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96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302" r:id="rId4"/>
    <p:sldId id="257" r:id="rId5"/>
    <p:sldId id="262" r:id="rId6"/>
    <p:sldId id="258" r:id="rId7"/>
    <p:sldId id="259" r:id="rId8"/>
    <p:sldId id="260" r:id="rId9"/>
    <p:sldId id="261" r:id="rId10"/>
    <p:sldId id="280" r:id="rId11"/>
    <p:sldId id="281" r:id="rId12"/>
    <p:sldId id="350" r:id="rId13"/>
    <p:sldId id="355" r:id="rId14"/>
    <p:sldId id="357" r:id="rId15"/>
    <p:sldId id="263" r:id="rId16"/>
    <p:sldId id="270" r:id="rId17"/>
    <p:sldId id="271" r:id="rId18"/>
    <p:sldId id="269" r:id="rId19"/>
    <p:sldId id="268" r:id="rId20"/>
    <p:sldId id="266" r:id="rId21"/>
    <p:sldId id="267" r:id="rId22"/>
    <p:sldId id="264" r:id="rId23"/>
    <p:sldId id="335" r:id="rId24"/>
    <p:sldId id="338" r:id="rId25"/>
    <p:sldId id="340" r:id="rId26"/>
    <p:sldId id="341" r:id="rId27"/>
    <p:sldId id="347" r:id="rId28"/>
    <p:sldId id="383" r:id="rId29"/>
    <p:sldId id="391" r:id="rId30"/>
    <p:sldId id="392" r:id="rId31"/>
    <p:sldId id="395" r:id="rId32"/>
    <p:sldId id="393" r:id="rId33"/>
    <p:sldId id="394" r:id="rId34"/>
    <p:sldId id="346" r:id="rId35"/>
    <p:sldId id="343" r:id="rId36"/>
    <p:sldId id="371" r:id="rId37"/>
    <p:sldId id="334" r:id="rId38"/>
    <p:sldId id="382" r:id="rId39"/>
    <p:sldId id="380" r:id="rId40"/>
    <p:sldId id="377" r:id="rId41"/>
    <p:sldId id="396" r:id="rId42"/>
    <p:sldId id="397" r:id="rId43"/>
    <p:sldId id="398" r:id="rId44"/>
    <p:sldId id="385" r:id="rId45"/>
    <p:sldId id="399" r:id="rId46"/>
    <p:sldId id="384" r:id="rId47"/>
    <p:sldId id="381" r:id="rId48"/>
    <p:sldId id="376" r:id="rId49"/>
    <p:sldId id="326" r:id="rId50"/>
    <p:sldId id="386" r:id="rId51"/>
    <p:sldId id="387" r:id="rId52"/>
    <p:sldId id="348" r:id="rId53"/>
    <p:sldId id="370" r:id="rId54"/>
    <p:sldId id="365" r:id="rId55"/>
    <p:sldId id="373" r:id="rId56"/>
    <p:sldId id="374" r:id="rId57"/>
    <p:sldId id="367" r:id="rId58"/>
    <p:sldId id="359" r:id="rId59"/>
    <p:sldId id="363" r:id="rId60"/>
    <p:sldId id="366" r:id="rId61"/>
    <p:sldId id="400" r:id="rId62"/>
    <p:sldId id="364" r:id="rId63"/>
    <p:sldId id="372" r:id="rId64"/>
    <p:sldId id="351" r:id="rId65"/>
    <p:sldId id="349" r:id="rId66"/>
    <p:sldId id="362" r:id="rId67"/>
    <p:sldId id="352" r:id="rId68"/>
    <p:sldId id="358" r:id="rId69"/>
    <p:sldId id="378" r:id="rId70"/>
    <p:sldId id="379" r:id="rId71"/>
    <p:sldId id="356" r:id="rId72"/>
    <p:sldId id="327" r:id="rId73"/>
    <p:sldId id="328" r:id="rId74"/>
    <p:sldId id="342" r:id="rId75"/>
    <p:sldId id="336" r:id="rId76"/>
    <p:sldId id="369" r:id="rId77"/>
    <p:sldId id="272" r:id="rId78"/>
    <p:sldId id="309" r:id="rId79"/>
    <p:sldId id="310" r:id="rId80"/>
    <p:sldId id="333" r:id="rId81"/>
    <p:sldId id="279" r:id="rId82"/>
    <p:sldId id="273" r:id="rId83"/>
    <p:sldId id="274" r:id="rId84"/>
    <p:sldId id="275" r:id="rId85"/>
    <p:sldId id="276" r:id="rId86"/>
    <p:sldId id="277" r:id="rId87"/>
    <p:sldId id="278" r:id="rId88"/>
    <p:sldId id="283" r:id="rId89"/>
    <p:sldId id="282" r:id="rId90"/>
    <p:sldId id="285" r:id="rId91"/>
    <p:sldId id="286" r:id="rId92"/>
    <p:sldId id="332" r:id="rId93"/>
    <p:sldId id="287" r:id="rId94"/>
    <p:sldId id="301" r:id="rId95"/>
    <p:sldId id="288" r:id="rId96"/>
    <p:sldId id="289" r:id="rId97"/>
    <p:sldId id="290" r:id="rId98"/>
    <p:sldId id="291" r:id="rId99"/>
    <p:sldId id="292" r:id="rId100"/>
    <p:sldId id="293" r:id="rId101"/>
    <p:sldId id="294" r:id="rId102"/>
    <p:sldId id="295" r:id="rId103"/>
    <p:sldId id="296" r:id="rId104"/>
    <p:sldId id="300" r:id="rId105"/>
    <p:sldId id="303" r:id="rId106"/>
    <p:sldId id="304" r:id="rId107"/>
    <p:sldId id="297" r:id="rId108"/>
    <p:sldId id="298" r:id="rId109"/>
    <p:sldId id="299" r:id="rId110"/>
    <p:sldId id="305" r:id="rId111"/>
    <p:sldId id="306" r:id="rId112"/>
    <p:sldId id="321" r:id="rId113"/>
    <p:sldId id="307" r:id="rId114"/>
    <p:sldId id="375" r:id="rId115"/>
    <p:sldId id="401" r:id="rId116"/>
    <p:sldId id="402" r:id="rId117"/>
    <p:sldId id="403" r:id="rId118"/>
    <p:sldId id="404" r:id="rId119"/>
    <p:sldId id="405" r:id="rId120"/>
    <p:sldId id="406" r:id="rId121"/>
    <p:sldId id="344" r:id="rId122"/>
    <p:sldId id="368" r:id="rId123"/>
    <p:sldId id="308" r:id="rId124"/>
    <p:sldId id="316" r:id="rId125"/>
    <p:sldId id="315" r:id="rId126"/>
    <p:sldId id="339" r:id="rId127"/>
    <p:sldId id="311" r:id="rId128"/>
    <p:sldId id="323" r:id="rId129"/>
    <p:sldId id="313" r:id="rId130"/>
    <p:sldId id="318" r:id="rId131"/>
    <p:sldId id="314" r:id="rId132"/>
    <p:sldId id="325" r:id="rId133"/>
    <p:sldId id="329" r:id="rId134"/>
    <p:sldId id="317" r:id="rId135"/>
    <p:sldId id="319" r:id="rId136"/>
    <p:sldId id="322" r:id="rId137"/>
    <p:sldId id="331" r:id="rId138"/>
    <p:sldId id="320" r:id="rId1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145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84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503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18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572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032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29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659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434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70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06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6DBAD-F128-4CD4-B1AA-98925E9DE312}" type="datetimeFigureOut">
              <a:rPr lang="ru-RU" smtClean="0"/>
              <a:t>02.12.2013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626AF-209B-4DF5-9AD4-20874393896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74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g"/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8.jpg"/><Relationship Id="rId4" Type="http://schemas.openxmlformats.org/officeDocument/2006/relationships/image" Target="../media/image147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0.jpeg"/><Relationship Id="rId4" Type="http://schemas.openxmlformats.org/officeDocument/2006/relationships/image" Target="../media/image14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0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5.jpeg"/><Relationship Id="rId4" Type="http://schemas.openxmlformats.org/officeDocument/2006/relationships/image" Target="../media/image154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gif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9.gif"/><Relationship Id="rId4" Type="http://schemas.openxmlformats.org/officeDocument/2006/relationships/image" Target="../media/image15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g"/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g"/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g"/><Relationship Id="rId2" Type="http://schemas.openxmlformats.org/officeDocument/2006/relationships/image" Target="../media/image167.jp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gif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gif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gif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gif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gif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gif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gif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gif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g"/><Relationship Id="rId2" Type="http://schemas.openxmlformats.org/officeDocument/2006/relationships/image" Target="../media/image187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jpg"/><Relationship Id="rId4" Type="http://schemas.openxmlformats.org/officeDocument/2006/relationships/image" Target="../media/image109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11.gif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gif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gif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Погоны и знаки воинского отличия  Вооруженных Сил Российской Федерации – 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история и современность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18" y="2924944"/>
            <a:ext cx="374441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83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0" y="641350"/>
            <a:ext cx="2247900" cy="5575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17550"/>
            <a:ext cx="2527300" cy="5422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666" y="555666"/>
            <a:ext cx="2386667" cy="57466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04664"/>
            <a:ext cx="2374900" cy="557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4606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546780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817668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майор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Капитан</a:t>
                      </a:r>
                      <a:r>
                        <a:rPr lang="ru-RU" baseline="0" dirty="0" smtClean="0"/>
                        <a:t>  3 ранга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58186"/>
            <a:ext cx="1456636" cy="42119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534" y="2348880"/>
            <a:ext cx="1863770" cy="45091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358186"/>
            <a:ext cx="1472306" cy="425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5708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679874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275380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подполковник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Капитан</a:t>
                      </a:r>
                      <a:r>
                        <a:rPr lang="ru-RU" baseline="0" dirty="0" smtClean="0"/>
                        <a:t>  2 ранга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420888"/>
            <a:ext cx="1762869" cy="4245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63554"/>
            <a:ext cx="1438647" cy="4159943"/>
          </a:xfrm>
          <a:prstGeom prst="rect">
            <a:avLst/>
          </a:prstGeom>
        </p:spPr>
      </p:pic>
      <p:pic>
        <p:nvPicPr>
          <p:cNvPr id="1026" name="Picture 2" descr="C:\Users\6\Desktop\погоны-форма одежды\post-69-1251215226_thum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132" y="2371952"/>
            <a:ext cx="1541512" cy="429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04446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097973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166674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полковник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Капитан</a:t>
                      </a:r>
                      <a:r>
                        <a:rPr lang="ru-RU" baseline="0" dirty="0" smtClean="0"/>
                        <a:t>  1 ранга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855218"/>
            <a:ext cx="1178031" cy="27854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29" y="2353444"/>
            <a:ext cx="1547664" cy="42401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511471"/>
            <a:ext cx="3449414" cy="40821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353444"/>
            <a:ext cx="1413144" cy="40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0012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 smtClean="0">
                <a:solidFill>
                  <a:srgbClr val="FF0000"/>
                </a:solidFill>
              </a:rPr>
              <a:t/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высшие офицеры -генералы </a:t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>
                <a:solidFill>
                  <a:srgbClr val="FF0000"/>
                </a:solidFill>
              </a:rPr>
              <a:t/>
            </a:r>
            <a:br>
              <a:rPr lang="ru-RU" sz="7000" b="1" dirty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 </a:t>
            </a:r>
            <a:r>
              <a:rPr lang="ru-RU" sz="7000" b="1" dirty="0" smtClean="0">
                <a:solidFill>
                  <a:srgbClr val="002060"/>
                </a:solidFill>
              </a:rPr>
              <a:t>высшие офицеры-адмиралы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3443"/>
            <a:ext cx="1612976" cy="10753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457" y="3284984"/>
            <a:ext cx="1503759" cy="1169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93443"/>
            <a:ext cx="1674028" cy="10753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93444"/>
            <a:ext cx="1520974" cy="107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6622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 smtClean="0">
                <a:solidFill>
                  <a:srgbClr val="FF0000"/>
                </a:solidFill>
              </a:rPr>
              <a:t/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высшие офицеры -генералы </a:t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>
                <a:solidFill>
                  <a:srgbClr val="FF0000"/>
                </a:solidFill>
              </a:rPr>
              <a:t/>
            </a:r>
            <a:br>
              <a:rPr lang="ru-RU" sz="7000" b="1" dirty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 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3443"/>
            <a:ext cx="1612976" cy="1075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93443"/>
            <a:ext cx="1674028" cy="10753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93444"/>
            <a:ext cx="1520974" cy="107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1698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 smtClean="0">
                <a:solidFill>
                  <a:srgbClr val="FF0000"/>
                </a:solidFill>
              </a:rPr>
              <a:t/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/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 </a:t>
            </a:r>
            <a:r>
              <a:rPr lang="ru-RU" sz="7000" b="1" dirty="0" smtClean="0">
                <a:solidFill>
                  <a:srgbClr val="002060"/>
                </a:solidFill>
              </a:rPr>
              <a:t>высшие офицеры-адмиралы флота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20688"/>
            <a:ext cx="240681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82886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8592"/>
            <a:ext cx="6768752" cy="671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9398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588354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336279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Генерал-майор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Контр-адмирал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635269"/>
            <a:ext cx="1611220" cy="35333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20541"/>
            <a:ext cx="1374499" cy="33661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081067"/>
            <a:ext cx="1118643" cy="2645068"/>
          </a:xfrm>
          <a:prstGeom prst="rect">
            <a:avLst/>
          </a:prstGeom>
        </p:spPr>
      </p:pic>
      <p:pic>
        <p:nvPicPr>
          <p:cNvPr id="5122" name="Picture 2" descr="C:\Users\6\Desktop\погоны-форма одежды\post-69-1374428711_thum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708" y="2720541"/>
            <a:ext cx="3782570" cy="334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40499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569851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255596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Генерал-лейтенант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Вице-адмирал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0888"/>
            <a:ext cx="1468587" cy="42210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780928"/>
            <a:ext cx="1612110" cy="3528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03948" y="3248980"/>
            <a:ext cx="3744416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20888"/>
            <a:ext cx="1440160" cy="413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4537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645447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246684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Генерал-полковник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Адмирал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92896"/>
            <a:ext cx="1439283" cy="41368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88151"/>
            <a:ext cx="1512168" cy="4346350"/>
          </a:xfrm>
          <a:prstGeom prst="rect">
            <a:avLst/>
          </a:prstGeom>
        </p:spPr>
      </p:pic>
      <p:pic>
        <p:nvPicPr>
          <p:cNvPr id="6146" name="Picture 2" descr="C:\Users\6\Desktop\погоны-форма одежды\1446aca3e36af32ed3d330a5695c0d3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222" y="2781285"/>
            <a:ext cx="2128859" cy="283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6\Desktop\погоны-форма одежды\4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27041"/>
            <a:ext cx="2094904" cy="440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383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81880"/>
            <a:ext cx="303784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9849"/>
            <a:ext cx="2555602" cy="599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1936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714127"/>
              </p:ext>
            </p:extLst>
          </p:nvPr>
        </p:nvGraphicFramePr>
        <p:xfrm>
          <a:off x="1475656" y="404664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912471"/>
              </p:ext>
            </p:extLst>
          </p:nvPr>
        </p:nvGraphicFramePr>
        <p:xfrm>
          <a:off x="1521320" y="1412776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aseline="0" dirty="0" smtClean="0"/>
                        <a:t>Генерал армии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318998"/>
            <a:ext cx="1527381" cy="43900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4904"/>
            <a:ext cx="620178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4369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042835"/>
              </p:ext>
            </p:extLst>
          </p:nvPr>
        </p:nvGraphicFramePr>
        <p:xfrm>
          <a:off x="1475656" y="404664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816372"/>
              </p:ext>
            </p:extLst>
          </p:nvPr>
        </p:nvGraphicFramePr>
        <p:xfrm>
          <a:off x="1521320" y="1412776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aseline="0" dirty="0" smtClean="0"/>
                        <a:t>Адмирал флота РФ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767" y="2132855"/>
            <a:ext cx="1914698" cy="469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443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Звезда (носится на шее)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генерала армии и адмирала флота РФ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356" y="4501391"/>
            <a:ext cx="2343696" cy="17577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124744"/>
            <a:ext cx="5715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516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381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8671820" cy="505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945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2982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0"/>
            <a:ext cx="7244622" cy="5433467"/>
          </a:xfrm>
        </p:spPr>
      </p:pic>
    </p:spTree>
    <p:extLst>
      <p:ext uri="{BB962C8B-B14F-4D97-AF65-F5344CB8AC3E}">
        <p14:creationId xmlns:p14="http://schemas.microsoft.com/office/powerpoint/2010/main" val="193216939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4960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5404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29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63" y="692696"/>
            <a:ext cx="7930926" cy="53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5505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9983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Курсанты высших военно-учебных заведений ВС РФ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8880"/>
            <a:ext cx="6372200" cy="426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051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6535"/>
            <a:ext cx="6336704" cy="618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2987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Нарукавные эмблемы родов,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видов войск ВС РФ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35435"/>
            <a:ext cx="4583615" cy="52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6986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2931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0"/>
            <a:ext cx="5472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1182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5580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59046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3015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023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Погоны и знаки отличия других министерств и ведомств РФ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133" y="1700808"/>
            <a:ext cx="6400800" cy="86409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Министерство внутренних дел РФ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420888"/>
            <a:ext cx="3960439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882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60648"/>
            <a:ext cx="2709267" cy="615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8398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0"/>
            <a:ext cx="5357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4450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0"/>
            <a:ext cx="9105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2627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Курсанты учебных заведений Министерства внутренних дел РФ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060848"/>
            <a:ext cx="4032448" cy="427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4576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Знаки воинского отличия дипломатической службы РФ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38001"/>
            <a:ext cx="5616624" cy="495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3328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Министерство путей сообщения РФ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552106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4" y="0"/>
            <a:ext cx="415733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0"/>
            <a:ext cx="3517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5112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Таможенная служба РФ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59003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0"/>
            <a:ext cx="396043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8368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661" y="0"/>
            <a:ext cx="54246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012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406350" cy="379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463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</a:rPr>
              <a:t>наки </a:t>
            </a:r>
            <a:r>
              <a:rPr lang="ru-RU" sz="4000" b="1" dirty="0">
                <a:solidFill>
                  <a:srgbClr val="FF0000"/>
                </a:solidFill>
              </a:rPr>
              <a:t>воинского отличия р</a:t>
            </a:r>
            <a:r>
              <a:rPr lang="ru-RU" sz="4000" b="1" dirty="0" smtClean="0">
                <a:solidFill>
                  <a:srgbClr val="FF0000"/>
                </a:solidFill>
              </a:rPr>
              <a:t>абоче – крестьянской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Красной армии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4" y="2356942"/>
            <a:ext cx="4081636" cy="32040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92896"/>
            <a:ext cx="2865120" cy="29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49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52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27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4088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96752"/>
            <a:ext cx="6487560" cy="396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55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53865"/>
            <a:ext cx="1944216" cy="24002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384587"/>
            <a:ext cx="2338822" cy="23388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234" y="2439184"/>
            <a:ext cx="2229628" cy="222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58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8924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</a:rPr>
              <a:t>Пого́ны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sz="3200" b="1" dirty="0" smtClean="0"/>
              <a:t>наплечные </a:t>
            </a:r>
            <a:r>
              <a:rPr lang="ru-RU" sz="3200" b="1" dirty="0"/>
              <a:t>знаки различия воинского </a:t>
            </a:r>
            <a:r>
              <a:rPr lang="ru-RU" sz="3200" b="1" dirty="0" smtClean="0"/>
              <a:t>звания, </a:t>
            </a:r>
            <a:r>
              <a:rPr lang="ru-RU" sz="3200" b="1" dirty="0"/>
              <a:t>должности, принадлежности к тому или иному министерству, ведомству, организации и т. п., на форменной одежде. Используются во многих современных Вооружённых силах, полиции и других военизированных </a:t>
            </a:r>
            <a:r>
              <a:rPr lang="ru-RU" sz="3200" b="1" dirty="0" smtClean="0"/>
              <a:t>формированиях </a:t>
            </a:r>
            <a:r>
              <a:rPr lang="ru-RU" sz="3200" b="1" dirty="0"/>
              <a:t>в том числе </a:t>
            </a:r>
            <a:r>
              <a:rPr lang="ru-RU" sz="3200" b="1" dirty="0" smtClean="0"/>
              <a:t>российских. </a:t>
            </a:r>
          </a:p>
          <a:p>
            <a:r>
              <a:rPr lang="ru-RU" sz="3200" b="1" dirty="0" smtClean="0"/>
              <a:t>Альтернативой </a:t>
            </a:r>
            <a:r>
              <a:rPr lang="ru-RU" sz="3200" b="1" dirty="0"/>
              <a:t>является размещение знаков различия на воротнике (петлицы), на рукаве (нарукавные знаки) и т. п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7569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274" y="0"/>
            <a:ext cx="6157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0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3" y="404663"/>
            <a:ext cx="4032448" cy="564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79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0"/>
            <a:ext cx="4067944" cy="27109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883309"/>
            <a:ext cx="476250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17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Знаки воинского отличия Красной армии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92522"/>
            <a:ext cx="5544542" cy="39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46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04664"/>
            <a:ext cx="6048671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2920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6632"/>
            <a:ext cx="7488831" cy="662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47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0648"/>
            <a:ext cx="6984776" cy="626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5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770485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310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086" y="188640"/>
            <a:ext cx="4250209" cy="638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213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836712"/>
            <a:ext cx="4061544" cy="497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36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6\Desktop\погоны-форма одежды\392px-Epaulett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7056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7546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16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92696"/>
            <a:ext cx="4110968" cy="531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928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255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50" y="188640"/>
            <a:ext cx="2283724" cy="27066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867" y="476672"/>
            <a:ext cx="2304256" cy="2730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867" y="3482388"/>
            <a:ext cx="2234217" cy="2647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84984"/>
            <a:ext cx="2557138" cy="30306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770" y="1955671"/>
            <a:ext cx="2112703" cy="250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945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931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48681"/>
            <a:ext cx="6480720" cy="567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147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8346781" cy="493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746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896448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289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88640"/>
            <a:ext cx="4215471" cy="657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938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367339" cy="543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59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Погоны и знаки воинского отличия царской армии Российской империи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09" y="2348880"/>
            <a:ext cx="7150549" cy="402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979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712" y="533400"/>
            <a:ext cx="46005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922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265" y="404664"/>
            <a:ext cx="4113580" cy="12643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25" y="2153630"/>
            <a:ext cx="3643238" cy="11197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53630"/>
            <a:ext cx="4147294" cy="12746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31" y="3915954"/>
            <a:ext cx="4196184" cy="12798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055" y="3970860"/>
            <a:ext cx="3836144" cy="117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64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85" y="491240"/>
            <a:ext cx="4572000" cy="13237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85" y="542299"/>
            <a:ext cx="4219302" cy="1221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75" y="2360509"/>
            <a:ext cx="4595273" cy="1330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520524"/>
            <a:ext cx="3488247" cy="1010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27389"/>
            <a:ext cx="5104286" cy="15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502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664"/>
            <a:ext cx="3960440" cy="10594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204864"/>
            <a:ext cx="5080000" cy="133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50" y="4365104"/>
            <a:ext cx="5168572" cy="1388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032448" cy="108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539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6712"/>
            <a:ext cx="8419793" cy="514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638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22" y="764704"/>
            <a:ext cx="7580981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6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260"/>
            <a:ext cx="6624736" cy="682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280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784" y="0"/>
            <a:ext cx="4956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841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524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Знаки воинского отличия военнослужащих  Вооруженных Сил СССР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37" y="2276872"/>
            <a:ext cx="6474296" cy="43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45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5760640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982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198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9552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156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784887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404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66" y="332656"/>
            <a:ext cx="2470002" cy="586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064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0"/>
            <a:ext cx="2613248" cy="672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671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381000"/>
            <a:ext cx="421005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28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75" y="571500"/>
            <a:ext cx="41338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694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0648"/>
            <a:ext cx="1911648" cy="579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7309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5165"/>
            <a:ext cx="7502040" cy="522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898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3" y="1628800"/>
            <a:ext cx="782737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54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37" y="1423987"/>
            <a:ext cx="37433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26383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88640"/>
            <a:ext cx="6003751" cy="62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481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940977"/>
            <a:ext cx="696001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062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6805235" cy="468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804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8700366" cy="351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860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95275"/>
            <a:ext cx="647700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503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92088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704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7"/>
            <a:ext cx="7863918" cy="526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915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458434" cy="463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1705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93" y="332657"/>
            <a:ext cx="700888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484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579055" cy="518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30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287"/>
            <a:ext cx="8945083" cy="584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188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77590"/>
            <a:ext cx="4968552" cy="604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016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0768"/>
            <a:ext cx="695431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1344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57366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7848872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05696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20688"/>
            <a:ext cx="640871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340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964488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400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89" y="116632"/>
            <a:ext cx="7145111" cy="667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355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2362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Воинские звания и знаки </a:t>
            </a:r>
            <a:r>
              <a:rPr lang="ru-RU" sz="3600" b="1" dirty="0">
                <a:solidFill>
                  <a:srgbClr val="FF0000"/>
                </a:solidFill>
              </a:rPr>
              <a:t>воинского отличия </a:t>
            </a:r>
            <a:r>
              <a:rPr lang="ru-RU" sz="3600" b="1" dirty="0" smtClean="0">
                <a:solidFill>
                  <a:srgbClr val="FF0000"/>
                </a:solidFill>
              </a:rPr>
              <a:t>Вооруженных сил и силовых структур России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145511"/>
            <a:ext cx="5184576" cy="446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3175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0"/>
            <a:ext cx="62646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9515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48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7839"/>
            <a:ext cx="7582222" cy="487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6850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073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 smtClean="0">
                <a:solidFill>
                  <a:srgbClr val="FF0000"/>
                </a:solidFill>
              </a:rPr>
              <a:t>Солдаты </a:t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>
                <a:solidFill>
                  <a:srgbClr val="FF0000"/>
                </a:solidFill>
              </a:rPr>
              <a:t/>
            </a:r>
            <a:br>
              <a:rPr lang="ru-RU" sz="7000" b="1" dirty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>(матросы),</a:t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сержанты </a:t>
            </a:r>
            <a:r>
              <a:rPr lang="ru-RU" sz="7000" b="1" dirty="0" smtClean="0">
                <a:solidFill>
                  <a:srgbClr val="002060"/>
                </a:solidFill>
              </a:rPr>
              <a:t>(старшины)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07317"/>
            <a:ext cx="1929807" cy="1286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21781"/>
            <a:ext cx="1503759" cy="1169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025" y="1032101"/>
            <a:ext cx="1921580" cy="1234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982743"/>
            <a:ext cx="1809006" cy="128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7454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479862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</a:t>
                      </a:r>
                      <a:r>
                        <a:rPr lang="ru-RU" sz="3200" baseline="0" dirty="0" smtClean="0"/>
                        <a:t>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138254"/>
              </p:ext>
            </p:extLst>
          </p:nvPr>
        </p:nvGraphicFramePr>
        <p:xfrm>
          <a:off x="1475656" y="2185184"/>
          <a:ext cx="6096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рядовой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матрос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16" y="3000541"/>
            <a:ext cx="1184996" cy="3447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994671"/>
            <a:ext cx="1466278" cy="36525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60" y="2719561"/>
            <a:ext cx="1759937" cy="40092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968" y="2994671"/>
            <a:ext cx="1196057" cy="345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111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64423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86379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ефрейтор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Старший  матрос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673" y="2300287"/>
            <a:ext cx="1700386" cy="4029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312863"/>
            <a:ext cx="2009743" cy="441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3795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962976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623800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Младший</a:t>
                      </a:r>
                      <a:r>
                        <a:rPr lang="ru-RU" baseline="0" dirty="0" smtClean="0"/>
                        <a:t> сержант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Старшина</a:t>
                      </a:r>
                      <a:r>
                        <a:rPr lang="ru-RU" baseline="0" dirty="0" smtClean="0"/>
                        <a:t> 2 статьи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85" y="2348880"/>
            <a:ext cx="1441791" cy="41943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99261"/>
            <a:ext cx="2041554" cy="414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7332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900931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34777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Сержант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Старшина</a:t>
                      </a:r>
                      <a:r>
                        <a:rPr lang="ru-RU" baseline="0" dirty="0" smtClean="0"/>
                        <a:t> 1 статьи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19325"/>
            <a:ext cx="2047875" cy="4638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141" y="2372779"/>
            <a:ext cx="1489045" cy="433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524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775564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007283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Старший сержант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Главный старшина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348879"/>
            <a:ext cx="1872208" cy="44051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64190"/>
            <a:ext cx="2353711" cy="440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5866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135506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300772"/>
              </p:ext>
            </p:extLst>
          </p:nvPr>
        </p:nvGraphicFramePr>
        <p:xfrm>
          <a:off x="1475656" y="1844824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Старшина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Главный  корабельный старшина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01" y="2614191"/>
            <a:ext cx="1471959" cy="40327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14190"/>
            <a:ext cx="2085305" cy="412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3637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 smtClean="0">
                <a:solidFill>
                  <a:srgbClr val="FF0000"/>
                </a:solidFill>
              </a:rPr>
              <a:t>прапорщики </a:t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>
                <a:solidFill>
                  <a:srgbClr val="FF0000"/>
                </a:solidFill>
              </a:rPr>
              <a:t/>
            </a:r>
            <a:br>
              <a:rPr lang="ru-RU" sz="7000" b="1" dirty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 </a:t>
            </a:r>
            <a:r>
              <a:rPr lang="ru-RU" sz="7000" b="1" dirty="0" smtClean="0">
                <a:solidFill>
                  <a:srgbClr val="002060"/>
                </a:solidFill>
              </a:rPr>
              <a:t>мичманы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1772816"/>
            <a:ext cx="1929807" cy="1286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99378"/>
            <a:ext cx="1503759" cy="1169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22" y="1825021"/>
            <a:ext cx="1921580" cy="1234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00341"/>
            <a:ext cx="1809006" cy="128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9504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664901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149678"/>
              </p:ext>
            </p:extLst>
          </p:nvPr>
        </p:nvGraphicFramePr>
        <p:xfrm>
          <a:off x="1475656" y="1844824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Прапорщик, </a:t>
                      </a:r>
                    </a:p>
                    <a:p>
                      <a:pPr algn="ctr"/>
                      <a:r>
                        <a:rPr lang="ru-RU" baseline="0" dirty="0" smtClean="0"/>
                        <a:t>старший прапорщик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Мичман, </a:t>
                      </a:r>
                    </a:p>
                    <a:p>
                      <a:pPr algn="ctr"/>
                      <a:r>
                        <a:rPr lang="ru-RU" dirty="0" smtClean="0"/>
                        <a:t>старший мичман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616486"/>
            <a:ext cx="1386828" cy="40344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16486"/>
            <a:ext cx="1400870" cy="40752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560879"/>
            <a:ext cx="1794055" cy="411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46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4524"/>
            <a:ext cx="6048672" cy="641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1143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604481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2153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5976664" cy="640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5158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9520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>
                <a:solidFill>
                  <a:srgbClr val="FF0000"/>
                </a:solidFill>
              </a:rPr>
              <a:t>м</a:t>
            </a:r>
            <a:r>
              <a:rPr lang="ru-RU" sz="7000" b="1" dirty="0" smtClean="0">
                <a:solidFill>
                  <a:srgbClr val="FF0000"/>
                </a:solidFill>
              </a:rPr>
              <a:t>ладшие офицеры </a:t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>
                <a:solidFill>
                  <a:srgbClr val="FF0000"/>
                </a:solidFill>
              </a:rPr>
              <a:t/>
            </a:r>
            <a:br>
              <a:rPr lang="ru-RU" sz="7000" b="1" dirty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 </a:t>
            </a:r>
            <a:r>
              <a:rPr lang="ru-RU" sz="7000" b="1" dirty="0" smtClean="0">
                <a:solidFill>
                  <a:srgbClr val="002060"/>
                </a:solidFill>
              </a:rPr>
              <a:t>младшие офицеры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1772816"/>
            <a:ext cx="1929807" cy="1286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932" y="3645024"/>
            <a:ext cx="1503759" cy="1169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22" y="1825021"/>
            <a:ext cx="1921580" cy="1234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00341"/>
            <a:ext cx="1809006" cy="128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1335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6\Desktop\погоны-форма одежды\чва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88" y="0"/>
            <a:ext cx="94011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50699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190276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368580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Младший лейтенант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Младший лейтенант флота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348880"/>
            <a:ext cx="1481539" cy="4283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306659"/>
            <a:ext cx="1872208" cy="453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602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049743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86506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Лейтенант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Лейтенант флота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344332"/>
            <a:ext cx="1734318" cy="43555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34731"/>
            <a:ext cx="1593263" cy="4365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537" y="2446814"/>
            <a:ext cx="1470837" cy="425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7651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568760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817149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Старший лейтенант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Старший</a:t>
                      </a:r>
                      <a:r>
                        <a:rPr lang="ru-RU" baseline="0" dirty="0" smtClean="0"/>
                        <a:t> л</a:t>
                      </a:r>
                      <a:r>
                        <a:rPr lang="ru-RU" dirty="0" smtClean="0"/>
                        <a:t>ейтенант флота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98097"/>
            <a:ext cx="1872208" cy="4532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724" y="2298097"/>
            <a:ext cx="1440160" cy="42186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2298097"/>
            <a:ext cx="1470602" cy="427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377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677352"/>
              </p:ext>
            </p:extLst>
          </p:nvPr>
        </p:nvGraphicFramePr>
        <p:xfrm>
          <a:off x="1475656" y="404664"/>
          <a:ext cx="609600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Сухопутные войска,ВВС,ВДВ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Военно-морской флот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989961"/>
              </p:ext>
            </p:extLst>
          </p:nvPr>
        </p:nvGraphicFramePr>
        <p:xfrm>
          <a:off x="1475656" y="184482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Капитан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Капитан</a:t>
                      </a:r>
                      <a:r>
                        <a:rPr lang="ru-RU" baseline="0" dirty="0" smtClean="0"/>
                        <a:t> – лейтенант флота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37190"/>
            <a:ext cx="1681336" cy="40457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402910"/>
            <a:ext cx="1690861" cy="40028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560963"/>
            <a:ext cx="1606309" cy="379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8371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00" y="2630163"/>
            <a:ext cx="8229600" cy="1143000"/>
          </a:xfrm>
        </p:spPr>
        <p:txBody>
          <a:bodyPr>
            <a:noAutofit/>
          </a:bodyPr>
          <a:lstStyle/>
          <a:p>
            <a:r>
              <a:rPr lang="ru-RU" sz="7000" b="1" dirty="0">
                <a:solidFill>
                  <a:srgbClr val="FF0000"/>
                </a:solidFill>
              </a:rPr>
              <a:t>с</a:t>
            </a:r>
            <a:r>
              <a:rPr lang="ru-RU" sz="7000" b="1" dirty="0" smtClean="0">
                <a:solidFill>
                  <a:srgbClr val="FF0000"/>
                </a:solidFill>
              </a:rPr>
              <a:t>таршие офицеры </a:t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dirty="0">
                <a:solidFill>
                  <a:srgbClr val="FF0000"/>
                </a:solidFill>
              </a:rPr>
              <a:t/>
            </a:r>
            <a:br>
              <a:rPr lang="ru-RU" sz="7000" b="1" dirty="0">
                <a:solidFill>
                  <a:srgbClr val="FF000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002060"/>
                </a:solidFill>
              </a:rPr>
              <a:t/>
            </a:r>
            <a:br>
              <a:rPr lang="ru-RU" sz="7000" b="1" dirty="0" smtClean="0">
                <a:solidFill>
                  <a:srgbClr val="002060"/>
                </a:solidFill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> </a:t>
            </a:r>
            <a:r>
              <a:rPr lang="ru-RU" sz="7000" b="1" dirty="0" smtClean="0">
                <a:solidFill>
                  <a:srgbClr val="002060"/>
                </a:solidFill>
              </a:rPr>
              <a:t>старшие офицеры</a:t>
            </a:r>
            <a:endParaRPr lang="ru-RU" sz="7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1772816"/>
            <a:ext cx="1929807" cy="1286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932" y="3645024"/>
            <a:ext cx="1503759" cy="1169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22" y="1825021"/>
            <a:ext cx="1921580" cy="1234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00341"/>
            <a:ext cx="1809006" cy="128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056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248</Words>
  <Application>Microsoft Office PowerPoint</Application>
  <PresentationFormat>Экран (4:3)</PresentationFormat>
  <Paragraphs>99</Paragraphs>
  <Slides>138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138</vt:i4>
      </vt:variant>
    </vt:vector>
  </HeadingPairs>
  <TitlesOfParts>
    <vt:vector size="139" baseType="lpstr">
      <vt:lpstr>Тема Office</vt:lpstr>
      <vt:lpstr>Погоны и знаки воинского отличия  Вооруженных Сил Российской Федерации –  история и современность</vt:lpstr>
      <vt:lpstr>Презентация PowerPoint</vt:lpstr>
      <vt:lpstr>Презентация PowerPoint</vt:lpstr>
      <vt:lpstr>Погоны и знаки воинского отличия царской армии Российской империи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Знаки воинского отличия рабоче – крестьянской  Красной армии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Знаки воинского отличия Красной армии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Знаки воинского отличия военнослужащих  Вооруженных Сил СССР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Воинские звания и знаки воинского отличия Вооруженных сил и силовых структур России</vt:lpstr>
      <vt:lpstr>Презентация PowerPoint</vt:lpstr>
      <vt:lpstr>Презентация PowerPoint</vt:lpstr>
      <vt:lpstr>Презентация PowerPoint</vt:lpstr>
      <vt:lpstr>Солдаты   (матросы),  сержанты (старшины)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прапорщики      мичманы</vt:lpstr>
      <vt:lpstr>Презентация PowerPoint</vt:lpstr>
      <vt:lpstr>Презентация PowerPoint</vt:lpstr>
      <vt:lpstr>Презентация PowerPoint</vt:lpstr>
      <vt:lpstr>Презентация PowerPoint</vt:lpstr>
      <vt:lpstr>младшие офицеры      младшие офицеры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старшие офицеры      старшие офицеры</vt:lpstr>
      <vt:lpstr>Презентация PowerPoint</vt:lpstr>
      <vt:lpstr>Презентация PowerPoint</vt:lpstr>
      <vt:lpstr>Презентация PowerPoint</vt:lpstr>
      <vt:lpstr> высшие офицеры -генералы    высшие офицеры-адмиралы</vt:lpstr>
      <vt:lpstr> высшие офицеры -генералы    </vt:lpstr>
      <vt:lpstr>   высшие офицеры-адмиралы флота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Звезда (носится на шее) генерала армии и адмирала флота РФ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Курсанты высших военно-учебных заведений ВС РФ</vt:lpstr>
      <vt:lpstr>Презентация PowerPoint</vt:lpstr>
      <vt:lpstr>Нарукавные эмблемы родов,  видов войск ВС РФ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Погоны и знаки отличия других министерств и ведомств РФ</vt:lpstr>
      <vt:lpstr>Презентация PowerPoint</vt:lpstr>
      <vt:lpstr>Презентация PowerPoint</vt:lpstr>
      <vt:lpstr>Курсанты учебных заведений Министерства внутренних дел РФ</vt:lpstr>
      <vt:lpstr>Знаки воинского отличия дипломатической службы РФ</vt:lpstr>
      <vt:lpstr>Министерство путей сообщения РФ</vt:lpstr>
      <vt:lpstr>Презентация PowerPoint</vt:lpstr>
      <vt:lpstr>Таможенная служба РФ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Погоны ВС РФ – история и современность</dc:title>
  <dc:creator>6</dc:creator>
  <cp:lastModifiedBy>6</cp:lastModifiedBy>
  <cp:revision>172</cp:revision>
  <dcterms:created xsi:type="dcterms:W3CDTF">2013-11-29T08:27:24Z</dcterms:created>
  <dcterms:modified xsi:type="dcterms:W3CDTF">2013-12-02T12:55:32Z</dcterms:modified>
</cp:coreProperties>
</file>