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2" r:id="rId5"/>
    <p:sldId id="264" r:id="rId6"/>
    <p:sldId id="266" r:id="rId7"/>
    <p:sldId id="268" r:id="rId8"/>
    <p:sldId id="269" r:id="rId9"/>
    <p:sldId id="270" r:id="rId10"/>
    <p:sldId id="298" r:id="rId11"/>
    <p:sldId id="311" r:id="rId12"/>
    <p:sldId id="300" r:id="rId13"/>
    <p:sldId id="297" r:id="rId14"/>
    <p:sldId id="302" r:id="rId15"/>
    <p:sldId id="299" r:id="rId16"/>
    <p:sldId id="308" r:id="rId17"/>
    <p:sldId id="30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03C69-E9CC-48A4-A148-6CBAF1FD41A4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1E4D6-A428-4A7E-8B3D-523045DCBC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03C69-E9CC-48A4-A148-6CBAF1FD41A4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1E4D6-A428-4A7E-8B3D-523045DCBC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03C69-E9CC-48A4-A148-6CBAF1FD41A4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1E4D6-A428-4A7E-8B3D-523045DCBC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03C69-E9CC-48A4-A148-6CBAF1FD41A4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1E4D6-A428-4A7E-8B3D-523045DCBC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03C69-E9CC-48A4-A148-6CBAF1FD41A4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1E4D6-A428-4A7E-8B3D-523045DCBC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03C69-E9CC-48A4-A148-6CBAF1FD41A4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1E4D6-A428-4A7E-8B3D-523045DCBC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03C69-E9CC-48A4-A148-6CBAF1FD41A4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1E4D6-A428-4A7E-8B3D-523045DCBC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03C69-E9CC-48A4-A148-6CBAF1FD41A4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1E4D6-A428-4A7E-8B3D-523045DCBC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03C69-E9CC-48A4-A148-6CBAF1FD41A4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1E4D6-A428-4A7E-8B3D-523045DCBC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03C69-E9CC-48A4-A148-6CBAF1FD41A4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1E4D6-A428-4A7E-8B3D-523045DCBC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03C69-E9CC-48A4-A148-6CBAF1FD41A4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1E4D6-A428-4A7E-8B3D-523045DCBC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03C69-E9CC-48A4-A148-6CBAF1FD41A4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1E4D6-A428-4A7E-8B3D-523045DCBC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1618898159_34-phonoteka_org-p-krasivii-sportivnii-fon-dlya-prezentatsii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00100" y="428604"/>
            <a:ext cx="7117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Муниципальное казенное дошкольное образовательное учреждение </a:t>
            </a:r>
          </a:p>
          <a:p>
            <a:pPr algn="ctr"/>
            <a:r>
              <a:rPr lang="ru-RU" dirty="0" smtClean="0"/>
              <a:t>города  Новосибирска «Детский сад № 331 «Радуга»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000232" y="2571744"/>
            <a:ext cx="63085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Малые Зимние Олимпийские игры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4286248" y="4500570"/>
            <a:ext cx="44699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Выполнила: Буренок Светлана Геннадьевна</a:t>
            </a:r>
          </a:p>
          <a:p>
            <a:r>
              <a:rPr lang="ru-RU" dirty="0" smtClean="0"/>
              <a:t>Руководитель физического воспитания</a:t>
            </a:r>
          </a:p>
          <a:p>
            <a:r>
              <a:rPr lang="ru-RU" dirty="0" smtClean="0"/>
              <a:t>Высшая квалификационная категория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000364" y="6357958"/>
            <a:ext cx="2002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Новосибирск 2022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618898159_34-phonoteka_org-p-krasivii-sportivnii-fon-dlya-prezentatsii-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олимпиада 22\IMG_20220216_104549.jpg"/>
          <p:cNvPicPr>
            <a:picLocks noChangeAspect="1" noChangeArrowheads="1"/>
          </p:cNvPicPr>
          <p:nvPr/>
        </p:nvPicPr>
        <p:blipFill>
          <a:blip r:embed="rId3" cstate="print"/>
          <a:srcRect t="22098" r="1087" b="22658"/>
          <a:stretch>
            <a:fillRect/>
          </a:stretch>
        </p:blipFill>
        <p:spPr bwMode="auto">
          <a:xfrm>
            <a:off x="4429124" y="357166"/>
            <a:ext cx="4286280" cy="3191911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олимпиада 22\IMG_20220216_103809.jpg"/>
          <p:cNvPicPr>
            <a:picLocks noChangeAspect="1" noChangeArrowheads="1"/>
          </p:cNvPicPr>
          <p:nvPr/>
        </p:nvPicPr>
        <p:blipFill>
          <a:blip r:embed="rId4" cstate="print"/>
          <a:srcRect t="30551" r="5296" b="20519"/>
          <a:stretch>
            <a:fillRect/>
          </a:stretch>
        </p:blipFill>
        <p:spPr bwMode="auto">
          <a:xfrm>
            <a:off x="4431428" y="3643314"/>
            <a:ext cx="4355414" cy="3000396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олимпиада 22\IMG-20220216-WA0067.jpg"/>
          <p:cNvPicPr>
            <a:picLocks noChangeAspect="1" noChangeArrowheads="1"/>
          </p:cNvPicPr>
          <p:nvPr/>
        </p:nvPicPr>
        <p:blipFill>
          <a:blip r:embed="rId5" cstate="print"/>
          <a:srcRect t="26833" r="13714" b="8453"/>
          <a:stretch>
            <a:fillRect/>
          </a:stretch>
        </p:blipFill>
        <p:spPr bwMode="auto">
          <a:xfrm>
            <a:off x="214282" y="1785926"/>
            <a:ext cx="4000528" cy="485778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85786" y="571480"/>
            <a:ext cx="3651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Соревнования на улице</a:t>
            </a:r>
            <a:endParaRPr lang="ru-RU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618898159_34-phonoteka_org-p-krasivii-sportivnii-fon-dlya-prezentatsii-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t="15784" r="-1158"/>
          <a:stretch>
            <a:fillRect/>
          </a:stretch>
        </p:blipFill>
        <p:spPr bwMode="auto">
          <a:xfrm>
            <a:off x="321589" y="1142984"/>
            <a:ext cx="3710778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 l="26245" t="25478" r="-837"/>
          <a:stretch>
            <a:fillRect/>
          </a:stretch>
        </p:blipFill>
        <p:spPr bwMode="auto">
          <a:xfrm>
            <a:off x="4071934" y="1214422"/>
            <a:ext cx="4857784" cy="508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071538" y="357166"/>
            <a:ext cx="6786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Игровая программа</a:t>
            </a:r>
            <a:endParaRPr lang="ru-RU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618898159_34-phonoteka_org-p-krasivii-sportivnii-fon-dlya-prezentatsii-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олимпиада 22\IMG-20220217-WA0033.jpg"/>
          <p:cNvPicPr>
            <a:picLocks noChangeAspect="1" noChangeArrowheads="1"/>
          </p:cNvPicPr>
          <p:nvPr/>
        </p:nvPicPr>
        <p:blipFill>
          <a:blip r:embed="rId3" cstate="print"/>
          <a:srcRect l="6199" t="8839" r="18037" b="31182"/>
          <a:stretch>
            <a:fillRect/>
          </a:stretch>
        </p:blipFill>
        <p:spPr bwMode="auto">
          <a:xfrm>
            <a:off x="4214810" y="3857628"/>
            <a:ext cx="4572032" cy="2714644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олимпиада 22\IMG-20220217-WA00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785794"/>
            <a:ext cx="4500594" cy="3000396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олимпиада 22\IMG-20220217-WA0036.jpg"/>
          <p:cNvPicPr>
            <a:picLocks noChangeAspect="1" noChangeArrowheads="1"/>
          </p:cNvPicPr>
          <p:nvPr/>
        </p:nvPicPr>
        <p:blipFill>
          <a:blip r:embed="rId5" cstate="print"/>
          <a:srcRect t="16731" r="34891" b="28025"/>
          <a:stretch>
            <a:fillRect/>
          </a:stretch>
        </p:blipFill>
        <p:spPr bwMode="auto">
          <a:xfrm>
            <a:off x="214282" y="3857628"/>
            <a:ext cx="3929090" cy="2714644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олимпиада 22\IMG-20220218-WA0025.jpg"/>
          <p:cNvPicPr>
            <a:picLocks noChangeAspect="1" noChangeArrowheads="1"/>
          </p:cNvPicPr>
          <p:nvPr/>
        </p:nvPicPr>
        <p:blipFill>
          <a:blip r:embed="rId6" cstate="print"/>
          <a:srcRect t="23676" r="-3968" b="17923"/>
          <a:stretch>
            <a:fillRect/>
          </a:stretch>
        </p:blipFill>
        <p:spPr bwMode="auto">
          <a:xfrm>
            <a:off x="857224" y="785794"/>
            <a:ext cx="3071834" cy="292895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071538" y="214290"/>
            <a:ext cx="7286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Соревнования с родителями</a:t>
            </a:r>
            <a:endParaRPr lang="ru-RU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618898159_34-phonoteka_org-p-krasivii-sportivnii-fon-dlya-prezentatsii-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985" y="1142984"/>
            <a:ext cx="4071965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C:\Documents and Settings\Admin\Рабочий стол\олимпиада 22\IMG_20220217_1234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642918"/>
            <a:ext cx="4429156" cy="2798766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олимпиада 22\IMG_20220217_1234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3571876"/>
            <a:ext cx="4572032" cy="297736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85786" y="500042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Выставки в холлах</a:t>
            </a:r>
            <a:endParaRPr lang="ru-RU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618898159_34-phonoteka_org-p-krasivii-sportivnii-fon-dlya-prezentatsii-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57290" y="642918"/>
            <a:ext cx="6644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Просмотр мультфильмов и презентаций о спорте</a:t>
            </a:r>
            <a:endParaRPr lang="ru-RU" sz="24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9" y="1285860"/>
            <a:ext cx="6936890" cy="5202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618898159_34-phonoteka_org-p-krasivii-sportivnii-fon-dlya-prezentatsii-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олимпиада 22\IMG_20220216_1157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643050"/>
            <a:ext cx="3394472" cy="4525963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олимпиада 22\IMG_20220216_1152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1643050"/>
            <a:ext cx="3394472" cy="452596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285852" y="857232"/>
            <a:ext cx="6357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Соревнования для сотрудников</a:t>
            </a:r>
            <a:endParaRPr lang="ru-RU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618898159_34-phonoteka_org-p-krasivii-sportivnii-fon-dlya-prezentatsii-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t="31568" r="25959" b="27106"/>
          <a:stretch>
            <a:fillRect/>
          </a:stretch>
        </p:blipFill>
        <p:spPr bwMode="auto">
          <a:xfrm>
            <a:off x="285720" y="1785926"/>
            <a:ext cx="4223772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 t="12484" r="20068" b="1515"/>
          <a:stretch>
            <a:fillRect/>
          </a:stretch>
        </p:blipFill>
        <p:spPr bwMode="auto">
          <a:xfrm>
            <a:off x="4786314" y="1785926"/>
            <a:ext cx="3786214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214414" y="642918"/>
            <a:ext cx="5786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Мастер-класс по степ аэробике</a:t>
            </a:r>
            <a:endParaRPr lang="ru-RU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618898159_34-phonoteka_org-p-krasivii-sportivnii-fon-dlya-prezentatsii-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олимпиада 22\IMG-20220218-WA00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714488"/>
            <a:ext cx="4177229" cy="4525963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олимпиада 22\IMG-20220218-WA00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714488"/>
            <a:ext cx="4214842" cy="452596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643042" y="714356"/>
            <a:ext cx="66437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Закрытие Малых Зимних Олимпийских игр</a:t>
            </a:r>
          </a:p>
          <a:p>
            <a:pPr algn="ctr"/>
            <a:r>
              <a:rPr lang="ru-RU" sz="2400" dirty="0" smtClean="0"/>
              <a:t>Награждение команд</a:t>
            </a:r>
            <a:endParaRPr lang="ru-RU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618898159_34-phonoteka_org-p-krasivii-sportivnii-fon-dlya-prezentatsii-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214290"/>
            <a:ext cx="65008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Олимпийское движение сегодня, </a:t>
            </a:r>
          </a:p>
          <a:p>
            <a:pPr algn="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пожалуй, сильнейшая движущая сила в мире. </a:t>
            </a:r>
          </a:p>
          <a:p>
            <a:pPr algn="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Э.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Брендедж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1500174"/>
            <a:ext cx="750099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</a:rPr>
              <a:t>Проблема ухудшения здоровья подрастающего поколения приобретает все большую актуальность.</a:t>
            </a:r>
            <a:br>
              <a:rPr lang="ru-RU" sz="2400" b="1" i="1" dirty="0" smtClean="0">
                <a:latin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</a:rPr>
              <a:t>В настоящее время в России ежегодно общий уровень отклонения в состоянии здоровья детей возрастает на 6,7 %. Из-за образа современной жизни у большинства взрослых слабый мотивационный аспект двигательной активности и низкий уровень представлений о здоровом образе жизни, </a:t>
            </a:r>
            <a:br>
              <a:rPr lang="ru-RU" sz="2400" b="1" i="1" dirty="0" smtClean="0">
                <a:latin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</a:rPr>
              <a:t>о спорте и олимпийском движении. Во время проведения соревнований формируются навыки самоорганизации, взаимоконтроля. Дети учатся спортивному поведению, взаимоуважению, воспитывают силу воли при выполнении задания: для них важен результат.</a:t>
            </a:r>
            <a:endParaRPr lang="ru-RU" sz="2400" b="1" dirty="0" smtClean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618898159_34-phonoteka_org-p-krasivii-sportivnii-fon-dlya-prezentatsii-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214291"/>
            <a:ext cx="814393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</a:rPr>
              <a:t>Цель проекта:</a:t>
            </a:r>
            <a:endParaRPr lang="ru-RU" dirty="0" smtClean="0">
              <a:latin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</a:rPr>
              <a:t>Формирование социальной и личностной мотивации детей старшего дошкольного возраста на сохранение и укрепление своего здоровья и воспитания социально значимых личностных качеств посредством знакомства с Олимпийским движением</a:t>
            </a:r>
            <a:r>
              <a:rPr lang="ru-RU" i="1" dirty="0" smtClean="0">
                <a:latin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</a:rPr>
              <a:t>Задачи проекта:</a:t>
            </a:r>
            <a:endParaRPr lang="ru-RU" dirty="0" smtClean="0">
              <a:latin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</a:rPr>
              <a:t>Для детей: </a:t>
            </a:r>
            <a:r>
              <a:rPr lang="ru-RU" dirty="0" smtClean="0">
                <a:latin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</a:rPr>
            </a:br>
            <a:r>
              <a:rPr lang="ru-RU" dirty="0" smtClean="0">
                <a:latin typeface="Times New Roman" pitchFamily="18" charset="0"/>
              </a:rPr>
              <a:t>1. Формировать у детей представления об Олимпийских играх, как мирном соревновании с целью физического и социально-нравственного совершенствования людей.</a:t>
            </a:r>
          </a:p>
          <a:p>
            <a:r>
              <a:rPr lang="ru-RU" dirty="0" smtClean="0">
                <a:latin typeface="Times New Roman" pitchFamily="18" charset="0"/>
              </a:rPr>
              <a:t>2. Развивать у детей интерес к занятиям физической культурой и спортом, умения и навыки сотрудничества через нравственный и эстетический опыт Олимпиад.</a:t>
            </a:r>
            <a:br>
              <a:rPr lang="ru-RU" dirty="0" smtClean="0">
                <a:latin typeface="Times New Roman" pitchFamily="18" charset="0"/>
              </a:rPr>
            </a:br>
            <a:r>
              <a:rPr lang="ru-RU" dirty="0" smtClean="0">
                <a:latin typeface="Times New Roman" pitchFamily="18" charset="0"/>
              </a:rPr>
              <a:t>3. Развивать у детей стремление к укреплению и сохранению своего собственного   здоровья посредством занятий физической культурой.</a:t>
            </a:r>
            <a:br>
              <a:rPr lang="ru-RU" dirty="0" smtClean="0">
                <a:latin typeface="Times New Roman" pitchFamily="18" charset="0"/>
              </a:rPr>
            </a:br>
            <a:r>
              <a:rPr lang="ru-RU" dirty="0" smtClean="0">
                <a:latin typeface="Times New Roman" pitchFamily="18" charset="0"/>
              </a:rPr>
              <a:t>4. Воспитывать у детей целеустремленность, организованность, инициативность, </a:t>
            </a:r>
            <a:r>
              <a:rPr lang="ru-RU" b="1" i="1" dirty="0" smtClean="0">
                <a:latin typeface="Times New Roman" pitchFamily="18" charset="0"/>
              </a:rPr>
              <a:t> </a:t>
            </a:r>
          </a:p>
          <a:p>
            <a:r>
              <a:rPr lang="ru-RU" b="1" i="1" dirty="0" smtClean="0">
                <a:latin typeface="Times New Roman" pitchFamily="18" charset="0"/>
              </a:rPr>
              <a:t>Для педагогов: </a:t>
            </a:r>
            <a:endParaRPr lang="ru-RU" dirty="0" smtClean="0">
              <a:latin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</a:rPr>
              <a:t>. Создать условия для благополучного и комфортного состояния детей, родителей, педагогов на спортивных мероприятиях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</a:rPr>
              <a:t>и в познавательной деятельности.</a:t>
            </a:r>
          </a:p>
          <a:p>
            <a:r>
              <a:rPr lang="ru-RU" b="1" i="1" dirty="0" smtClean="0">
                <a:latin typeface="Times New Roman" pitchFamily="18" charset="0"/>
              </a:rPr>
              <a:t>Для родителей:</a:t>
            </a:r>
            <a:endParaRPr lang="ru-RU" dirty="0" smtClean="0">
              <a:latin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</a:rPr>
              <a:t>   </a:t>
            </a:r>
            <a:r>
              <a:rPr lang="ru-RU" dirty="0" smtClean="0">
                <a:latin typeface="Times New Roman" pitchFamily="18" charset="0"/>
              </a:rPr>
              <a:t>Развивать творческие и физические способности в спортивной деятельности.</a:t>
            </a:r>
          </a:p>
          <a:p>
            <a:r>
              <a:rPr lang="ru-RU" dirty="0" smtClean="0">
                <a:latin typeface="Times New Roman" pitchFamily="18" charset="0"/>
              </a:rPr>
              <a:t>   Взаимодействовать по данной теме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618898159_34-phonoteka_org-p-krasivii-sportivnii-fon-dlya-prezentatsii-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42976" y="428604"/>
            <a:ext cx="77867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</a:rPr>
              <a:t>Тип проекта</a:t>
            </a:r>
            <a:r>
              <a:rPr lang="ru-RU" sz="2400" dirty="0" smtClean="0">
                <a:latin typeface="Times New Roman" pitchFamily="18" charset="0"/>
              </a:rPr>
              <a:t>: познавательно –</a:t>
            </a:r>
            <a:r>
              <a:rPr lang="en-US" sz="2400" dirty="0" smtClean="0">
                <a:latin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</a:rPr>
              <a:t> информационный, игровой.</a:t>
            </a:r>
            <a:br>
              <a:rPr lang="ru-RU" sz="2400" dirty="0" smtClean="0">
                <a:latin typeface="Times New Roman" pitchFamily="18" charset="0"/>
              </a:rPr>
            </a:b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1214422"/>
            <a:ext cx="70723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latin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</a:rPr>
              <a:t>Сроки реализации: </a:t>
            </a:r>
            <a:r>
              <a:rPr lang="ru-RU" sz="2400" dirty="0" smtClean="0">
                <a:latin typeface="Times New Roman" pitchFamily="18" charset="0"/>
              </a:rPr>
              <a:t>февраль</a:t>
            </a:r>
            <a:endParaRPr lang="ru-RU" sz="2400" b="1" dirty="0" smtClean="0">
              <a:latin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</a:rPr>
              <a:t>Участники:</a:t>
            </a:r>
            <a:r>
              <a:rPr lang="en-US" sz="2400" dirty="0" smtClean="0">
                <a:latin typeface="Book Antiqua" pitchFamily="18" charset="0"/>
              </a:rPr>
              <a:t> 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</a:rPr>
              <a:t>Руководитель физического воспитания Буренок С.Г.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</a:rPr>
              <a:t>Музыкальный руководитель Наумова С.В.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</a:rPr>
              <a:t>Старший воспитатель Коваленко Л.Б.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</a:rPr>
              <a:t>Воспитатели групп детей с 3 лет до 7 лет.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</a:rPr>
              <a:t> Дети с 3 лет до 7 лет.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</a:rPr>
              <a:t>Родители  детей  данной возрастной группы.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618898159_34-phonoteka_org-p-krasivii-sportivnii-fon-dlya-prezentatsii-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28662" y="357166"/>
            <a:ext cx="7929618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</a:rPr>
              <a:t>Предполагаемый результат:</a:t>
            </a:r>
            <a:r>
              <a:rPr lang="ru-RU" sz="2000" dirty="0" smtClean="0">
                <a:latin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</a:rPr>
            </a:br>
            <a:endParaRPr lang="ru-RU" sz="2000" dirty="0" smtClean="0"/>
          </a:p>
          <a:p>
            <a:endParaRPr lang="ru-RU" sz="2000" dirty="0" smtClean="0">
              <a:latin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</a:rPr>
              <a:t>1. У детей сформированы представления об Олимпийских играх, как мирном соревновании с целью физического и социально-нравственного совершенствования людей.</a:t>
            </a:r>
          </a:p>
          <a:p>
            <a:r>
              <a:rPr lang="ru-RU" sz="2000" dirty="0" smtClean="0">
                <a:latin typeface="Times New Roman" pitchFamily="18" charset="0"/>
              </a:rPr>
              <a:t>2. У детей развит интерес к занятиям физической культурой и спортом, умения и навыки сотрудничества через нравственный и эстетический опыт Олимпиад.</a:t>
            </a:r>
            <a:br>
              <a:rPr lang="ru-RU" sz="2000" dirty="0" smtClean="0">
                <a:latin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</a:rPr>
              <a:t>3. У детей развивается стремление к укреплению и сохранению своего собственного   здоровья посредством занятий физической культурой.</a:t>
            </a:r>
            <a:br>
              <a:rPr lang="ru-RU" sz="2000" dirty="0" smtClean="0">
                <a:latin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</a:rPr>
              <a:t>4. Воспитывать у детей целеустремленность, организованность, инициативность, </a:t>
            </a:r>
            <a:r>
              <a:rPr lang="ru-RU" sz="2000" b="1" i="1" dirty="0" smtClean="0">
                <a:latin typeface="Times New Roman" pitchFamily="18" charset="0"/>
              </a:rPr>
              <a:t> </a:t>
            </a:r>
          </a:p>
          <a:p>
            <a:r>
              <a:rPr lang="ru-RU" sz="2000" dirty="0" smtClean="0">
                <a:latin typeface="Times New Roman" pitchFamily="18" charset="0"/>
              </a:rPr>
              <a:t>5. Педагоги создают условия для благополучного и комфортного состояния детей, родителей, педагогов на спортивных мероприятиях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</a:rPr>
              <a:t>и в познавательной деятельности.</a:t>
            </a:r>
          </a:p>
          <a:p>
            <a:r>
              <a:rPr lang="ru-RU" sz="2000" i="1" dirty="0" smtClean="0">
                <a:latin typeface="Times New Roman" pitchFamily="18" charset="0"/>
              </a:rPr>
              <a:t>6. </a:t>
            </a:r>
            <a:r>
              <a:rPr lang="ru-RU" sz="2000" dirty="0" smtClean="0">
                <a:latin typeface="Times New Roman" pitchFamily="18" charset="0"/>
              </a:rPr>
              <a:t>Родители готовы взаимодействовать  со всеми участниками образовательного процесса по данной теме </a:t>
            </a:r>
            <a:r>
              <a:rPr lang="ru-RU" sz="2000" i="1" dirty="0" smtClean="0">
                <a:latin typeface="Times New Roman" pitchFamily="18" charset="0"/>
              </a:rPr>
              <a:t>  </a:t>
            </a:r>
            <a:r>
              <a:rPr lang="ru-RU" sz="2000" dirty="0" smtClean="0">
                <a:latin typeface="Times New Roman" pitchFamily="18" charset="0"/>
              </a:rPr>
              <a:t>Развиты творческие и физические способности в спортивной деятельности.</a:t>
            </a:r>
          </a:p>
          <a:p>
            <a:r>
              <a:rPr lang="ru-RU" sz="2000" dirty="0" smtClean="0">
                <a:latin typeface="Times New Roman" pitchFamily="18" charset="0"/>
              </a:rPr>
              <a:t> </a:t>
            </a:r>
            <a:endParaRPr lang="ru-RU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618898159_34-phonoteka_org-p-krasivii-sportivnii-fon-dlya-prezentatsii-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42976" y="428604"/>
            <a:ext cx="70723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itchFamily="18" charset="0"/>
              </a:rPr>
              <a:t>         </a:t>
            </a:r>
            <a:r>
              <a:rPr lang="ru-RU" sz="2400" b="1" dirty="0" smtClean="0">
                <a:latin typeface="Times New Roman" pitchFamily="18" charset="0"/>
              </a:rPr>
              <a:t>Основные </a:t>
            </a:r>
            <a:r>
              <a:rPr lang="ru-RU" sz="2400" b="1" dirty="0" smtClean="0">
                <a:latin typeface="Times New Roman" pitchFamily="18" charset="0"/>
              </a:rPr>
              <a:t>формы организации </a:t>
            </a:r>
            <a:r>
              <a:rPr lang="ru-RU" sz="2400" b="1" dirty="0" smtClean="0">
                <a:latin typeface="Times New Roman" pitchFamily="18" charset="0"/>
              </a:rPr>
              <a:t>работы</a:t>
            </a:r>
            <a:endParaRPr lang="en-US" sz="2400" b="1" dirty="0" smtClean="0">
              <a:latin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335846"/>
            <a:ext cx="692948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/>
            <a:endParaRPr lang="en-US" sz="2000" dirty="0" smtClean="0">
              <a:latin typeface="Times New Roman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en-US" sz="2000" dirty="0" smtClean="0">
              <a:latin typeface="Times New Roman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</a:rPr>
              <a:t>Составление </a:t>
            </a:r>
            <a:r>
              <a:rPr lang="ru-RU" sz="2000" dirty="0" smtClean="0">
                <a:latin typeface="Times New Roman" pitchFamily="18" charset="0"/>
              </a:rPr>
              <a:t>программы Олимпиады;</a:t>
            </a:r>
          </a:p>
          <a:p>
            <a:pPr marL="285750" indent="-285750">
              <a:buFont typeface="Wingdings" pitchFamily="2" charset="2"/>
              <a:buChar char="§"/>
            </a:pPr>
            <a:endParaRPr lang="ru-RU" sz="2000" dirty="0" smtClean="0">
              <a:latin typeface="Times New Roman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</a:rPr>
              <a:t>Составление сценариев мероприятий;</a:t>
            </a:r>
          </a:p>
          <a:p>
            <a:pPr marL="285750" indent="-285750"/>
            <a:endParaRPr lang="ru-RU" sz="2000" dirty="0" smtClean="0">
              <a:latin typeface="Times New Roman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</a:rPr>
              <a:t>Оформление выставок в холлах и группах детского сада по теме;</a:t>
            </a:r>
          </a:p>
          <a:p>
            <a:pPr marL="285750" indent="-285750">
              <a:buFont typeface="Wingdings" pitchFamily="2" charset="2"/>
              <a:buChar char="§"/>
            </a:pPr>
            <a:endParaRPr lang="ru-RU" sz="2000" dirty="0" smtClean="0">
              <a:latin typeface="Times New Roman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</a:rPr>
              <a:t>Составление презентаций по теме;</a:t>
            </a:r>
          </a:p>
          <a:p>
            <a:pPr marL="285750" indent="-285750">
              <a:buFont typeface="Wingdings" pitchFamily="2" charset="2"/>
              <a:buChar char="§"/>
            </a:pPr>
            <a:endParaRPr lang="ru-RU" sz="2000" dirty="0" smtClean="0">
              <a:latin typeface="Times New Roman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</a:rPr>
              <a:t>Подбор мультфильмов по теме;</a:t>
            </a:r>
          </a:p>
          <a:p>
            <a:pPr marL="285750" indent="-285750">
              <a:buFont typeface="Wingdings" pitchFamily="2" charset="2"/>
              <a:buChar char="§"/>
            </a:pPr>
            <a:endParaRPr lang="ru-RU" sz="2000" dirty="0" smtClean="0">
              <a:latin typeface="Times New Roman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</a:rPr>
              <a:t>Разучивание песен на музыкальных занятиях;</a:t>
            </a:r>
          </a:p>
          <a:p>
            <a:pPr marL="285750" indent="-285750"/>
            <a:endParaRPr lang="ru-RU" sz="2000" dirty="0" smtClean="0">
              <a:latin typeface="Times New Roman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</a:rPr>
              <a:t>Подбор  предметов и атрибутов, костюмов;</a:t>
            </a:r>
          </a:p>
          <a:p>
            <a:pPr marL="285750" indent="-285750"/>
            <a:endParaRPr lang="ru-RU" sz="2000" dirty="0" smtClean="0">
              <a:latin typeface="Times New Roman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</a:rPr>
              <a:t>Проведение  праздников  и соревнований по теме.</a:t>
            </a:r>
          </a:p>
          <a:p>
            <a:pPr marL="285750" indent="-285750"/>
            <a:endParaRPr lang="ru-RU" dirty="0" smtClean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618898159_34-phonoteka_org-p-krasivii-sportivnii-fon-dlya-prezentatsii-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500043"/>
            <a:ext cx="67151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</a:rPr>
              <a:t>Первый этап. Сбор сведений, материалов</a:t>
            </a:r>
            <a:r>
              <a:rPr lang="ru-RU" sz="2400" b="1" dirty="0" smtClean="0">
                <a:latin typeface="Times New Roman" pitchFamily="18" charset="0"/>
              </a:rPr>
              <a:t>.</a:t>
            </a:r>
            <a:endParaRPr lang="en-US" sz="2400" b="1" dirty="0" smtClean="0">
              <a:latin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</a:rPr>
            </a:b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1500174"/>
            <a:ext cx="64294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ru-RU" sz="2400" dirty="0" smtClean="0">
                <a:latin typeface="Times New Roman" pitchFamily="18" charset="0"/>
              </a:rPr>
              <a:t>Составление сценариев мероприятий.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400" dirty="0" smtClean="0">
                <a:latin typeface="Times New Roman" pitchFamily="18" charset="0"/>
              </a:rPr>
              <a:t>Подбор фотографий для составления альбомов, презентаций, выставок.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400" dirty="0" smtClean="0">
                <a:latin typeface="Times New Roman" pitchFamily="18" charset="0"/>
              </a:rPr>
              <a:t>Подбор литературы;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400" dirty="0" smtClean="0">
                <a:latin typeface="Times New Roman" pitchFamily="18" charset="0"/>
              </a:rPr>
              <a:t>Подбор детского песенного репертуара;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400" dirty="0" smtClean="0">
                <a:latin typeface="Times New Roman" pitchFamily="18" charset="0"/>
              </a:rPr>
              <a:t>Подбор  видеоматериалов;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400" dirty="0" smtClean="0">
                <a:latin typeface="Times New Roman" pitchFamily="18" charset="0"/>
              </a:rPr>
              <a:t>Подбор музыки , аудиоматериала для мероприятий;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400" dirty="0" smtClean="0">
                <a:latin typeface="Times New Roman" pitchFamily="18" charset="0"/>
              </a:rPr>
              <a:t>Подбор иллюстраций;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400" dirty="0" smtClean="0">
                <a:latin typeface="Times New Roman" pitchFamily="18" charset="0"/>
              </a:rPr>
              <a:t>Интернет .</a:t>
            </a:r>
            <a:endParaRPr lang="ru-RU" sz="2400" dirty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618898159_34-phonoteka_org-p-krasivii-sportivnii-fon-dlya-prezentatsii-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13506" y="500042"/>
            <a:ext cx="55447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</a:rPr>
              <a:t>Второй этап. Реализация проекта.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00500" y="3143250"/>
            <a:ext cx="141446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олимпиада</a:t>
            </a:r>
          </a:p>
        </p:txBody>
      </p:sp>
      <p:sp>
        <p:nvSpPr>
          <p:cNvPr id="7" name="Овал 6"/>
          <p:cNvSpPr/>
          <p:nvPr/>
        </p:nvSpPr>
        <p:spPr>
          <a:xfrm>
            <a:off x="3643312" y="1000125"/>
            <a:ext cx="2357447" cy="1143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Соревнования для сотрудников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6429388" y="1143000"/>
            <a:ext cx="1857388" cy="10001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выставки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>
            <a:off x="5214942" y="3929067"/>
            <a:ext cx="2000246" cy="7143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6643702" y="4000500"/>
            <a:ext cx="2357423" cy="14859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Соревнования на улице «Спортивная семья»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5286375" y="5715000"/>
            <a:ext cx="1714500" cy="10001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закрытие</a:t>
            </a:r>
          </a:p>
        </p:txBody>
      </p:sp>
      <p:sp>
        <p:nvSpPr>
          <p:cNvPr id="12" name="Овал 11"/>
          <p:cNvSpPr/>
          <p:nvPr/>
        </p:nvSpPr>
        <p:spPr>
          <a:xfrm>
            <a:off x="3357563" y="5786438"/>
            <a:ext cx="170021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открытие</a:t>
            </a:r>
          </a:p>
        </p:txBody>
      </p:sp>
      <p:sp>
        <p:nvSpPr>
          <p:cNvPr id="13" name="Овал 12"/>
          <p:cNvSpPr/>
          <p:nvPr/>
        </p:nvSpPr>
        <p:spPr>
          <a:xfrm>
            <a:off x="1000125" y="5000625"/>
            <a:ext cx="2214553" cy="10715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мультфильмы</a:t>
            </a:r>
          </a:p>
        </p:txBody>
      </p:sp>
      <p:sp>
        <p:nvSpPr>
          <p:cNvPr id="14" name="Овал 13"/>
          <p:cNvSpPr/>
          <p:nvPr/>
        </p:nvSpPr>
        <p:spPr>
          <a:xfrm>
            <a:off x="642910" y="3071813"/>
            <a:ext cx="1843115" cy="10715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Игровая программа</a:t>
            </a:r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785786" y="1000125"/>
            <a:ext cx="2357464" cy="1285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Соревнования для детей</a:t>
            </a:r>
            <a:endParaRPr lang="ru-RU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 rot="16200000" flipV="1">
            <a:off x="3465505" y="2251067"/>
            <a:ext cx="1999470" cy="3563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5286380" y="1928802"/>
            <a:ext cx="1571636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6200000" flipH="1">
            <a:off x="4572000" y="4429132"/>
            <a:ext cx="1714512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5400000">
            <a:off x="3250397" y="4750603"/>
            <a:ext cx="1857388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10800000" flipV="1">
            <a:off x="2214546" y="3786190"/>
            <a:ext cx="1928826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6" idx="1"/>
          </p:cNvCxnSpPr>
          <p:nvPr/>
        </p:nvCxnSpPr>
        <p:spPr>
          <a:xfrm rot="10800000">
            <a:off x="2071670" y="3500438"/>
            <a:ext cx="1928830" cy="1000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10800000">
            <a:off x="2428860" y="2000240"/>
            <a:ext cx="1643074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Овал 40"/>
          <p:cNvSpPr/>
          <p:nvPr/>
        </p:nvSpPr>
        <p:spPr>
          <a:xfrm>
            <a:off x="7000875" y="2214554"/>
            <a:ext cx="1928813" cy="1357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Мастер-класс по степ аэробике</a:t>
            </a:r>
            <a:endParaRPr lang="ru-RU" dirty="0"/>
          </a:p>
        </p:txBody>
      </p:sp>
      <p:cxnSp>
        <p:nvCxnSpPr>
          <p:cNvPr id="43" name="Прямая со стрелкой 42"/>
          <p:cNvCxnSpPr/>
          <p:nvPr/>
        </p:nvCxnSpPr>
        <p:spPr>
          <a:xfrm flipV="1">
            <a:off x="5072066" y="2857496"/>
            <a:ext cx="2428892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618898159_34-phonoteka_org-p-krasivii-sportivnii-fon-dlya-prezentatsii-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12627" t="28008" r="6631" b="25199"/>
          <a:stretch>
            <a:fillRect/>
          </a:stretch>
        </p:blipFill>
        <p:spPr bwMode="auto">
          <a:xfrm>
            <a:off x="5143504" y="714356"/>
            <a:ext cx="357190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C:\Documents and Settings\Admin\Рабочий стол\олимпиада 22\IMG-20220214-WA0003.jpg"/>
          <p:cNvPicPr>
            <a:picLocks noChangeAspect="1" noChangeArrowheads="1"/>
          </p:cNvPicPr>
          <p:nvPr/>
        </p:nvPicPr>
        <p:blipFill>
          <a:blip r:embed="rId4" cstate="print"/>
          <a:srcRect l="4209" t="22098" r="-3122" b="14766"/>
          <a:stretch>
            <a:fillRect/>
          </a:stretch>
        </p:blipFill>
        <p:spPr bwMode="auto">
          <a:xfrm>
            <a:off x="5072066" y="3643314"/>
            <a:ext cx="3857620" cy="2997329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олимпиада 22\IMG-20220214-WA0008.jpg"/>
          <p:cNvPicPr>
            <a:picLocks noChangeAspect="1" noChangeArrowheads="1"/>
          </p:cNvPicPr>
          <p:nvPr/>
        </p:nvPicPr>
        <p:blipFill>
          <a:blip r:embed="rId5" cstate="print"/>
          <a:srcRect l="10324" t="22154" r="5494" b="15477"/>
          <a:stretch>
            <a:fillRect/>
          </a:stretch>
        </p:blipFill>
        <p:spPr bwMode="auto">
          <a:xfrm>
            <a:off x="285720" y="3571876"/>
            <a:ext cx="4407918" cy="3000396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олимпиада 22\IMG-20220214-WA001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714356"/>
            <a:ext cx="4357718" cy="274518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071538" y="214290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Открытие Малых Зимних Олимпийских игр</a:t>
            </a:r>
            <a:endParaRPr lang="ru-RU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318</Words>
  <Application>Microsoft Office PowerPoint</Application>
  <PresentationFormat>Экран (4:3)</PresentationFormat>
  <Paragraphs>87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16</cp:revision>
  <dcterms:created xsi:type="dcterms:W3CDTF">2022-03-13T05:06:31Z</dcterms:created>
  <dcterms:modified xsi:type="dcterms:W3CDTF">2022-03-15T13:42:52Z</dcterms:modified>
</cp:coreProperties>
</file>