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713" r:id="rId2"/>
    <p:sldId id="715" r:id="rId3"/>
    <p:sldId id="726" r:id="rId4"/>
    <p:sldId id="725" r:id="rId5"/>
    <p:sldId id="727" r:id="rId6"/>
    <p:sldId id="846" r:id="rId7"/>
    <p:sldId id="849" r:id="rId8"/>
    <p:sldId id="847" r:id="rId9"/>
    <p:sldId id="826" r:id="rId10"/>
    <p:sldId id="868" r:id="rId11"/>
    <p:sldId id="869" r:id="rId12"/>
    <p:sldId id="865" r:id="rId13"/>
    <p:sldId id="850" r:id="rId14"/>
    <p:sldId id="851" r:id="rId15"/>
    <p:sldId id="852" r:id="rId16"/>
    <p:sldId id="813" r:id="rId17"/>
    <p:sldId id="827" r:id="rId18"/>
    <p:sldId id="796" r:id="rId19"/>
    <p:sldId id="836" r:id="rId20"/>
    <p:sldId id="854" r:id="rId21"/>
    <p:sldId id="855" r:id="rId22"/>
    <p:sldId id="837" r:id="rId23"/>
    <p:sldId id="867" r:id="rId24"/>
    <p:sldId id="838" r:id="rId25"/>
    <p:sldId id="866" r:id="rId26"/>
    <p:sldId id="856" r:id="rId27"/>
    <p:sldId id="841" r:id="rId28"/>
    <p:sldId id="842" r:id="rId29"/>
    <p:sldId id="843" r:id="rId30"/>
    <p:sldId id="844" r:id="rId31"/>
    <p:sldId id="845" r:id="rId32"/>
    <p:sldId id="797" r:id="rId33"/>
    <p:sldId id="857" r:id="rId34"/>
    <p:sldId id="858" r:id="rId35"/>
    <p:sldId id="859" r:id="rId36"/>
    <p:sldId id="438" r:id="rId37"/>
    <p:sldId id="862" r:id="rId38"/>
    <p:sldId id="861" r:id="rId39"/>
    <p:sldId id="863" r:id="rId40"/>
    <p:sldId id="870" r:id="rId41"/>
    <p:sldId id="871" r:id="rId42"/>
    <p:sldId id="872" r:id="rId43"/>
    <p:sldId id="873" r:id="rId44"/>
    <p:sldId id="874" r:id="rId45"/>
    <p:sldId id="875" r:id="rId46"/>
    <p:sldId id="876" r:id="rId47"/>
    <p:sldId id="877" r:id="rId48"/>
    <p:sldId id="878" r:id="rId49"/>
    <p:sldId id="879" r:id="rId50"/>
    <p:sldId id="880" r:id="rId51"/>
    <p:sldId id="881" r:id="rId52"/>
    <p:sldId id="882" r:id="rId53"/>
    <p:sldId id="739" r:id="rId54"/>
    <p:sldId id="658" r:id="rId55"/>
    <p:sldId id="659" r:id="rId56"/>
    <p:sldId id="660" r:id="rId57"/>
    <p:sldId id="662" r:id="rId58"/>
    <p:sldId id="663" r:id="rId59"/>
    <p:sldId id="665" r:id="rId60"/>
    <p:sldId id="666" r:id="rId61"/>
    <p:sldId id="668" r:id="rId62"/>
    <p:sldId id="669" r:id="rId63"/>
    <p:sldId id="670" r:id="rId64"/>
    <p:sldId id="671" r:id="rId65"/>
    <p:sldId id="672" r:id="rId66"/>
    <p:sldId id="673" r:id="rId67"/>
    <p:sldId id="677" r:id="rId68"/>
    <p:sldId id="678" r:id="rId69"/>
    <p:sldId id="679" r:id="rId70"/>
    <p:sldId id="680" r:id="rId71"/>
    <p:sldId id="683" r:id="rId72"/>
    <p:sldId id="685" r:id="rId73"/>
    <p:sldId id="686" r:id="rId74"/>
    <p:sldId id="689" r:id="rId75"/>
    <p:sldId id="693" r:id="rId7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45" autoAdjust="0"/>
    <p:restoredTop sz="94660"/>
  </p:normalViewPr>
  <p:slideViewPr>
    <p:cSldViewPr>
      <p:cViewPr varScale="1">
        <p:scale>
          <a:sx n="70" d="100"/>
          <a:sy n="70" d="100"/>
        </p:scale>
        <p:origin x="101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902C2-D8DC-4A30-A786-622A6642802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0CB4E-2B29-4750-B2C2-4C9858B8075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328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E9096-6AB5-42D2-92AF-671545534641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476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3B947-235B-4BD3-8FCD-C4D7CE23D78A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984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6C80D-C8C7-4CDC-AFDB-1C97756F5068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882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78A99-4D5D-4745-84F7-71B594E4B85A}" type="datetime1">
              <a:rPr lang="ru-RU"/>
              <a:pPr>
                <a:defRPr/>
              </a:pPr>
              <a:t>06.02.2023</a:t>
            </a:fld>
            <a:endParaRPr 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автор Капитула В.П.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F7E858-32C1-410C-BEDF-E8E7F0610681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57465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994C4-8653-4AF0-88C7-542B08481554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0022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39B45-1B4A-4502-9445-B31473B975BC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003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6158-1B1B-4340-9AD2-73B5CB1A97F5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787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6D5E-5572-4B1F-8DAC-204751C0DC22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851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821B7-C602-4E5E-8183-7D991B9753E5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057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9AF57-679B-44E7-81E3-FDC735B1F33A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894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2F74-C246-4CD7-8C2D-D185FA862691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6701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7F772-F7F3-4F1D-928C-F36DD3D4DAEF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782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4CE61-DD1D-4C9B-9125-7D33D3E04FE3}" type="datetime1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83D4-9C88-4AF4-8AAC-6E01007CFB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236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kremlin.ru/media/events/files/41d527556bec8deb3530.pdf" TargetMode="External"/><Relationship Id="rId2" Type="http://schemas.openxmlformats.org/officeDocument/2006/relationships/hyperlink" Target="http://www.kremlin.ru/acts/bank/23522/page/2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uncil.gov.ru/about/reference/6310/" TargetMode="External"/><Relationship Id="rId2" Type="http://schemas.openxmlformats.org/officeDocument/2006/relationships/hyperlink" Target="http://www.constitution.ru/10003000/10003000-7.htm" TargetMode="Externa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ru.wikipedia.org/wiki/%D0%92%D0%BE%D0%B5%D0%BD%D0%BD%D1%8B%D0%B5_%D0%B4%D0%B5%D0%B9%D1%81%D1%82%D0%B2%D0%B8%D1%8F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hyperlink" Target="http://ru.wikipedia.org/wiki/%D0%A1%D0%B5%D0%B2%D0%B5%D1%80%D0%BD%D1%8B%D0%B9_%D1%84%D0%BB%D0%BE%D1%82" TargetMode="External"/><Relationship Id="rId7" Type="http://schemas.openxmlformats.org/officeDocument/2006/relationships/image" Target="../media/image44.png"/><Relationship Id="rId2" Type="http://schemas.openxmlformats.org/officeDocument/2006/relationships/hyperlink" Target="http://ru.wikipedia.org/wiki/%D0%91%D0%B0%D0%BB%D1%82%D0%B8%D0%B9%D1%81%D0%BA%D0%B8%D0%B9_%D1%84%D0%BB%D0%BE%D1%8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0%B0%D1%81%D0%BF%D0%B8%D0%B9%D1%81%D0%BA%D0%B0%D1%8F_%D1%84%D0%BB%D0%BE%D1%82%D0%B8%D0%BB%D0%B8%D1%8F" TargetMode="External"/><Relationship Id="rId5" Type="http://schemas.openxmlformats.org/officeDocument/2006/relationships/hyperlink" Target="http://ru.wikipedia.org/wiki/%D0%A7%D0%B5%D1%80%D0%BD%D0%BE%D0%BC%D0%BE%D1%80%D1%81%D0%BA%D0%B8%D0%B9_%D1%84%D0%BB%D0%BE%D1%82_%D0%92%D0%9C%D0%A4_%D0%A0%D0%BE%D1%81%D1%81%D0%B8%D0%B8" TargetMode="External"/><Relationship Id="rId4" Type="http://schemas.openxmlformats.org/officeDocument/2006/relationships/hyperlink" Target="http://ru.wikipedia.org/wiki/%D0%A2%D0%B8%D1%85%D0%BE%D0%BE%D0%BA%D0%B5%D0%B0%D0%BD%D1%81%D0%BA%D0%B8%D0%B9_%D1%84%D0%BB%D0%BE%D1%82" TargetMode="External"/><Relationship Id="rId9" Type="http://schemas.openxmlformats.org/officeDocument/2006/relationships/image" Target="../media/image46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E%D0%B9%D1%81%D0%BA%D0%B0_%D0%9F%D0%92%D0%9E-%D0%9F%D0%A0%D0%9E" TargetMode="External"/><Relationship Id="rId7" Type="http://schemas.openxmlformats.org/officeDocument/2006/relationships/image" Target="../media/image50.png"/><Relationship Id="rId2" Type="http://schemas.openxmlformats.org/officeDocument/2006/relationships/hyperlink" Target="https://ru.wikipedia.org/wiki/%D0%92%D0%BE%D0%B5%D0%BD%D0%BD%D0%BE-%D0%B2%D0%BE%D0%B7%D0%B4%D1%83%D1%88%D0%BD%D1%8B%D0%B5_%D1%81%D0%B8%D0%BB%D1%8B_%D0%A0%D0%BE%D1%81%D1%81%D0%B8%D0%B9%D1%81%D0%BA%D0%BE%D0%B9_%D0%A4%D0%B5%D0%B4%D0%B5%D1%80%D0%B0%D1%86%D0%B8%D0%B8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hyperlink" Target="https://ru.wikipedia.org/wiki/%D0%9A%D0%BE%D1%81%D0%BC%D0%B8%D1%87%D0%B5%D1%81%D0%BA%D0%B8%D0%B5_%D0%B2%D0%BE%D0%B9%D1%81%D0%BA%D0%B0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E%D1%81%D0%BC%D0%B8%D1%87%D0%B5%D1%81%D0%BA%D0%B8%D0%B9_%D0%B0%D0%BF%D0%BF%D0%B0%D1%80%D0%B0%D1%82" TargetMode="External"/><Relationship Id="rId3" Type="http://schemas.openxmlformats.org/officeDocument/2006/relationships/hyperlink" Target="https://ru.wikipedia.org/wiki/%D0%AF%D0%B4%D0%B5%D1%80%D0%BD%D0%BE%D0%B5_%D0%BE%D1%80%D1%83%D0%B6%D0%B8%D0%B5" TargetMode="External"/><Relationship Id="rId7" Type="http://schemas.openxmlformats.org/officeDocument/2006/relationships/hyperlink" Target="https://ru.wikipedia.org/wiki/%D0%9A%D0%BE%D1%81%D0%BC%D0%BE%D1%81" TargetMode="External"/><Relationship Id="rId2" Type="http://schemas.openxmlformats.org/officeDocument/2006/relationships/hyperlink" Target="https://ru.wikipedia.org/wiki/%D0%9E%D1%80%D1%83%D0%B6%D0%B8%D0%B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A%D0%BE%D1%81%D0%BC%D0%B8%D1%87%D0%B5%D1%81%D0%BA%D0%B8%D0%B9_%D0%BE%D0%B1%D1%8A%D0%B5%D0%BA%D1%82" TargetMode="External"/><Relationship Id="rId11" Type="http://schemas.openxmlformats.org/officeDocument/2006/relationships/hyperlink" Target="https://ru.wikipedia.org/wiki/%D0%A0%D0%BE%D0%B4_%D0%B2%D0%BE%D0%B9%D1%81%D0%BA" TargetMode="External"/><Relationship Id="rId5" Type="http://schemas.openxmlformats.org/officeDocument/2006/relationships/hyperlink" Target="https://ru.wikipedia.org/wiki/%D0%91%D0%B0%D0%BB%D0%BB%D0%B8%D1%81%D1%82%D0%B8%D1%87%D0%B5%D1%81%D0%BA%D0%B0%D1%8F_%D1%80%D0%B0%D0%BA%D0%B5%D1%82%D0%B0" TargetMode="External"/><Relationship Id="rId10" Type="http://schemas.openxmlformats.org/officeDocument/2006/relationships/hyperlink" Target="https://ru.wikipedia.org/wiki/%D0%98%D1%81%D0%BA%D1%83%D1%81%D1%81%D1%82%D0%B2%D0%B5%D0%BD%D0%BD%D1%8B%D0%B9_%D1%81%D0%BF%D1%83%D1%82%D0%BD%D0%B8%D0%BA_%D0%97%D0%B5%D0%BC%D0%BB%D0%B8" TargetMode="External"/><Relationship Id="rId4" Type="http://schemas.openxmlformats.org/officeDocument/2006/relationships/hyperlink" Target="https://ru.wikipedia.org/wiki/%D0%92%D0%BE%D0%B5%D0%BD%D0%BD%D0%B0%D1%8F_%D0%B0%D0%B2%D0%B8%D0%B0%D1%86%D0%B8%D1%8F" TargetMode="External"/><Relationship Id="rId9" Type="http://schemas.openxmlformats.org/officeDocument/2006/relationships/hyperlink" Target="https://ru.wikipedia.org/wiki/%D0%9E%D1%80%D0%B1%D0%B8%D1%82%D0%B0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0%BE%D0%B5%D0%B2%D0%B0%D1%8F_%D0%B3%D0%BE%D1%82%D0%BE%D0%B2%D0%BD%D0%BE%D1%81%D1%82%D1%8C" TargetMode="External"/><Relationship Id="rId13" Type="http://schemas.openxmlformats.org/officeDocument/2006/relationships/hyperlink" Target="https://ru.wikipedia.org/wiki/%D0%91%D0%BE%D0%B5%D0%B3%D0%BE%D0%BB%D0%BE%D0%B2%D0%BA%D0%B0" TargetMode="External"/><Relationship Id="rId3" Type="http://schemas.openxmlformats.org/officeDocument/2006/relationships/hyperlink" Target="https://ru.wikipedia.org/wiki/%D0%92%D0%BE%D0%BE%D1%80%D1%83%D0%B6%D1%91%D0%BD%D0%BD%D1%8B%D0%B5_%D1%81%D0%B8%D0%BB%D1%8B_%D0%A1%D0%A1%D0%A1%D0%A0" TargetMode="External"/><Relationship Id="rId7" Type="http://schemas.openxmlformats.org/officeDocument/2006/relationships/hyperlink" Target="https://ru.wikipedia.org/wiki/%D0%A1%D1%82%D1%80%D0%B0%D1%82%D0%B5%D0%B3%D0%B8%D1%87%D0%B5%D1%81%D0%BA%D0%B8%D0%B5_%D1%8F%D0%B4%D0%B5%D1%80%D0%BD%D1%8B%D0%B5_%D1%81%D0%B8%D0%BB%D1%8B_%D0%A0%D0%BE%D1%81%D1%81%D0%B8%D0%B9%D1%81%D0%BA%D0%BE%D0%B9_%D0%A4%D0%B5%D0%B4%D0%B5%D1%80%D0%B0%D1%86%D0%B8%D0%B8" TargetMode="External"/><Relationship Id="rId12" Type="http://schemas.openxmlformats.org/officeDocument/2006/relationships/hyperlink" Target="https://ru.wikipedia.org/wiki/%D0%AF%D0%B4%D0%B5%D1%80%D0%BD%D0%BE%D0%B5_%D0%BE%D1%80%D1%83%D0%B6%D0%B8%D0%B5" TargetMode="External"/><Relationship Id="rId17" Type="http://schemas.openxmlformats.org/officeDocument/2006/relationships/hyperlink" Target="https://ru.wikipedia.org/wiki/%D0%92%D0%BB%D0%B0%D1%81%D0%B8%D1%85%D0%B0_(%D0%BF%D0%BE%D1%81%D1%91%D0%BB%D0%BE%D0%BA_%D0%B2_%D0%9C%D0%BE%D1%81%D0%BA%D0%BE%D0%B2%D1%81%D0%BA%D0%BE%D0%B9_%D0%BE%D0%B1%D0%BB%D0%B0%D1%81%D1%82%D0%B8)" TargetMode="External"/><Relationship Id="rId2" Type="http://schemas.openxmlformats.org/officeDocument/2006/relationships/hyperlink" Target="https://ru.wikipedia.org/wiki/%D0%92%D0%B8%D0%B4_%D0%B2%D0%BE%D0%BE%D1%80%D1%83%D0%B6%D1%91%D0%BD%D0%BD%D1%8B%D1%85_%D1%81%D0%B8%D0%BB" TargetMode="External"/><Relationship Id="rId16" Type="http://schemas.openxmlformats.org/officeDocument/2006/relationships/hyperlink" Target="https://ru.wikipedia.org/wiki/%D0%A8%D1%82%D0%B0%D0%B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3%D0%B5%D0%BD%D0%B5%D1%80%D0%B0%D0%BB%D1%8C%D0%BD%D1%8B%D0%B9_%D1%88%D1%82%D0%B0%D0%B1_%D0%92%D0%BE%D0%BE%D1%80%D1%83%D0%B6%D1%91%D0%BD%D0%BD%D1%8B%D1%85_%D0%A1%D0%B8%D0%BB_%D0%A0%D0%BE%D1%81%D1%81%D0%B8%D0%B9%D1%81%D0%BA%D0%BE%D0%B9_%D0%A4%D0%B5%D0%B4%D0%B5%D1%80%D0%B0%D1%86%D0%B8%D0%B8" TargetMode="External"/><Relationship Id="rId11" Type="http://schemas.openxmlformats.org/officeDocument/2006/relationships/hyperlink" Target="https://ru.wikipedia.org/wiki/%D0%9C%D0%B5%D0%B6%D0%BA%D0%BE%D0%BD%D1%82%D0%B8%D0%BD%D0%B5%D0%BD%D1%82%D0%B0%D0%BB%D1%8C%D0%BD%D0%B0%D1%8F_%D0%B1%D0%B0%D0%BB%D0%BB%D0%B8%D1%81%D1%82%D0%B8%D1%87%D0%B5%D1%81%D0%BA%D0%B0%D1%8F_%D1%80%D0%B0%D0%BA%D0%B5%D1%82%D0%B0" TargetMode="External"/><Relationship Id="rId5" Type="http://schemas.openxmlformats.org/officeDocument/2006/relationships/hyperlink" Target="https://ru.wikipedia.org/wiki/%D0%92%D0%BE%D0%BE%D1%80%D1%83%D0%B6%D1%91%D0%BD%D0%BD%D1%8B%D0%B5_%D0%A1%D0%B8%D0%BB%D1%8B_%D0%A0%D0%BE%D1%81%D1%81%D0%B8%D0%B9%D1%81%D0%BA%D0%BE%D0%B9_%D0%A4%D0%B5%D0%B4%D0%B5%D1%80%D0%B0%D1%86%D0%B8%D0%B8" TargetMode="External"/><Relationship Id="rId15" Type="http://schemas.openxmlformats.org/officeDocument/2006/relationships/hyperlink" Target="https://ru.wikipedia.org/wiki/1959_%D0%B3%D0%BE%D0%B4" TargetMode="External"/><Relationship Id="rId10" Type="http://schemas.openxmlformats.org/officeDocument/2006/relationships/hyperlink" Target="https://ru.wikipedia.org/wiki/%D0%A1%D1%82%D1%80%D0%B0%D1%82%D0%B5%D0%B3%D0%B8%D1%87%D0%B5%D1%81%D0%BA%D0%BE%D0%B5_%D0%BD%D0%B0%D0%BF%D1%80%D0%B0%D0%B2%D0%BB%D0%B5%D0%BD%D0%B8%D0%B5" TargetMode="External"/><Relationship Id="rId4" Type="http://schemas.openxmlformats.org/officeDocument/2006/relationships/hyperlink" Target="https://ru.wikipedia.org/wiki/%D0%9E%D1%82%D0%B4%D0%B5%D0%BB%D1%8C%D0%BD%D1%8B%D0%B9_%D1%80%D0%BE%D0%B4_%D0%B2%D0%BE%D0%B9%D1%81%D0%BA" TargetMode="External"/><Relationship Id="rId9" Type="http://schemas.openxmlformats.org/officeDocument/2006/relationships/hyperlink" Target="https://ru.wikipedia.org/wiki/%D0%AF%D0%B4%D0%B5%D1%80%D0%BD%D1%8B%D0%B9_%D0%BF%D0%B0%D1%80%D0%B8%D1%82%D0%B5%D1%82" TargetMode="External"/><Relationship Id="rId14" Type="http://schemas.openxmlformats.org/officeDocument/2006/relationships/hyperlink" Target="https://ru.wikipedia.org/wiki/17_%D0%B4%D0%B5%D0%BA%D0%B0%D0%B1%D1%80%D1%8F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0%D0%BD-24" TargetMode="External"/><Relationship Id="rId13" Type="http://schemas.openxmlformats.org/officeDocument/2006/relationships/hyperlink" Target="https://ru.wikipedia.org/wiki/%D0%A1%D1%83%D1%80%D0%BE%D0%B2%D0%B0%D1%82%D0%B8%D1%85%D0%B0_(%D1%81%D0%B5%D0%BB%D0%BE)" TargetMode="External"/><Relationship Id="rId3" Type="http://schemas.openxmlformats.org/officeDocument/2006/relationships/hyperlink" Target="https://ru.wikipedia.org/wiki/%D0%9A%D1%83%D1%80%D0%B0_(%D0%BF%D0%BE%D0%BB%D0%B8%D0%B3%D0%BE%D0%BD)" TargetMode="External"/><Relationship Id="rId7" Type="http://schemas.openxmlformats.org/officeDocument/2006/relationships/hyperlink" Target="https://ru.wikipedia.org/wiki/%D0%9C%D0%B8-8" TargetMode="External"/><Relationship Id="rId12" Type="http://schemas.openxmlformats.org/officeDocument/2006/relationships/hyperlink" Target="https://ru.wikipedia.org/wiki/%D0%A5%D1%80%D0%B8%D0%B7%D0%BE%D0%BB%D0%B8%D1%82%D0%BE%D0%B2%D1%8B%D0%B9" TargetMode="External"/><Relationship Id="rId2" Type="http://schemas.openxmlformats.org/officeDocument/2006/relationships/hyperlink" Target="https://ru.wikipedia.org/wiki/%D0%9A%D0%B0%D0%BF%D1%83%D1%81%D1%82%D0%B8%D0%BD_%D0%AF%D1%80" TargetMode="External"/><Relationship Id="rId16" Type="http://schemas.openxmlformats.org/officeDocument/2006/relationships/hyperlink" Target="https://ru.wikipedia.org/wiki/%D0%9B%D0%B8%D1%81%D1%82%D0%B2%D0%B0_(%D0%BC%D0%B0%D1%88%D0%B8%D0%BD%D0%B0)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1%D0%BF%D0%B8%D1%81%D0%BE%D0%BA_%D0%B0%D1%8D%D1%80%D0%BE%D0%B4%D1%80%D0%BE%D0%BC%D0%BE%D0%B2_%D0%A0%D0%92%D0%A1%D0%9D_%D0%A0%D0%BE%D1%81%D1%81%D0%B8%D0%B8" TargetMode="External"/><Relationship Id="rId11" Type="http://schemas.openxmlformats.org/officeDocument/2006/relationships/hyperlink" Target="https://ru.wikipedia.org/wiki/%D0%90%D0%BD-12" TargetMode="External"/><Relationship Id="rId5" Type="http://schemas.openxmlformats.org/officeDocument/2006/relationships/hyperlink" Target="https://ru.wikipedia.org/wiki/%D0%AF%D1%81%D0%BD%D1%8B%D0%B9_(%D0%BF%D1%83%D1%81%D0%BA%D0%BE%D0%B2%D0%B0%D1%8F_%D0%B1%D0%B0%D0%B7%D0%B0)" TargetMode="External"/><Relationship Id="rId15" Type="http://schemas.openxmlformats.org/officeDocument/2006/relationships/hyperlink" Target="https://ru.wikipedia.org/wiki/%D0%91%D0%B0%D0%BB%D0%B5%D0%B7%D0%B8%D0%BD%D0%BE-3" TargetMode="External"/><Relationship Id="rId10" Type="http://schemas.openxmlformats.org/officeDocument/2006/relationships/hyperlink" Target="https://ru.wikipedia.org/wiki/%D0%90%D0%BD-72" TargetMode="External"/><Relationship Id="rId4" Type="http://schemas.openxmlformats.org/officeDocument/2006/relationships/hyperlink" Target="https://ru.wikipedia.org/wiki/%D0%A1%D0%B0%D1%80%D1%8B-%D0%A8%D0%B0%D0%B3%D0%B0%D0%BD_(%D0%BF%D0%BE%D0%BB%D0%B8%D0%B3%D0%BE%D0%BD)" TargetMode="External"/><Relationship Id="rId9" Type="http://schemas.openxmlformats.org/officeDocument/2006/relationships/hyperlink" Target="https://ru.wikipedia.org/wiki/%D0%90%D0%BD-26" TargetMode="External"/><Relationship Id="rId14" Type="http://schemas.openxmlformats.org/officeDocument/2006/relationships/hyperlink" Target="https://ru.wikipedia.org/wiki/29-%D0%B9_%D0%B0%D1%80%D1%81%D0%B5%D0%BD%D0%B0%D0%BB_%D0%A0%D0%92%D0%A1%D0%9D" TargetMode="Externa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2%D0%B5%D1%80%D1%85%D0%BE%D0%B2%D0%BD%D1%8B%D0%B9_%D0%B3%D0%BB%D0%B0%D0%B2%D0%BD%D0%BE%D0%BA%D0%BE%D0%BC%D0%B0%D0%BD%D0%B4%D1%83%D1%8E%D1%89%D0%B8%D0%B9_%D0%92%D0%BE%D0%BE%D1%80%D1%83%D0%B6%D1%91%D0%BD%D0%BD%D1%8B%D0%BC%D0%B8_%D1%81%D0%B8%D0%BB%D0%B0%D0%BC%D0%B8_%D0%A0%D0%BE%D1%81%D1%81%D0%B8%D0%B9%D1%81%D0%BA%D0%BE%D0%B9_%D0%A4%D0%B5%D0%B4%D0%B5%D1%80%D0%B0%D1%86%D0%B8%D0%B8" TargetMode="External"/><Relationship Id="rId13" Type="http://schemas.openxmlformats.org/officeDocument/2006/relationships/image" Target="../media/image62.png"/><Relationship Id="rId3" Type="http://schemas.openxmlformats.org/officeDocument/2006/relationships/image" Target="../media/image61.png"/><Relationship Id="rId7" Type="http://schemas.openxmlformats.org/officeDocument/2006/relationships/hyperlink" Target="https://ru.wikipedia.org/wiki/%D0%A0%D0%B5%D0%B7%D0%B5%D1%80%D0%B2_%D0%92%D0%B5%D1%80%D1%85%D0%BE%D0%B2%D0%BD%D0%BE%D0%B3%D0%BE_%D0%93%D0%BB%D0%B0%D0%B2%D0%BD%D0%BE%D0%BA%D0%BE%D0%BC%D0%B0%D0%BD%D0%B4%D0%BE%D0%B2%D0%B0%D0%BD%D0%B8%D1%8F#%D0%A1%D0%BE%D0%B2%D1%80%D0%B5%D0%BC%D0%B5%D0%BD%D0%BD%D0%BE%D1%81%D1%82%D1%8C" TargetMode="External"/><Relationship Id="rId12" Type="http://schemas.openxmlformats.org/officeDocument/2006/relationships/hyperlink" Target="https://ru.wikipedia.org/wiki/%D0%92%D0%BE%D0%B8%D0%BD%D1%81%D0%BA%D0%B0%D1%8F_%D1%87%D0%B0%D1%81%D1%82%D1%8C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2%D0%BE%D0%BE%D1%80%D1%83%D0%B6%D1%91%D0%BD%D0%BD%D1%8B%D0%B5_%D0%A1%D0%B8%D0%BB%D1%8B_%D0%A0%D0%BE%D1%81%D1%81%D0%B8%D0%B9%D1%81%D0%BA%D0%BE%D0%B9_%D0%A4%D0%B5%D0%B4%D0%B5%D1%80%D0%B0%D1%86%D0%B8%D0%B8" TargetMode="External"/><Relationship Id="rId11" Type="http://schemas.openxmlformats.org/officeDocument/2006/relationships/hyperlink" Target="https://ru.wikipedia.org/wiki/%D0%A1%D0%BE%D0%B5%D0%B4%D0%B8%D0%BD%D0%B5%D0%BD%D0%B8%D0%B5_(%D0%B2%D0%BE%D0%B5%D0%BD%D0%BD%D0%BE%D0%B5_%D0%B4%D0%B5%D0%BB%D0%BE)" TargetMode="External"/><Relationship Id="rId5" Type="http://schemas.openxmlformats.org/officeDocument/2006/relationships/hyperlink" Target="https://ru.wikipedia.org/wiki/%D0%A0%D0%BE%D0%B4_%D0%B2%D0%BE%D0%B9%D1%81%D0%BA" TargetMode="External"/><Relationship Id="rId10" Type="http://schemas.openxmlformats.org/officeDocument/2006/relationships/hyperlink" Target="https://ru.wikipedia.org/wiki/%D0%92%D0%BE%D0%B5%D0%BD%D0%BD%D0%BE%D0%B5_%D1%83%D0%BF%D1%80%D0%B0%D0%B2%D0%BB%D0%B5%D0%BD%D0%B8%D0%B5" TargetMode="External"/><Relationship Id="rId4" Type="http://schemas.openxmlformats.org/officeDocument/2006/relationships/hyperlink" Target="https://ru.wikipedia.org/wiki/%D0%9E%D1%82%D0%B4%D0%B5%D0%BB%D1%8C%D0%BD%D1%8B%D0%B9_%D1%80%D0%BE%D0%B4_%D0%B2%D0%BE%D0%B9%D1%81%D0%BA" TargetMode="External"/><Relationship Id="rId9" Type="http://schemas.openxmlformats.org/officeDocument/2006/relationships/hyperlink" Target="https://ru.wikipedia.org/wiki/%D0%9A%D0%BE%D0%BC%D0%B0%D0%BD%D0%B4%D1%83%D1%8E%D1%89%D0%B8%D0%B5_%D0%92%D0%94%D0%92" TargetMode="Externa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0%BC%D1%81%D0%BA%D0%B8%D0%B9_(%D0%A1%D0%B8%D0%B1%D0%B8%D1%80%D1%81%D0%BA%D0%B8%D0%B9)_%D0%BA%D0%B0%D0%B4%D0%B5%D1%82%D1%81%D0%BA%D0%B8%D0%B9_%D0%BA%D0%BE%D1%80%D0%BF%D1%83%D1%81" TargetMode="External"/><Relationship Id="rId3" Type="http://schemas.openxmlformats.org/officeDocument/2006/relationships/hyperlink" Target="https://ru.wikipedia.org/wiki/%D0%9A%D1%83%D0%B1%D0%B8%D0%BD%D0%BA%D0%B0" TargetMode="External"/><Relationship Id="rId7" Type="http://schemas.openxmlformats.org/officeDocument/2006/relationships/hyperlink" Target="https://ru.wikipedia.org/wiki/%D0%A3%D0%BB%D1%8C%D1%8F%D0%BD%D0%BE%D0%B2%D1%81%D0%BA" TargetMode="External"/><Relationship Id="rId2" Type="http://schemas.openxmlformats.org/officeDocument/2006/relationships/hyperlink" Target="https://ru.wikipedia.org/wiki/45-%D1%8F_%D0%BE%D1%82%D0%B4%D0%B5%D0%BB%D1%8C%D0%BD%D0%B0%D1%8F_%D0%B3%D0%B2%D0%B0%D1%80%D0%B4%D0%B5%D0%B9%D1%81%D0%BA%D0%B0%D1%8F_%D0%B1%D1%80%D0%B8%D0%B3%D0%B0%D0%B4%D0%B0_%D1%81%D0%BF%D0%B5%D1%86%D0%B8%D0%B0%D0%BB%D1%8C%D0%BD%D0%BE%D0%B3%D0%BE_%D0%BD%D0%B0%D0%B7%D0%BD%D0%B0%D1%87%D0%B5%D0%BD%D0%B8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3%D0%BB%D1%8C%D1%8F%D0%BD%D0%BE%D0%B2%D1%81%D0%BA%D0%BE%D0%B5_%D0%B3%D0%B2%D0%B0%D1%80%D0%B4%D0%B5%D0%B9%D1%81%D0%BA%D0%BE%D0%B5_%D1%81%D1%83%D0%B2%D0%BE%D1%80%D0%BE%D0%B2%D1%81%D0%BA%D0%BE%D0%B5_%D0%B2%D0%BE%D0%B5%D0%BD%D0%BD%D0%BE%D0%B5_%D1%83%D1%87%D0%B8%D0%BB%D0%B8%D1%89%D0%B5" TargetMode="External"/><Relationship Id="rId11" Type="http://schemas.openxmlformats.org/officeDocument/2006/relationships/hyperlink" Target="https://ru.wikipedia.org/wiki/%D0%9A%D0%B0%D1%82%D0%B5%D0%B3%D0%BE%D1%80%D0%B8%D1%8F:%D0%9C%D0%B8%D1%85%D0%B0%D0%B9%D0%BB%D0%BE%D0%B2%D1%81%D0%BA%D0%B0%D1%8F_%D0%B2%D0%BE%D0%B5%D0%BD%D0%BD%D0%B0%D1%8F_%D0%B0%D1%80%D1%82%D0%B8%D0%BB%D0%BB%D0%B5%D1%80%D0%B8%D0%B9%D1%81%D0%BA%D0%B0%D1%8F_%D0%B0%D0%BA%D0%B0%D0%B4%D0%B5%D0%BC%D0%B8%D1%8F" TargetMode="External"/><Relationship Id="rId5" Type="http://schemas.openxmlformats.org/officeDocument/2006/relationships/hyperlink" Target="https://ru.wikipedia.org/wiki/%D0%A0%D1%8F%D0%B7%D0%B0%D0%BD%D1%8C" TargetMode="External"/><Relationship Id="rId10" Type="http://schemas.openxmlformats.org/officeDocument/2006/relationships/hyperlink" Target="https://ru.wikipedia.org/wiki/242-%D0%B9_%D1%83%D1%87%D0%B5%D0%B1%D0%BD%D1%8B%D0%B9_%D1%86%D0%B5%D0%BD%D1%82%D1%80_%D0%BF%D0%BE%D0%B4%D0%B3%D0%BE%D1%82%D0%BE%D0%B2%D0%BA%D0%B8_%D0%BC%D0%BB%D0%B0%D0%B4%D1%88%D0%B8%D1%85_%D1%81%D0%BF%D0%B5%D1%86%D0%B8%D0%B0%D0%BB%D0%B8%D1%81%D1%82%D0%BE%D0%B2_%D0%92%D0%94%D0%92" TargetMode="External"/><Relationship Id="rId4" Type="http://schemas.openxmlformats.org/officeDocument/2006/relationships/hyperlink" Target="https://ru.wikipedia.org/wiki/%D0%A0%D1%8F%D0%B7%D0%B0%D0%BD%D1%81%D0%BA%D0%BE%D0%B5_%D0%B2%D1%8B%D1%81%D1%88%D0%B5%D0%B5_%D0%B2%D0%BE%D0%B7%D0%B4%D1%83%D1%88%D0%BD%D0%BE-%D0%B4%D0%B5%D1%81%D0%B0%D0%BD%D1%82%D0%BD%D0%BE%D0%B5_%D0%BA%D0%BE%D0%BC%D0%B0%D0%BD%D0%B4%D0%BD%D0%BE%D0%B5_%D1%83%D1%87%D0%B8%D0%BB%D0%B8%D1%89%D0%B5" TargetMode="External"/><Relationship Id="rId9" Type="http://schemas.openxmlformats.org/officeDocument/2006/relationships/hyperlink" Target="https://ru.wikipedia.org/wiki/%D0%9E%D0%BC%D1%81%D0%BA" TargetMode="Externa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hyperlink" Target="https://ru.wikipedia.org/wiki/%D0%92%D0%BE%D0%B9%D1%81%D0%BA%D0%B0" TargetMode="External"/><Relationship Id="rId7" Type="http://schemas.openxmlformats.org/officeDocument/2006/relationships/image" Target="../media/image68.png"/><Relationship Id="rId2" Type="http://schemas.openxmlformats.org/officeDocument/2006/relationships/hyperlink" Target="https://ru.wikipedia.org/wiki/%D0%92%D0%BE%D0%BE%D1%80%D1%83%D0%B6%D1%91%D0%BD%D0%BD%D1%8B%D0%B5_%D1%81%D0%B8%D0%BB%D1%8B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2%D1%8B%D0%BB%D0%BE%D0%B2%D0%BE%D0%B5_%D0%BE%D0%B1%D0%B5%D1%81%D0%BF%D0%B5%D1%87%D0%B5%D0%BD%D0%B8%D0%B5" TargetMode="External"/><Relationship Id="rId11" Type="http://schemas.openxmlformats.org/officeDocument/2006/relationships/image" Target="../media/image71.png"/><Relationship Id="rId5" Type="http://schemas.openxmlformats.org/officeDocument/2006/relationships/hyperlink" Target="https://ru.wikipedia.org/wiki/%D0%91%D0%BE%D0%B5%D0%B2%D0%BE%D0%B5_%D0%BE%D0%B1%D0%B5%D1%81%D0%BF%D0%B5%D1%87%D0%B5%D0%BD%D0%B8%D0%B5" TargetMode="External"/><Relationship Id="rId10" Type="http://schemas.openxmlformats.org/officeDocument/2006/relationships/image" Target="../media/image70.jpeg"/><Relationship Id="rId4" Type="http://schemas.openxmlformats.org/officeDocument/2006/relationships/hyperlink" Target="https://ru.wikipedia.org/wiki/%D0%92%D0%A1_%D0%A0%D0%BE%D1%81%D1%81%D0%B8%D0%B8" TargetMode="External"/><Relationship Id="rId9" Type="http://schemas.openxmlformats.org/officeDocument/2006/relationships/hyperlink" Target="https://www.megaflag.ru/sites/default/files/images/shop/products/flag_radioelektr_borby_0.jpg" TargetMode="Externa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0%D0%B2%D1%82%D0%BE%D0%BC%D0%BE%D0%B1%D0%B8%D0%BB%D1%8C%D0%BD%D1%8B%D0%B5_%D0%B2%D0%BE%D0%B9%D1%81%D0%BA%D0%B0_%D0%A0%D0%BE%D1%81%D1%81%D0%B8%D0%B9%D1%81%D0%BA%D0%BE%D0%B9_%D0%A4%D0%B5%D0%B4%D0%B5%D1%80%D0%B0%D1%86%D0%B8%D0%B8" TargetMode="External"/><Relationship Id="rId3" Type="http://schemas.openxmlformats.org/officeDocument/2006/relationships/hyperlink" Target="https://ru.wikipedia.org/wiki/%D0%9C%D0%B0%D1%82%D0%B5%D1%80%D0%B8%D0%B0%D0%BB%D1%8C%D0%BD%D0%BE-%D1%82%D0%B5%D1%85%D0%BD%D0%B8%D1%87%D0%B5%D1%81%D0%BA%D0%BE%D0%B5_%D0%BE%D0%B1%D0%B5%D1%81%D0%BF%D0%B5%D1%87%D0%B5%D0%BD%D0%B8%D0%B5_%D0%92%D0%BE%D0%BE%D1%80%D1%83%D0%B6%D1%91%D0%BD%D0%BD%D1%8B%D1%85_%D1%81%D0%B8%D0%BB_%D0%A0%D0%BE%D1%81%D1%81%D0%B8%D0%B9%D1%81%D0%BA%D0%BE%D0%B9_%D0%A4%D0%B5%D0%B4%D0%B5%D1%80%D0%B0%D1%86%D0%B8%D0%B8" TargetMode="External"/><Relationship Id="rId7" Type="http://schemas.openxmlformats.org/officeDocument/2006/relationships/hyperlink" Target="https://ru.wikipedia.org/wiki/%D0%96%D0%B5%D0%BB%D0%B5%D0%B7%D0%BD%D0%BE%D0%B4%D0%BE%D1%80%D0%BE%D0%B6%D0%BD%D1%8B%D0%B5_%D0%B2%D0%BE%D0%B9%D1%81%D0%BA%D0%B0_%D0%A0%D0%BE%D1%81%D1%81%D0%B8%D0%B9%D1%81%D0%BA%D0%BE%D0%B9_%D0%A4%D0%B5%D0%B4%D0%B5%D1%80%D0%B0%D1%86%D0%B8%D0%B8" TargetMode="External"/><Relationship Id="rId12" Type="http://schemas.openxmlformats.org/officeDocument/2006/relationships/image" Target="../media/image71.png"/><Relationship Id="rId2" Type="http://schemas.openxmlformats.org/officeDocument/2006/relationships/hyperlink" Target="https://ru.wikipedia.org/wiki/%D0%98%D0%BD%D0%B6%D0%B5%D0%BD%D0%B5%D1%80%D0%BD%D1%8B%D0%B5_%D0%B2%D0%BE%D0%B9%D1%81%D0%BA%D0%B0_%D0%A0%D0%BE%D1%81%D1%81%D0%B8%D0%B9%D1%81%D0%BA%D0%BE%D0%B9_%D0%A4%D0%B5%D0%B4%D0%B5%D1%80%D0%B0%D1%86%D0%B8%D0%B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2%D0%BE%D0%B9%D1%81%D0%BA%D0%B0_%D1%80%D0%B0%D0%B4%D0%B8%D0%BE%D1%8D%D0%BB%D0%B5%D0%BA%D1%82%D1%80%D0%BE%D0%BD%D0%BD%D0%BE%D0%B9_%D0%B1%D0%BE%D1%80%D1%8C%D0%B1%D1%8B_%D0%A0%D0%BE%D1%81%D1%81%D0%B8%D0%B9%D1%81%D0%BA%D0%BE%D0%B9_%D0%A4%D0%B5%D0%B4%D0%B5%D1%80%D0%B0%D1%86%D0%B8%D0%B8" TargetMode="External"/><Relationship Id="rId11" Type="http://schemas.openxmlformats.org/officeDocument/2006/relationships/hyperlink" Target="https://ru.wikipedia.org/wiki/%D0%92%D0%BE%D0%B9%D1%81%D0%BA%D0%B0_%D0%B8%D0%BD%D1%84%D0%BE%D1%80%D0%BC%D0%B0%D1%86%D0%B8%D0%BE%D0%BD%D0%BD%D1%8B%D1%85_%D0%BE%D0%BF%D0%B5%D1%80%D0%B0%D1%86%D0%B8%D0%B9" TargetMode="External"/><Relationship Id="rId5" Type="http://schemas.openxmlformats.org/officeDocument/2006/relationships/hyperlink" Target="https://ru.wikipedia.org/wiki/%D0%92%D0%BE%D0%B9%D1%81%D0%BA%D0%B0_%D1%81%D0%B2%D1%8F%D0%B7%D0%B8_%D0%A0%D0%BE%D1%81%D1%81%D0%B8%D0%B9%D1%81%D0%BA%D0%BE%D0%B9_%D0%A4%D0%B5%D0%B4%D0%B5%D1%80%D0%B0%D1%86%D0%B8%D0%B8" TargetMode="External"/><Relationship Id="rId10" Type="http://schemas.openxmlformats.org/officeDocument/2006/relationships/hyperlink" Target="https://ru.wikipedia.org/wiki/%D0%A2%D1%80%D1%83%D0%B1%D0%BE%D0%BF%D1%80%D0%BE%D0%B2%D0%BE%D0%B4%D0%BD%D1%8B%D0%B5_%D0%B2%D0%BE%D0%B9%D1%81%D0%BA%D0%B0" TargetMode="External"/><Relationship Id="rId4" Type="http://schemas.openxmlformats.org/officeDocument/2006/relationships/hyperlink" Target="https://ru.wikipedia.org/wiki/%D0%92%D0%BE%D0%B9%D1%81%D0%BA%D0%B0_%D0%A0%D0%A5%D0%91_%D0%B7%D0%B0%D1%89%D0%B8%D1%82%D1%8B_%D0%A0%D0%BE%D1%81%D1%81%D0%B8%D0%B9%D1%81%D0%BA%D0%BE%D0%B9_%D0%A4%D0%B5%D0%B4%D0%B5%D1%80%D0%B0%D1%86%D0%B8%D0%B8" TargetMode="External"/><Relationship Id="rId9" Type="http://schemas.openxmlformats.org/officeDocument/2006/relationships/hyperlink" Target="https://ru.wikipedia.org/wiki/%D0%94%D0%BE%D1%80%D0%BE%D0%B6%D0%BD%D1%8B%D0%B5_%D0%B2%D0%BE%D0%B9%D1%81%D0%BA%D0%B0_%D0%A0%D0%BE%D1%81%D1%81%D0%B8%D0%B8" TargetMode="Externa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8%D0%B1%D0%B5%D1%80%D1%82%D0%B5%D1%80%D1%80%D0%BE%D1%80%D0%B8%D0%B7%D0%BC" TargetMode="External"/><Relationship Id="rId3" Type="http://schemas.openxmlformats.org/officeDocument/2006/relationships/hyperlink" Target="https://ru.wikipedia.org/wiki/14_%D1%8F%D0%BD%D0%B2%D0%B0%D1%80%D1%8F" TargetMode="External"/><Relationship Id="rId7" Type="http://schemas.openxmlformats.org/officeDocument/2006/relationships/hyperlink" Target="https://ru.wikipedia.org/wiki/%D0%9A%D0%BE%D0%BC%D0%BF%D1%8C%D1%8E%D1%82%D0%B5%D1%80%D0%BD%D0%B0%D1%8F_%D1%81%D0%B5%D1%82%D1%8C" TargetMode="External"/><Relationship Id="rId2" Type="http://schemas.openxmlformats.org/officeDocument/2006/relationships/hyperlink" Target="https://ru.wikipedia.org/wiki/%D0%92%D0%BE%D0%B9%D1%81%D0%BA%D0%B0_%D0%B8%D0%BD%D1%84%D0%BE%D1%80%D0%BC%D0%B0%D1%86%D0%B8%D0%BE%D0%BD%D0%BD%D1%8B%D1%85_%D0%BE%D0%BF%D0%B5%D1%80%D0%B0%D1%86%D0%B8%D0%B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A%D0%B8%D0%B1%D0%B5%D1%80%D0%B2%D0%BE%D0%B9%D0%BD%D0%B0" TargetMode="External"/><Relationship Id="rId5" Type="http://schemas.openxmlformats.org/officeDocument/2006/relationships/hyperlink" Target="https://ru.wikipedia.org/wiki/%D0%9E%D0%BF%D0%B5%D1%80%D0%B0%D1%86%D0%B8%D1%8F_(%D0%B2%D0%BE%D0%B5%D0%BD%D0%BD%D0%BE%D0%B5_%D0%B4%D0%B5%D0%BB%D0%BE)" TargetMode="External"/><Relationship Id="rId4" Type="http://schemas.openxmlformats.org/officeDocument/2006/relationships/hyperlink" Target="https://ru.wikipedia.org/wiki/2014_%D0%B3%D0%BE%D0%B4" TargetMode="External"/><Relationship Id="rId9" Type="http://schemas.openxmlformats.org/officeDocument/2006/relationships/image" Target="../media/image6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F%D0%B5%D1%86%D0%B8%D0%B0%D0%BB%D1%8C%D0%BD%D1%8B%D0%B5_%D0%B2%D0%BE%D0%B9%D1%81%D0%BA%D0%B0_%D0%A0%D0%BE%D1%81%D1%81%D0%B8%D0%B9%D1%81%D0%BA%D0%BE%D0%B9_%D0%A4%D0%B5%D0%B4%D0%B5%D1%80%D0%B0%D1%86%D0%B8%D0%B8" TargetMode="External"/><Relationship Id="rId7" Type="http://schemas.openxmlformats.org/officeDocument/2006/relationships/image" Target="../media/image72.jpeg"/><Relationship Id="rId2" Type="http://schemas.openxmlformats.org/officeDocument/2006/relationships/hyperlink" Target="https://ru.wikipedia.org/wiki/%D0%9F%D0%BE%D0%B4%D1%80%D0%B0%D0%B7%D0%B4%D0%B5%D0%BB%D0%B5%D0%BD%D0%B8%D0%B5_(%D0%B2%D0%BE%D0%B5%D0%BD%D0%BD%D0%BE%D0%B5_%D0%B4%D0%B5%D0%BB%D0%BE)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hyperlink" Target="https://www.megaflag.ru/sites/default/files/images/shop/products/flag_radioelektr_borby_0.jpg" TargetMode="External"/><Relationship Id="rId4" Type="http://schemas.openxmlformats.org/officeDocument/2006/relationships/hyperlink" Target="https://ru.wikipedia.org/wiki/%D0%92%D0%BE%D0%B9%D1%81%D0%BA%D0%B0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21"/>
          <p:cNvSpPr>
            <a:spLocks noChangeArrowheads="1"/>
          </p:cNvSpPr>
          <p:nvPr/>
        </p:nvSpPr>
        <p:spPr bwMode="auto">
          <a:xfrm>
            <a:off x="1383393" y="188232"/>
            <a:ext cx="7019018" cy="108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113" indent="-120650">
              <a:defRPr sz="2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3870325" indent="-1584325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4327525" indent="-1584325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4784725" indent="-1584325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5241925" indent="-1584325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altLang="ru-RU" sz="1286" b="0" dirty="0">
                <a:solidFill>
                  <a:srgbClr val="000000"/>
                </a:solidFill>
                <a:cs typeface="Times New Roman" panose="02020603050405020304" pitchFamily="18" charset="0"/>
              </a:rPr>
              <a:t> ДЕПАРТАМЕНТ ОБРАЗОВАНИЯ ГОРОДА МОСКВЫ</a:t>
            </a:r>
            <a:endParaRPr lang="ru-RU" altLang="ru-RU" sz="1286" b="0" dirty="0">
              <a:solidFill>
                <a:srgbClr val="000000"/>
              </a:solidFill>
              <a:latin typeface="Courier New" panose="02070309020205020404" pitchFamily="49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86" b="0" dirty="0">
                <a:solidFill>
                  <a:srgbClr val="000000"/>
                </a:solidFill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 ГОРОДА МОСКВЫ </a:t>
            </a:r>
            <a:endParaRPr lang="ru-RU" altLang="ru-RU" sz="1286" b="0" dirty="0">
              <a:solidFill>
                <a:srgbClr val="000000"/>
              </a:solidFill>
              <a:latin typeface="Courier New" panose="02070309020205020404" pitchFamily="49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300" dirty="0">
                <a:solidFill>
                  <a:srgbClr val="000000"/>
                </a:solidFill>
                <a:cs typeface="Times New Roman" panose="02020603050405020304" pitchFamily="18" charset="0"/>
              </a:rPr>
              <a:t>МОСКОВСКИЙ АВТОМОБИЛЬНО-ДОРОЖНЫЙ</a:t>
            </a:r>
            <a:endParaRPr lang="ru-RU" altLang="ru-RU" sz="1300" dirty="0">
              <a:solidFill>
                <a:srgbClr val="000000"/>
              </a:solidFill>
              <a:latin typeface="Courier New" panose="02070309020205020404" pitchFamily="49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300" dirty="0">
                <a:solidFill>
                  <a:srgbClr val="000000"/>
                </a:solidFill>
                <a:cs typeface="Times New Roman" panose="02020603050405020304" pitchFamily="18" charset="0"/>
              </a:rPr>
              <a:t>КОЛЛЕДЖ ИМ. А. А. НИКОЛАЕВА</a:t>
            </a:r>
            <a:endParaRPr lang="ru-RU" altLang="ru-RU" sz="1300" dirty="0"/>
          </a:p>
        </p:txBody>
      </p:sp>
      <p:cxnSp>
        <p:nvCxnSpPr>
          <p:cNvPr id="7171" name="Прямая соединительная линия 24"/>
          <p:cNvCxnSpPr>
            <a:cxnSpLocks noChangeShapeType="1"/>
          </p:cNvCxnSpPr>
          <p:nvPr/>
        </p:nvCxnSpPr>
        <p:spPr bwMode="auto">
          <a:xfrm flipV="1">
            <a:off x="628197" y="1372054"/>
            <a:ext cx="7756071" cy="17009"/>
          </a:xfrm>
          <a:prstGeom prst="line">
            <a:avLst/>
          </a:prstGeom>
          <a:noFill/>
          <a:ln w="507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172" name="Прямая соединительная линия 25"/>
          <p:cNvCxnSpPr>
            <a:cxnSpLocks noChangeShapeType="1"/>
          </p:cNvCxnSpPr>
          <p:nvPr/>
        </p:nvCxnSpPr>
        <p:spPr bwMode="auto">
          <a:xfrm>
            <a:off x="628196" y="1474107"/>
            <a:ext cx="7674429" cy="0"/>
          </a:xfrm>
          <a:prstGeom prst="line">
            <a:avLst/>
          </a:prstGeom>
          <a:noFill/>
          <a:ln w="255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pic>
        <p:nvPicPr>
          <p:cNvPr id="7173" name="Рисунок 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35" y="459242"/>
            <a:ext cx="976312" cy="70643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Прямоугольник 22"/>
          <p:cNvSpPr>
            <a:spLocks noChangeArrowheads="1"/>
          </p:cNvSpPr>
          <p:nvPr/>
        </p:nvSpPr>
        <p:spPr bwMode="auto">
          <a:xfrm>
            <a:off x="4148785" y="6205238"/>
            <a:ext cx="944810" cy="6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714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1714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</a:p>
          <a:p>
            <a:r>
              <a:rPr lang="ru-RU" altLang="ru-RU" sz="1714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714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altLang="ru-RU" sz="128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-86525" y="1844824"/>
            <a:ext cx="9103869" cy="273755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16090" tIns="58046" rIns="116090" bIns="58046">
            <a:spAutoFit/>
          </a:bodyPr>
          <a:lstStyle>
            <a:lvl1pPr defTabSz="471488"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Char char="§"/>
              <a:defRPr kumimoji="1" sz="17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471488">
              <a:spcBef>
                <a:spcPct val="20000"/>
              </a:spcBef>
              <a:buClr>
                <a:schemeClr val="bg2"/>
              </a:buClr>
              <a:buSzPct val="50000"/>
              <a:buFont typeface="Monotype Sorts" pitchFamily="2" charset="2"/>
              <a:buChar char="l"/>
              <a:defRPr kumimoji="1" sz="1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471488">
              <a:spcBef>
                <a:spcPct val="20000"/>
              </a:spcBef>
              <a:buChar char="•"/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471488">
              <a:spcBef>
                <a:spcPct val="20000"/>
              </a:spcBef>
              <a:buChar char="–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471488">
              <a:spcBef>
                <a:spcPct val="20000"/>
              </a:spcBef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71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71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71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71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kumimoji="0" lang="ru-RU" altLang="ru-RU" sz="257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обороны государства и воинская обязанность</a:t>
            </a:r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endParaRPr kumimoji="0" lang="ru-RU" altLang="ru-RU" sz="257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kumimoji="0" lang="ru-RU" altLang="ru-RU" sz="2286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r>
              <a:rPr kumimoji="0" lang="ru-RU" altLang="ru-RU" sz="2286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kumimoji="0" lang="ru-RU" alt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«ВООРУЖЕННЫЕ СИЛЫ РОССИЙСКОЙ ФЕДЕРАЦИИ В СИСТЕМЕ ВОЕННОЙ ОРГАНИЗАЦИИ ГОСУДАРСТВА. ЗАДАЧИ, СТРУКТРУРА, ВИДЫ И РОДА ВОЙСК </a:t>
            </a:r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kumimoji="0" lang="ru-RU" alt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ВООРУЖЕННЫХ СИЛ РОССИЙСКОЙ ФЕДЕРАЦИИ»</a:t>
            </a:r>
            <a:endParaRPr kumimoji="0" lang="ru-RU" alt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2028" y="5893742"/>
            <a:ext cx="8715928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Разработал:  </a:t>
            </a: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Галдобин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А.В., кандидат политических наук, учитель первой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квалификационной категории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715674"/>
            <a:ext cx="673238" cy="673238"/>
          </a:xfrm>
          <a:prstGeom prst="rect">
            <a:avLst/>
          </a:prstGeom>
        </p:spPr>
      </p:pic>
      <p:pic>
        <p:nvPicPr>
          <p:cNvPr id="17" name="Рисунок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652455"/>
            <a:ext cx="1142366" cy="771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8183700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346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C1FA6F3-1DB1-4C6A-9166-CD37B3F22752}" type="datetime1">
              <a:rPr lang="ru-RU" altLang="ru-RU" sz="1400"/>
              <a:pPr eaLnBrk="1" hangingPunct="1"/>
              <a:t>06.02.2023</a:t>
            </a:fld>
            <a:endParaRPr lang="ru-RU" altLang="ru-RU" sz="1400" dirty="0"/>
          </a:p>
        </p:txBody>
      </p:sp>
      <p:sp>
        <p:nvSpPr>
          <p:cNvPr id="5123" name="Нижний колонтитул 6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1400" dirty="0"/>
              <a:t>автор Капитула В.П.</a:t>
            </a:r>
          </a:p>
        </p:txBody>
      </p:sp>
      <p:sp>
        <p:nvSpPr>
          <p:cNvPr id="5124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C703D7F-7B5F-4CAD-92AC-F53E47F6CD42}" type="slidenum">
              <a:rPr lang="ru-RU" altLang="ru-RU" sz="1400"/>
              <a:pPr eaLnBrk="1" hangingPunct="1"/>
              <a:t>11</a:t>
            </a:fld>
            <a:endParaRPr lang="ru-RU" altLang="ru-RU" sz="1400" dirty="0"/>
          </a:p>
        </p:txBody>
      </p:sp>
      <p:sp>
        <p:nvSpPr>
          <p:cNvPr id="512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263525"/>
            <a:ext cx="8724900" cy="2952750"/>
          </a:xfrm>
        </p:spPr>
        <p:txBody>
          <a:bodyPr/>
          <a:lstStyle/>
          <a:p>
            <a:pPr marL="0" indent="0" algn="just" eaLnBrk="1" hangingPunct="1">
              <a:lnSpc>
                <a:spcPts val="3300"/>
              </a:lnSpc>
              <a:buNone/>
            </a:pPr>
            <a:r>
              <a:rPr lang="ru-RU" altLang="ru-RU" sz="28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В Военной доктрине развиваются Основные положения военной доктрины Российской Федерации 1993 года и конкретизируются применительно к военной сфере установки Концепции национальной безопасности Российской Федерации. </a:t>
            </a:r>
          </a:p>
        </p:txBody>
      </p:sp>
      <p:pic>
        <p:nvPicPr>
          <p:cNvPr id="5127" name="Picture 4" descr="{51D7355E-D1DA-408A-BCA0-8808D00905AB}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3292475"/>
            <a:ext cx="4500562" cy="3376613"/>
          </a:xfrm>
        </p:spPr>
      </p:pic>
      <p:pic>
        <p:nvPicPr>
          <p:cNvPr id="5128" name="Picture 5" descr="{117D8327-4FB7-4305-82EF-D572691B365F}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309938"/>
            <a:ext cx="4427538" cy="33194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681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836712"/>
            <a:ext cx="8712968" cy="5328592"/>
          </a:xfrm>
        </p:spPr>
        <p:txBody>
          <a:bodyPr>
            <a:normAutofit fontScale="55000" lnSpcReduction="20000"/>
          </a:bodyPr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«Военной доктриной Российской Федерации»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определено, что главной целью строитель-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ства ВС является создание и развитие войск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(сил), способных обеспечить защиту незави-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симости, суверенитета и территориальной 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целостности страны, безопасности граждан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и других жизненно важных интересов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общества и государства, соответствующих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военно-политической и стратегической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обстановке в мире и реальным возможностям</a:t>
            </a: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altLang="ru-RU" sz="5100" b="1" dirty="0" smtClean="0">
                <a:latin typeface="Arial" panose="020B0604020202020204" pitchFamily="34" charset="0"/>
              </a:rPr>
              <a:t>России.</a:t>
            </a:r>
          </a:p>
        </p:txBody>
      </p:sp>
    </p:spTree>
    <p:extLst>
      <p:ext uri="{BB962C8B-B14F-4D97-AF65-F5344CB8AC3E}">
        <p14:creationId xmlns:p14="http://schemas.microsoft.com/office/powerpoint/2010/main" val="114632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present5.com/presentacii/20170505/20-voennaya_doktrina_rossiyskoy_federacii.ppt_images/20-voennaya_doktrina_rossiyskoy_federacii.ppt_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813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00"/>
            <a:ext cx="9144000" cy="70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83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983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815B1AB-48C2-4245-8483-1A4018C234AB}" type="datetime1">
              <a:rPr lang="ru-RU" altLang="ru-RU" sz="1400"/>
              <a:pPr eaLnBrk="1" hangingPunct="1"/>
              <a:t>06.02.2023</a:t>
            </a:fld>
            <a:endParaRPr lang="ru-RU" altLang="ru-RU" sz="1400" dirty="0"/>
          </a:p>
        </p:txBody>
      </p:sp>
      <p:sp>
        <p:nvSpPr>
          <p:cNvPr id="9219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1400" dirty="0"/>
              <a:t>автор Капитула В.П.</a:t>
            </a:r>
          </a:p>
        </p:txBody>
      </p:sp>
      <p:sp>
        <p:nvSpPr>
          <p:cNvPr id="922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089C74C3-A4EF-410D-B2CC-EFE3452DB79F}" type="slidenum">
              <a:rPr lang="ru-RU" altLang="ru-RU" sz="1400"/>
              <a:pPr eaLnBrk="1" hangingPunct="1"/>
              <a:t>16</a:t>
            </a:fld>
            <a:endParaRPr lang="ru-RU" altLang="ru-RU" sz="1400" dirty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863600"/>
          </a:xfrm>
        </p:spPr>
        <p:txBody>
          <a:bodyPr/>
          <a:lstStyle/>
          <a:p>
            <a:pPr eaLnBrk="1" hangingPunct="1">
              <a:lnSpc>
                <a:spcPts val="3000"/>
              </a:lnSpc>
            </a:pPr>
            <a:r>
              <a:rPr lang="en-US" altLang="ru-RU" sz="28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Нормативно-правовые акты, регламентирующие вопросы обороны России.</a:t>
            </a:r>
            <a:endParaRPr lang="ru-RU" altLang="ru-RU" sz="2800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0" y="3089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08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0" y="3089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08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9225" name="Rectangle 6"/>
          <p:cNvSpPr>
            <a:spLocks noChangeArrowheads="1"/>
          </p:cNvSpPr>
          <p:nvPr/>
        </p:nvSpPr>
        <p:spPr bwMode="auto">
          <a:xfrm>
            <a:off x="0" y="3089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08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9226" name="Rectangle 7"/>
          <p:cNvSpPr>
            <a:spLocks noChangeArrowheads="1"/>
          </p:cNvSpPr>
          <p:nvPr/>
        </p:nvSpPr>
        <p:spPr bwMode="auto">
          <a:xfrm>
            <a:off x="323850" y="1196975"/>
            <a:ext cx="3241675" cy="5762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ru-RU" sz="2800" b="1" dirty="0">
                <a:solidFill>
                  <a:srgbClr val="FF0000"/>
                </a:solidFill>
                <a:latin typeface="Arial" panose="020B0604020202020204" pitchFamily="34" charset="0"/>
              </a:rPr>
              <a:t>Конституция РФ</a:t>
            </a:r>
            <a:endParaRPr lang="ru-RU" altLang="ru-RU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7" name="Rectangle 8"/>
          <p:cNvSpPr>
            <a:spLocks noChangeArrowheads="1"/>
          </p:cNvSpPr>
          <p:nvPr/>
        </p:nvSpPr>
        <p:spPr bwMode="auto">
          <a:xfrm>
            <a:off x="323850" y="1916113"/>
            <a:ext cx="3240088" cy="8651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ru-RU" b="1" dirty="0">
                <a:solidFill>
                  <a:srgbClr val="663300"/>
                </a:solidFill>
                <a:latin typeface="Arial" panose="020B0604020202020204" pitchFamily="34" charset="0"/>
              </a:rPr>
              <a:t>Федеральные </a:t>
            </a:r>
            <a:endParaRPr lang="ru-RU" altLang="ru-RU" b="1" dirty="0">
              <a:solidFill>
                <a:srgbClr val="6633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ru-RU" b="1" dirty="0">
                <a:solidFill>
                  <a:srgbClr val="663300"/>
                </a:solidFill>
                <a:latin typeface="Arial" panose="020B0604020202020204" pitchFamily="34" charset="0"/>
              </a:rPr>
              <a:t>законы</a:t>
            </a:r>
            <a:endParaRPr lang="ru-RU" altLang="ru-RU" b="1" dirty="0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  <p:sp>
        <p:nvSpPr>
          <p:cNvPr id="9228" name="Rectangle 9"/>
          <p:cNvSpPr>
            <a:spLocks noChangeArrowheads="1"/>
          </p:cNvSpPr>
          <p:nvPr/>
        </p:nvSpPr>
        <p:spPr bwMode="auto">
          <a:xfrm>
            <a:off x="6227763" y="2060575"/>
            <a:ext cx="2663825" cy="5762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«О безопасности»</a:t>
            </a:r>
            <a:endParaRPr lang="ru-RU" altLang="ru-RU" sz="2000" b="1" dirty="0">
              <a:latin typeface="Arial" panose="020B0604020202020204" pitchFamily="34" charset="0"/>
            </a:endParaRPr>
          </a:p>
        </p:txBody>
      </p:sp>
      <p:sp>
        <p:nvSpPr>
          <p:cNvPr id="9229" name="Rectangle 10"/>
          <p:cNvSpPr>
            <a:spLocks noChangeArrowheads="1"/>
          </p:cNvSpPr>
          <p:nvPr/>
        </p:nvSpPr>
        <p:spPr bwMode="auto">
          <a:xfrm>
            <a:off x="6227763" y="1412875"/>
            <a:ext cx="2665412" cy="5762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«Об обороне»</a:t>
            </a:r>
            <a:endParaRPr lang="ru-RU" altLang="ru-RU" sz="2000" b="1" dirty="0">
              <a:latin typeface="Arial" panose="020B0604020202020204" pitchFamily="34" charset="0"/>
            </a:endParaRPr>
          </a:p>
        </p:txBody>
      </p:sp>
      <p:sp>
        <p:nvSpPr>
          <p:cNvPr id="9230" name="Rectangle 11"/>
          <p:cNvSpPr>
            <a:spLocks noChangeArrowheads="1"/>
          </p:cNvSpPr>
          <p:nvPr/>
        </p:nvSpPr>
        <p:spPr bwMode="auto">
          <a:xfrm>
            <a:off x="6227763" y="3789363"/>
            <a:ext cx="2663825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«О статусе </a:t>
            </a:r>
            <a:endParaRPr lang="ru-RU" altLang="ru-RU" sz="2000" b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военнослужащих»</a:t>
            </a:r>
            <a:endParaRPr lang="ru-RU" altLang="ru-RU" sz="2000" b="1" dirty="0">
              <a:latin typeface="Arial" panose="020B0604020202020204" pitchFamily="34" charset="0"/>
            </a:endParaRPr>
          </a:p>
        </p:txBody>
      </p:sp>
      <p:sp>
        <p:nvSpPr>
          <p:cNvPr id="9231" name="Rectangle 12"/>
          <p:cNvSpPr>
            <a:spLocks noChangeArrowheads="1"/>
          </p:cNvSpPr>
          <p:nvPr/>
        </p:nvSpPr>
        <p:spPr bwMode="auto">
          <a:xfrm>
            <a:off x="6227763" y="2708275"/>
            <a:ext cx="2663825" cy="10080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«О воинской </a:t>
            </a:r>
            <a:endParaRPr lang="ru-RU" altLang="ru-RU" sz="2000" b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обязанности и </a:t>
            </a:r>
            <a:endParaRPr lang="ru-RU" altLang="ru-RU" sz="2000" b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военной службе»</a:t>
            </a:r>
            <a:endParaRPr lang="ru-RU" altLang="ru-RU" sz="2000" b="1" dirty="0">
              <a:latin typeface="Arial" panose="020B0604020202020204" pitchFamily="34" charset="0"/>
            </a:endParaRPr>
          </a:p>
        </p:txBody>
      </p:sp>
      <p:sp>
        <p:nvSpPr>
          <p:cNvPr id="9232" name="Rectangle 13"/>
          <p:cNvSpPr>
            <a:spLocks noChangeArrowheads="1"/>
          </p:cNvSpPr>
          <p:nvPr/>
        </p:nvSpPr>
        <p:spPr bwMode="auto">
          <a:xfrm>
            <a:off x="611188" y="3644900"/>
            <a:ext cx="3743325" cy="792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«О государственной границе</a:t>
            </a:r>
            <a:endParaRPr lang="ru-RU" altLang="ru-RU" sz="2000" b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Российской Федерации»</a:t>
            </a:r>
            <a:endParaRPr lang="ru-RU" altLang="ru-RU" sz="2000" b="1" dirty="0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  <p:sp>
        <p:nvSpPr>
          <p:cNvPr id="9233" name="Rectangle 14"/>
          <p:cNvSpPr>
            <a:spLocks noChangeArrowheads="1"/>
          </p:cNvSpPr>
          <p:nvPr/>
        </p:nvSpPr>
        <p:spPr bwMode="auto">
          <a:xfrm>
            <a:off x="1403350" y="4581525"/>
            <a:ext cx="7489825" cy="10080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«О пенсионном обеспечении лиц, проходивших </a:t>
            </a:r>
            <a:endParaRPr lang="ru-RU" altLang="ru-RU" sz="2000" b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военную службу, службу в органах внутренних дел </a:t>
            </a:r>
            <a:endParaRPr lang="ru-RU" altLang="ru-RU" sz="2000" b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ru-RU" sz="2000" b="1" dirty="0">
                <a:solidFill>
                  <a:srgbClr val="993300"/>
                </a:solidFill>
                <a:latin typeface="Arial" panose="020B0604020202020204" pitchFamily="34" charset="0"/>
              </a:rPr>
              <a:t>и их семей»</a:t>
            </a:r>
            <a:endParaRPr lang="ru-RU" altLang="ru-RU" sz="2000" b="1" dirty="0">
              <a:latin typeface="Arial" panose="020B0604020202020204" pitchFamily="34" charset="0"/>
            </a:endParaRPr>
          </a:p>
        </p:txBody>
      </p:sp>
      <p:cxnSp>
        <p:nvCxnSpPr>
          <p:cNvPr id="9234" name="AutoShape 15"/>
          <p:cNvCxnSpPr>
            <a:cxnSpLocks noChangeShapeType="1"/>
            <a:stCxn id="9227" idx="3"/>
            <a:endCxn id="9229" idx="1"/>
          </p:cNvCxnSpPr>
          <p:nvPr/>
        </p:nvCxnSpPr>
        <p:spPr bwMode="auto">
          <a:xfrm flipV="1">
            <a:off x="3563938" y="1701800"/>
            <a:ext cx="2663825" cy="647700"/>
          </a:xfrm>
          <a:prstGeom prst="bentConnector3">
            <a:avLst>
              <a:gd name="adj1" fmla="val 59713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235" name="AutoShape 16"/>
          <p:cNvCxnSpPr>
            <a:cxnSpLocks noChangeShapeType="1"/>
            <a:stCxn id="9227" idx="3"/>
            <a:endCxn id="9228" idx="1"/>
          </p:cNvCxnSpPr>
          <p:nvPr/>
        </p:nvCxnSpPr>
        <p:spPr bwMode="auto">
          <a:xfrm>
            <a:off x="3563938" y="2349500"/>
            <a:ext cx="2663825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236" name="AutoShape 17"/>
          <p:cNvCxnSpPr>
            <a:cxnSpLocks noChangeShapeType="1"/>
            <a:stCxn id="9227" idx="3"/>
            <a:endCxn id="9231" idx="1"/>
          </p:cNvCxnSpPr>
          <p:nvPr/>
        </p:nvCxnSpPr>
        <p:spPr bwMode="auto">
          <a:xfrm>
            <a:off x="3563938" y="2349500"/>
            <a:ext cx="2663825" cy="863600"/>
          </a:xfrm>
          <a:prstGeom prst="bentConnector3">
            <a:avLst>
              <a:gd name="adj1" fmla="val 59296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237" name="AutoShape 18"/>
          <p:cNvCxnSpPr>
            <a:cxnSpLocks noChangeShapeType="1"/>
            <a:stCxn id="9227" idx="3"/>
            <a:endCxn id="9230" idx="1"/>
          </p:cNvCxnSpPr>
          <p:nvPr/>
        </p:nvCxnSpPr>
        <p:spPr bwMode="auto">
          <a:xfrm>
            <a:off x="3563938" y="2349500"/>
            <a:ext cx="2663825" cy="1800225"/>
          </a:xfrm>
          <a:prstGeom prst="bentConnector3">
            <a:avLst>
              <a:gd name="adj1" fmla="val 59833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238" name="AutoShape 19"/>
          <p:cNvCxnSpPr>
            <a:cxnSpLocks noChangeShapeType="1"/>
            <a:stCxn id="9227" idx="3"/>
            <a:endCxn id="9232" idx="0"/>
          </p:cNvCxnSpPr>
          <p:nvPr/>
        </p:nvCxnSpPr>
        <p:spPr bwMode="auto">
          <a:xfrm flipH="1">
            <a:off x="2482850" y="2349500"/>
            <a:ext cx="1081088" cy="1295400"/>
          </a:xfrm>
          <a:prstGeom prst="bentConnector4">
            <a:avLst>
              <a:gd name="adj1" fmla="val -21144"/>
              <a:gd name="adj2" fmla="val 66667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239" name="AutoShape 20"/>
          <p:cNvCxnSpPr>
            <a:cxnSpLocks noChangeShapeType="1"/>
            <a:stCxn id="9227" idx="3"/>
            <a:endCxn id="9233" idx="0"/>
          </p:cNvCxnSpPr>
          <p:nvPr/>
        </p:nvCxnSpPr>
        <p:spPr bwMode="auto">
          <a:xfrm>
            <a:off x="3563938" y="2349500"/>
            <a:ext cx="1584325" cy="2232025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93" name="Rectangle 21"/>
          <p:cNvSpPr>
            <a:spLocks noChangeArrowheads="1"/>
          </p:cNvSpPr>
          <p:nvPr/>
        </p:nvSpPr>
        <p:spPr bwMode="auto">
          <a:xfrm>
            <a:off x="250825" y="5661025"/>
            <a:ext cx="8497888" cy="10080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2000" b="1" u="sng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Подзаконные нормативные акты:</a:t>
            </a:r>
            <a:r>
              <a:rPr lang="en-US" sz="20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военная доктрина, </a:t>
            </a:r>
            <a:endParaRPr lang="ru-RU" sz="2000" b="1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en-US" sz="20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об</a:t>
            </a:r>
            <a:r>
              <a:rPr lang="ru-RU" sz="20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щ</a:t>
            </a:r>
            <a:r>
              <a:rPr lang="en-US" sz="20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евоинские уставы, приказы и т. д.</a:t>
            </a:r>
            <a:endParaRPr lang="ru-RU" sz="2000" b="1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78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713788" cy="5732463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None/>
            </a:pPr>
            <a:r>
              <a:rPr lang="ru-RU" altLang="ru-RU" sz="3600" b="1" u="sng" dirty="0" smtClean="0">
                <a:solidFill>
                  <a:srgbClr val="FF0000"/>
                </a:solidFill>
                <a:latin typeface="Arial" panose="020B0604020202020204" pitchFamily="34" charset="0"/>
              </a:rPr>
              <a:t>Обороноспособность государства</a:t>
            </a:r>
            <a:r>
              <a:rPr lang="ru-RU" altLang="ru-RU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800" b="1" dirty="0" smtClean="0">
                <a:latin typeface="Arial" panose="020B0604020202020204" pitchFamily="34" charset="0"/>
              </a:rPr>
              <a:t>— это степень его подготовленности к защите от агрессии.</a:t>
            </a:r>
            <a:endParaRPr lang="ru-RU" altLang="ru-RU" sz="2800" b="1" i="1" u="sng" dirty="0" smtClean="0">
              <a:latin typeface="Arial" panose="020B0604020202020204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ru-RU" altLang="ru-RU" sz="28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Обороноспособность складывается из материальных и духовных элементов и представляет собой совокупность военного, экономического, научного, социального и морально-политического потенциалов</a:t>
            </a:r>
            <a:r>
              <a:rPr lang="ru-RU" altLang="ru-RU" sz="2800" dirty="0" smtClean="0">
                <a:solidFill>
                  <a:srgbClr val="0070C0"/>
                </a:solidFill>
                <a:latin typeface="Arial" panose="020B0604020202020204" pitchFamily="34" charset="0"/>
              </a:rPr>
              <a:t>.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800" dirty="0" smtClean="0">
                <a:latin typeface="Arial" panose="020B0604020202020204" pitchFamily="34" charset="0"/>
              </a:rPr>
              <a:t>Большое влияние на нее оказывают степень оперативного оборудования территории и возможных театров военных действий, уровень гражданской обороны и проведение мер, направленных на обеспечение живучести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4194518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64904"/>
            <a:ext cx="7924800" cy="7060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-й учебный вопрос: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Назначение и  задачи Вооруженных Сил РФ.</a:t>
            </a:r>
            <a:b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4" descr="D:\ЗВЕЗДА\tv_63a05758f8f7947cdd4ecf67867b3e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39440"/>
            <a:ext cx="1080120" cy="660683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5452"/>
            <a:ext cx="1584176" cy="1024461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1066"/>
            <a:ext cx="1584176" cy="102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17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23528" y="980728"/>
            <a:ext cx="8640960" cy="4103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</a:rPr>
              <a:t>Вооружённые 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силы Российской Федерации (ВС РФ, «Армия России»)</a:t>
            </a: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</a:rPr>
              <a:t> 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</a:p>
          <a:p>
            <a:pPr algn="ctr">
              <a:lnSpc>
                <a:spcPts val="2000"/>
              </a:lnSpc>
            </a:pPr>
            <a:endParaRPr lang="ru-RU" dirty="0" smtClean="0">
              <a:latin typeface="Arial" panose="020B0604020202020204" pitchFamily="34" charset="0"/>
            </a:endParaRPr>
          </a:p>
          <a:p>
            <a:pPr algn="ctr">
              <a:lnSpc>
                <a:spcPts val="2000"/>
              </a:lnSpc>
            </a:pPr>
            <a:r>
              <a:rPr lang="ru-RU" dirty="0" smtClean="0">
                <a:latin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</a:rPr>
              <a:t>государственная военная организация Российской </a:t>
            </a:r>
            <a:r>
              <a:rPr lang="ru-RU" dirty="0" smtClean="0">
                <a:latin typeface="Arial" panose="020B0604020202020204" pitchFamily="34" charset="0"/>
              </a:rPr>
              <a:t>Федерации -  </a:t>
            </a:r>
          </a:p>
          <a:p>
            <a:pPr algn="ctr">
              <a:lnSpc>
                <a:spcPts val="2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основа обеспечения военной безопасности РФ. </a:t>
            </a:r>
            <a:r>
              <a:rPr lang="ru-RU" altLang="ru-RU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Вооруженные 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Силы составляют основу </a:t>
            </a:r>
            <a:r>
              <a:rPr lang="ru-RU" altLang="ru-RU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обороны государства 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и являются главным элементом </a:t>
            </a:r>
            <a:r>
              <a:rPr lang="ru-RU" altLang="ru-RU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обеспечения 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его безопасности</a:t>
            </a:r>
            <a:r>
              <a:rPr lang="ru-RU" altLang="ru-RU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</a:p>
          <a:p>
            <a:pPr algn="ctr">
              <a:lnSpc>
                <a:spcPts val="2000"/>
              </a:lnSpc>
            </a:pPr>
            <a:endParaRPr lang="ru-RU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  <a:t>Вооружённые силы Российской Федерации имеют второй по величине </a:t>
            </a:r>
            <a:r>
              <a:rPr lang="ru-RU" sz="1600" dirty="0">
                <a:solidFill>
                  <a:srgbClr val="0645AD"/>
                </a:solidFill>
                <a:latin typeface="Arial" panose="020B0604020202020204" pitchFamily="34" charset="0"/>
              </a:rPr>
              <a:t>ядерный арсенал</a:t>
            </a:r>
            <a: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  <a:t> в </a:t>
            </a:r>
            <a:r>
              <a:rPr lang="ru-RU" sz="1600" dirty="0" smtClean="0">
                <a:solidFill>
                  <a:srgbClr val="202122"/>
                </a:solidFill>
                <a:latin typeface="Arial" panose="020B0604020202020204" pitchFamily="34" charset="0"/>
              </a:rPr>
              <a:t>мире</a:t>
            </a:r>
            <a: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  <a:t> и хорошо развитую систему средств доставки </a:t>
            </a:r>
            <a:r>
              <a:rPr lang="ru-RU" sz="1600" dirty="0">
                <a:solidFill>
                  <a:srgbClr val="0645AD"/>
                </a:solidFill>
                <a:latin typeface="Arial" panose="020B0604020202020204" pitchFamily="34" charset="0"/>
              </a:rPr>
              <a:t>ядерного оружия</a:t>
            </a:r>
            <a: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1600" b="1" dirty="0" smtClean="0">
                <a:latin typeface="Arial" panose="020B0604020202020204" pitchFamily="34" charset="0"/>
              </a:rPr>
              <a:t>Вооружённые </a:t>
            </a:r>
            <a:r>
              <a:rPr lang="ru-RU" sz="1600" b="1" dirty="0">
                <a:latin typeface="Arial" panose="020B0604020202020204" pitchFamily="34" charset="0"/>
              </a:rPr>
              <a:t>силы Российской Федерации были созданы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</a:rPr>
              <a:t>7 мая 1992 года </a:t>
            </a:r>
            <a:r>
              <a:rPr lang="ru-RU" sz="1600" b="1" dirty="0">
                <a:latin typeface="Arial" panose="020B0604020202020204" pitchFamily="34" charset="0"/>
              </a:rPr>
              <a:t>на основе бывших Вооружённых сил СССР, дислоцировавшихся на </a:t>
            </a:r>
            <a:r>
              <a:rPr lang="ru-RU" sz="1600" b="1" dirty="0" smtClean="0">
                <a:latin typeface="Arial" panose="020B0604020202020204" pitchFamily="34" charset="0"/>
              </a:rPr>
              <a:t>территории РСФСР, а также группировки войск и сил флота за пределами России.</a:t>
            </a:r>
            <a:endParaRPr lang="ru-RU" sz="1600" b="1" i="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4" name="Рисунок 3" descr="Эмблем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229200"/>
            <a:ext cx="2016224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www.logosklad.ru/UserFiles/image/army_russia/army-russi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084416"/>
            <a:ext cx="1944216" cy="16370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622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574969" y="263259"/>
            <a:ext cx="8229486" cy="73277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16090" tIns="58046" rIns="116090" bIns="58046">
            <a:spAutoFit/>
          </a:bodyPr>
          <a:lstStyle>
            <a:lvl1pPr defTabSz="471488"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Char char="§"/>
              <a:defRPr kumimoji="1" sz="17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471488">
              <a:spcBef>
                <a:spcPct val="20000"/>
              </a:spcBef>
              <a:buClr>
                <a:schemeClr val="bg2"/>
              </a:buClr>
              <a:buSzPct val="50000"/>
              <a:buFont typeface="Monotype Sorts" pitchFamily="2" charset="2"/>
              <a:buChar char="l"/>
              <a:defRPr kumimoji="1" sz="1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471488">
              <a:spcBef>
                <a:spcPct val="20000"/>
              </a:spcBef>
              <a:buChar char="•"/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471488">
              <a:spcBef>
                <a:spcPct val="20000"/>
              </a:spcBef>
              <a:buChar char="–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471488">
              <a:spcBef>
                <a:spcPct val="20000"/>
              </a:spcBef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71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71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71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71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kumimoji="0" lang="ru-RU" alt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и задачи </a:t>
            </a:r>
            <a:r>
              <a:rPr kumimoji="0" lang="ru-RU" alt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3406" y="1163024"/>
            <a:ext cx="817657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B050"/>
                </a:solidFill>
                <a:latin typeface="Helvetica Neue"/>
              </a:rPr>
              <a:t>Образовательные</a:t>
            </a:r>
          </a:p>
          <a:p>
            <a:pPr marL="244933" indent="-244933"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333333"/>
                </a:solidFill>
                <a:latin typeface="Helvetica Neue"/>
              </a:rPr>
              <a:t>Познакомить обучающихся с </a:t>
            </a:r>
            <a:r>
              <a:rPr lang="ru-RU" sz="1600" dirty="0" smtClean="0">
                <a:solidFill>
                  <a:srgbClr val="333333"/>
                </a:solidFill>
                <a:latin typeface="Helvetica Neue"/>
              </a:rPr>
              <a:t>местом ВС РФ в структуре военной организации государства.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1600" dirty="0" smtClean="0">
                <a:solidFill>
                  <a:srgbClr val="333333"/>
                </a:solidFill>
                <a:latin typeface="Helvetica Neue"/>
              </a:rPr>
              <a:t>    Познакомить </a:t>
            </a:r>
            <a:r>
              <a:rPr lang="ru-RU" sz="1600" dirty="0">
                <a:solidFill>
                  <a:srgbClr val="333333"/>
                </a:solidFill>
                <a:latin typeface="Helvetica Neue"/>
              </a:rPr>
              <a:t>обучающихся с </a:t>
            </a:r>
            <a:r>
              <a:rPr lang="ru-RU" sz="1600" dirty="0" smtClean="0">
                <a:solidFill>
                  <a:srgbClr val="333333"/>
                </a:solidFill>
                <a:latin typeface="Helvetica Neue"/>
              </a:rPr>
              <a:t>назначением, структурой и задачами ВС РФ.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1600" dirty="0" smtClean="0">
                <a:solidFill>
                  <a:srgbClr val="333333"/>
                </a:solidFill>
                <a:latin typeface="Helvetica Neue"/>
              </a:rPr>
              <a:t>   Познакомить обучающихся со структурой ВС РФ.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333333"/>
                </a:solidFill>
                <a:latin typeface="Helvetica Neue"/>
              </a:rPr>
              <a:t>  </a:t>
            </a:r>
            <a:r>
              <a:rPr lang="ru-RU" sz="1600" dirty="0" smtClean="0">
                <a:solidFill>
                  <a:srgbClr val="333333"/>
                </a:solidFill>
                <a:latin typeface="Helvetica Neue"/>
              </a:rPr>
              <a:t>   Познакомить обучающихся с основными видами оружия и военной техники, состоящими на вооружении видов и родов войск ВС РФ.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1600" dirty="0" smtClean="0">
                <a:solidFill>
                  <a:srgbClr val="333333"/>
                </a:solidFill>
                <a:latin typeface="Helvetica Neue"/>
              </a:rPr>
              <a:t>    Познакомить обучающихся с фактами применения ВС РФ в новейшей истории России.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</p:txBody>
      </p:sp>
      <p:sp>
        <p:nvSpPr>
          <p:cNvPr id="9222" name="Прямоугольник 3"/>
          <p:cNvSpPr>
            <a:spLocks noChangeArrowheads="1"/>
          </p:cNvSpPr>
          <p:nvPr/>
        </p:nvSpPr>
        <p:spPr bwMode="auto">
          <a:xfrm>
            <a:off x="413406" y="3289289"/>
            <a:ext cx="8147476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70C0"/>
                </a:solidFill>
                <a:latin typeface="Helvetica Neue"/>
              </a:rPr>
              <a:t>Развивающие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286" dirty="0" smtClean="0">
                <a:solidFill>
                  <a:srgbClr val="333333"/>
                </a:solidFill>
                <a:latin typeface="Helvetica Neue"/>
              </a:rPr>
              <a:t>    </a:t>
            </a: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Развивать </a:t>
            </a:r>
            <a:r>
              <a:rPr lang="ru-RU" altLang="ru-RU" sz="1600" dirty="0">
                <a:solidFill>
                  <a:srgbClr val="333333"/>
                </a:solidFill>
                <a:latin typeface="Helvetica Neue"/>
              </a:rPr>
              <a:t>интеллектуальные качества обучающихся, познавательный интерес и компетенции в области </a:t>
            </a: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основ военной службы.</a:t>
            </a:r>
            <a:endParaRPr lang="ru-RU" alt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    Развивать </a:t>
            </a:r>
            <a:r>
              <a:rPr lang="ru-RU" altLang="ru-RU" sz="1600" dirty="0">
                <a:solidFill>
                  <a:srgbClr val="333333"/>
                </a:solidFill>
                <a:latin typeface="Helvetica Neue"/>
              </a:rPr>
              <a:t>волевые качества обучающихся, чувство коллективизма, </a:t>
            </a: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самостоятельности, умения </a:t>
            </a:r>
            <a:r>
              <a:rPr lang="ru-RU" altLang="ru-RU" sz="1600" dirty="0">
                <a:solidFill>
                  <a:srgbClr val="333333"/>
                </a:solidFill>
                <a:latin typeface="Helvetica Neue"/>
              </a:rPr>
              <a:t>преодолевать трудности, используя для этого проблемные ситуации, творческие задания, дискуссии.</a:t>
            </a:r>
          </a:p>
        </p:txBody>
      </p:sp>
      <p:sp>
        <p:nvSpPr>
          <p:cNvPr id="9223" name="Прямоугольник 4"/>
          <p:cNvSpPr>
            <a:spLocks noChangeArrowheads="1"/>
          </p:cNvSpPr>
          <p:nvPr/>
        </p:nvSpPr>
        <p:spPr bwMode="auto">
          <a:xfrm>
            <a:off x="427878" y="4889727"/>
            <a:ext cx="8435507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FF0000"/>
                </a:solidFill>
                <a:latin typeface="Helvetica Neue"/>
              </a:rPr>
              <a:t>Воспитательные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    Воспитывать </a:t>
            </a:r>
            <a:r>
              <a:rPr lang="ru-RU" altLang="ru-RU" sz="1600" dirty="0">
                <a:solidFill>
                  <a:srgbClr val="333333"/>
                </a:solidFill>
                <a:latin typeface="Helvetica Neue"/>
              </a:rPr>
              <a:t>у обучающихся  патриотические качества, чувства гордости за </a:t>
            </a: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героическое прошлое и сегодняшнее состояние Вооруженных </a:t>
            </a:r>
            <a:r>
              <a:rPr lang="ru-RU" altLang="ru-RU" sz="1600" dirty="0">
                <a:solidFill>
                  <a:srgbClr val="333333"/>
                </a:solidFill>
                <a:latin typeface="Helvetica Neue"/>
              </a:rPr>
              <a:t>Сил РФ, </a:t>
            </a: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отечественное оружие и военную технику, </a:t>
            </a:r>
            <a:r>
              <a:rPr lang="ru-RU" altLang="ru-RU" sz="1600" dirty="0">
                <a:solidFill>
                  <a:srgbClr val="333333"/>
                </a:solidFill>
                <a:latin typeface="Helvetica Neue"/>
              </a:rPr>
              <a:t>состоящее на вооружении Российской армии, формировать позитивное отношение к военной </a:t>
            </a: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службе.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    Прививать </a:t>
            </a:r>
            <a:r>
              <a:rPr lang="ru-RU" altLang="ru-RU" sz="1600" dirty="0">
                <a:solidFill>
                  <a:srgbClr val="333333"/>
                </a:solidFill>
                <a:latin typeface="Helvetica Neue"/>
              </a:rPr>
              <a:t>сознательное ценностное отношение к служению </a:t>
            </a:r>
            <a:r>
              <a:rPr lang="ru-RU" altLang="ru-RU" sz="1600" dirty="0" smtClean="0">
                <a:solidFill>
                  <a:srgbClr val="333333"/>
                </a:solidFill>
                <a:latin typeface="Helvetica Neue"/>
              </a:rPr>
              <a:t>Отечеству и его вооруженной защите.</a:t>
            </a:r>
            <a:endParaRPr lang="ru-RU" altLang="ru-RU" sz="1600" dirty="0">
              <a:solidFill>
                <a:srgbClr val="333333"/>
              </a:solidFill>
              <a:latin typeface="Helvetica Neu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6" y="211124"/>
            <a:ext cx="1342435" cy="859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4" descr="D:\ЗВЕЗДА\tv_63a05758f8f7947cdd4ecf67867b3e5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4335" y="211124"/>
            <a:ext cx="1080120" cy="660683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78" y="211124"/>
            <a:ext cx="1342435" cy="859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194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509" y="1042493"/>
            <a:ext cx="8594491" cy="116205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После распада СССР: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16 </a:t>
            </a:r>
            <a:r>
              <a:rPr lang="ru-RU" sz="2800" dirty="0">
                <a:solidFill>
                  <a:srgbClr val="FF0000"/>
                </a:solidFill>
              </a:rPr>
              <a:t>марта 1992 г. — 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00B0F0"/>
                </a:solidFill>
              </a:rPr>
              <a:t>Указом </a:t>
            </a:r>
            <a:r>
              <a:rPr lang="ru-RU" sz="2800" dirty="0">
                <a:solidFill>
                  <a:srgbClr val="00B0F0"/>
                </a:solidFill>
              </a:rPr>
              <a:t>Президента РФ на базе Министерства обороны СССР образовано </a:t>
            </a:r>
            <a:r>
              <a:rPr lang="ru-RU" sz="2800" dirty="0" smtClean="0">
                <a:solidFill>
                  <a:srgbClr val="00B0F0"/>
                </a:solidFill>
              </a:rPr>
              <a:t/>
            </a:r>
            <a:br>
              <a:rPr lang="ru-RU" sz="2800" dirty="0" smtClean="0">
                <a:solidFill>
                  <a:srgbClr val="00B0F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Министерство </a:t>
            </a:r>
            <a:r>
              <a:rPr lang="ru-RU" sz="2800" dirty="0">
                <a:solidFill>
                  <a:srgbClr val="FF0000"/>
                </a:solidFill>
              </a:rPr>
              <a:t>обороны Российской Федерации</a:t>
            </a:r>
            <a:r>
              <a:rPr lang="ru-RU" sz="2800" b="0" dirty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4128499"/>
            <a:ext cx="8352928" cy="1080120"/>
          </a:xfrm>
        </p:spPr>
        <p:txBody>
          <a:bodyPr/>
          <a:lstStyle/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FF0000"/>
                </a:solidFill>
                <a:latin typeface="+mj-lt"/>
              </a:rPr>
              <a:t>27 июля 1992 г.</a:t>
            </a:r>
            <a:r>
              <a:rPr lang="ru-RU" sz="2800" b="1" dirty="0">
                <a:solidFill>
                  <a:srgbClr val="1F497D"/>
                </a:solidFill>
                <a:latin typeface="+mj-lt"/>
              </a:rPr>
              <a:t> </a:t>
            </a:r>
            <a:endParaRPr lang="ru-RU" sz="2800" b="1" dirty="0" smtClean="0">
              <a:solidFill>
                <a:srgbClr val="1F497D"/>
              </a:solidFill>
              <a:latin typeface="+mj-lt"/>
            </a:endParaRPr>
          </a:p>
          <a:p>
            <a:pPr lvl="0" algn="ctr">
              <a:spcBef>
                <a:spcPts val="0"/>
              </a:spcBef>
            </a:pPr>
            <a:r>
              <a:rPr lang="ru-RU" sz="2800" b="1" dirty="0" smtClean="0">
                <a:solidFill>
                  <a:srgbClr val="1F497D"/>
                </a:solidFill>
                <a:latin typeface="+mj-lt"/>
              </a:rPr>
              <a:t> </a:t>
            </a:r>
            <a:r>
              <a:rPr lang="ru-RU" sz="2800" b="1" dirty="0">
                <a:solidFill>
                  <a:srgbClr val="00B0F0"/>
                </a:solidFill>
                <a:latin typeface="+mj-lt"/>
              </a:rPr>
              <a:t>утверждены структура и Положение о МО РФ.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453769"/>
            <a:ext cx="1459682" cy="17845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2261252"/>
            <a:ext cx="5181399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07 мая 1992 г. созданы </a:t>
            </a:r>
            <a:r>
              <a:rPr lang="ru-RU" sz="28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ВС РФ </a:t>
            </a:r>
            <a:endParaRPr lang="ru-RU" sz="2800" b="1" dirty="0" smtClean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B0F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День </a:t>
            </a:r>
            <a:r>
              <a:rPr lang="ru-RU" sz="2800" b="1" dirty="0">
                <a:solidFill>
                  <a:srgbClr val="00B0F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Вооруженных Сил Российской Федерации  </a:t>
            </a:r>
            <a:endParaRPr lang="ru-RU" sz="2800" dirty="0">
              <a:solidFill>
                <a:srgbClr val="00B0F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3508" y="5208619"/>
            <a:ext cx="8712968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17 ноября 2017 года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президент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РФ В. В. Путин  подписал указ № 555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 установлении штатной численности Вооружённых сил Российской Федерации»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которым численность Вооружённых сил РФ определена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1 902 758 человек</a:t>
            </a:r>
            <a:r>
              <a:rPr lang="ru-RU" sz="14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том числе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1 013 628 военнослужащих.</a:t>
            </a:r>
            <a:r>
              <a:rPr lang="ru-RU" sz="14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Указ вступил в силу с 1 января 2018 года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965268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Павел Сергеевич Грачёв -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первый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министр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обороны Российской Федерации (1992—1996) </a:t>
            </a:r>
            <a:r>
              <a:rPr lang="ru-RU" b="1" dirty="0" smtClean="0"/>
              <a:t>военачальник</a:t>
            </a:r>
            <a:r>
              <a:rPr lang="ru-RU" b="1" dirty="0"/>
              <a:t>, Герой Советского </a:t>
            </a:r>
            <a:r>
              <a:rPr lang="ru-RU" b="1" dirty="0" smtClean="0"/>
              <a:t>Союза (1988), </a:t>
            </a:r>
            <a:r>
              <a:rPr lang="ru-RU" b="1" dirty="0"/>
              <a:t>первый российский генерал армии (май 1992).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6632"/>
            <a:ext cx="529355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0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772400" cy="587375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rgbClr val="FF0000"/>
                </a:solidFill>
                <a:latin typeface="Arial" panose="020B0604020202020204" pitchFamily="34" charset="0"/>
              </a:rPr>
              <a:t>З</a:t>
            </a:r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адачи ВС РФ: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2608263" y="1069241"/>
            <a:ext cx="5040312" cy="720725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rgbClr val="66CCFF"/>
              </a:gs>
              <a:gs pos="100000">
                <a:srgbClr val="0000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0000FF"/>
                </a:solidFill>
                <a:latin typeface="Arial" panose="020B0604020202020204" pitchFamily="34" charset="0"/>
              </a:rPr>
              <a:t>ВС РФ</a:t>
            </a:r>
            <a:r>
              <a:rPr lang="ru-RU" altLang="ru-RU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ru-RU" altLang="ru-RU" b="1" dirty="0" smtClean="0">
                <a:solidFill>
                  <a:srgbClr val="0000FF"/>
                </a:solidFill>
                <a:latin typeface="Arial" panose="020B0604020202020204" pitchFamily="34" charset="0"/>
              </a:rPr>
              <a:t>предназначены:</a:t>
            </a:r>
            <a:endParaRPr lang="ru-RU" altLang="ru-RU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1531291" y="2418419"/>
            <a:ext cx="7056438" cy="8636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rgbClr val="66CCFF"/>
              </a:gs>
              <a:gs pos="100000">
                <a:srgbClr val="0000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200"/>
              </a:lnSpc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</a:rPr>
              <a:t>для отражения агрессии, направленной </a:t>
            </a:r>
          </a:p>
          <a:p>
            <a:pPr algn="ctr" eaLnBrk="1" hangingPunct="1">
              <a:lnSpc>
                <a:spcPts val="2200"/>
              </a:lnSpc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</a:rPr>
              <a:t>против РФ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1512241" y="4757803"/>
            <a:ext cx="7094538" cy="8636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rgbClr val="66CCFF"/>
              </a:gs>
              <a:gs pos="100000">
                <a:srgbClr val="0000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200"/>
              </a:lnSpc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</a:rPr>
              <a:t>для выполнения задач в соответствии с </a:t>
            </a:r>
          </a:p>
          <a:p>
            <a:pPr algn="ctr" eaLnBrk="1" hangingPunct="1">
              <a:lnSpc>
                <a:spcPts val="2200"/>
              </a:lnSpc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</a:rPr>
              <a:t>международными договорами России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1512241" y="3644909"/>
            <a:ext cx="7056438" cy="8636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rgbClr val="66CCFF"/>
              </a:gs>
              <a:gs pos="100000">
                <a:srgbClr val="0000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</a:rPr>
              <a:t>для вооруженной защиты целостности и </a:t>
            </a:r>
          </a:p>
          <a:p>
            <a:pPr algn="ctr" eaLnBrk="1" hangingPunct="1">
              <a:lnSpc>
                <a:spcPts val="2000"/>
              </a:lnSpc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</a:rPr>
              <a:t>неприкосновенности территории РФ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3537098" y="6416093"/>
            <a:ext cx="30067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1600" b="1" dirty="0">
                <a:latin typeface="Arial" panose="020B0604020202020204" pitchFamily="34" charset="0"/>
              </a:rPr>
              <a:t>Статья 10 ФЗ «Об обороне»</a:t>
            </a:r>
          </a:p>
        </p:txBody>
      </p:sp>
    </p:spTree>
    <p:extLst>
      <p:ext uri="{BB962C8B-B14F-4D97-AF65-F5344CB8AC3E}">
        <p14:creationId xmlns:p14="http://schemas.microsoft.com/office/powerpoint/2010/main" val="361047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1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/>
      <p:bldP spid="61445" grpId="0" animBg="1"/>
      <p:bldP spid="61446" grpId="0" animBg="1"/>
      <p:bldP spid="6144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6632"/>
            <a:ext cx="8784976" cy="5967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200" b="1" kern="1800" dirty="0">
                <a:solidFill>
                  <a:srgbClr val="FF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Вооруженных Сил Российской Федерации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200" b="1" kern="1800" dirty="0">
                <a:solidFill>
                  <a:srgbClr val="FF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современных условиях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Особенности развития военно-политической обстановки в мире обуславливают возможность перерастания одной задачи ВС РФ в другую, поскольку наиболее проблемные военно-политические ситуации носят комплексный и многоплановый характер.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Изменившаяся внешнеполитическая ситуация последних лет, новые приоритеты в сфере национальной безопасности поставили перед Вооруженными Силами Российской Федерации (ВС РФ) совершенно иные задачи, которые могут быть структурированы по следующим основным направлениям: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сдерживание военных и военно-политических угроз безопасности или посягательств на интересы Российской Федерации.</a:t>
            </a:r>
            <a:endParaRPr lang="ru-RU" sz="22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защита экономических и политических интересов РФ.</a:t>
            </a:r>
            <a:endParaRPr lang="ru-RU" sz="22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по предупреждению экологических катастроф и других чрезвычайных ситуаций, а также ликвидация их последствий возлагаются на военнослужащих и в мирное время.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 РФ должны быть готовы к активным действиям при любом варианте развязывания и ведения войн и вооруженных конфликтов.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Эмблем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949280"/>
            <a:ext cx="861695" cy="58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www.logosklad.ru/UserFiles/image/army_russia/army-russi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949280"/>
            <a:ext cx="838200" cy="838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666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4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get-zen_doc/3311877/pub_5ef9c36a5f94be66d5c7be96_5ef9c44d61745702cbd07d81/scale_12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17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39"/>
            <a:ext cx="9144000" cy="683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9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8497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В Военной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доктрине РФ,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принятой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25 декабря 2014 года,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указаны следующие цели применения Вооружённых сил Российской Федерации и других войск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</a:p>
          <a:p>
            <a:endParaRPr lang="ru-RU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в крупномасштабной (региональной) войне </a:t>
            </a:r>
            <a:r>
              <a:rPr lang="ru-RU" sz="2000" dirty="0">
                <a:solidFill>
                  <a:srgbClr val="202122"/>
                </a:solidFill>
                <a:latin typeface="Arial" panose="020B0604020202020204" pitchFamily="34" charset="0"/>
              </a:rPr>
              <a:t>в случае её развязывания каким-либо государством (группой, коалицией государств) — защита независимости и суверенитета, территориальной целостности Российской Федерации и её союзников, отражение агрессии, нанесение поражения агрессору, принуждение его к </a:t>
            </a:r>
            <a:r>
              <a:rPr lang="ru-RU" sz="2000" dirty="0">
                <a:latin typeface="Arial" panose="020B0604020202020204" pitchFamily="34" charset="0"/>
              </a:rPr>
              <a:t>прекращению военных действий на условиях</a:t>
            </a:r>
            <a:r>
              <a:rPr lang="ru-RU" sz="2000" dirty="0">
                <a:solidFill>
                  <a:srgbClr val="202122"/>
                </a:solidFill>
                <a:latin typeface="Arial" panose="020B0604020202020204" pitchFamily="34" charset="0"/>
              </a:rPr>
              <a:t>, отвечающих интересам Российской Федерации и её союзников;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в локальных войнах и международных вооружённых конфликтах</a:t>
            </a:r>
            <a:r>
              <a:rPr lang="ru-RU" sz="2000" dirty="0">
                <a:solidFill>
                  <a:srgbClr val="202122"/>
                </a:solidFill>
                <a:latin typeface="Arial" panose="020B0604020202020204" pitchFamily="34" charset="0"/>
              </a:rPr>
              <a:t> — локализация очага напряжённости, создание предпосылок для прекращения войны, вооружённого конфликта либо для принуждения к их прекращению на ранних стадиях; нейтрализация агрессора и достижение урегулирования на условиях, отвечающих интересам Российской Федерации и её союзников;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02122"/>
                </a:solidFill>
                <a:latin typeface="Arial" panose="020B0604020202020204" pitchFamily="34" charset="0"/>
              </a:rPr>
              <a:t>во внутренних вооружённых </a:t>
            </a:r>
            <a:r>
              <a:rPr lang="ru-RU" sz="2000" dirty="0">
                <a:latin typeface="Arial" panose="020B0604020202020204" pitchFamily="34" charset="0"/>
              </a:rPr>
              <a:t>конфликтах — разгром и ликвидация незаконных вооружённых </a:t>
            </a:r>
            <a:r>
              <a:rPr lang="ru-RU" sz="2000" dirty="0" smtClean="0">
                <a:latin typeface="Arial" panose="020B0604020202020204" pitchFamily="34" charset="0"/>
              </a:rPr>
              <a:t>формирований, </a:t>
            </a:r>
            <a:r>
              <a:rPr lang="ru-RU" sz="2000" dirty="0">
                <a:latin typeface="Arial" panose="020B0604020202020204" pitchFamily="34" charset="0"/>
              </a:rPr>
              <a:t>создание условий для полномасштабного урегулирования конфликта на </a:t>
            </a:r>
            <a:r>
              <a:rPr lang="ru-RU" sz="2000" dirty="0">
                <a:solidFill>
                  <a:srgbClr val="202122"/>
                </a:solidFill>
                <a:latin typeface="Arial" panose="020B0604020202020204" pitchFamily="34" charset="0"/>
              </a:rPr>
              <a:t>основе Конституции Российской Федерации и федерального законодательства</a:t>
            </a:r>
            <a:r>
              <a:rPr lang="ru-RU" sz="2000" dirty="0" smtClean="0">
                <a:solidFill>
                  <a:srgbClr val="202122"/>
                </a:solidFill>
                <a:latin typeface="Arial" panose="020B0604020202020204" pitchFamily="34" charset="0"/>
              </a:rPr>
              <a:t>;</a:t>
            </a:r>
            <a:endParaRPr lang="ru-RU" sz="2000" dirty="0">
              <a:solidFill>
                <a:srgbClr val="20212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998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35292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в операциях по поддержанию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и восстановлению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мира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— разведение противоборствующих сторон, стабилизация обстановки, обеспечение условий для справедливого мирного урегулирования</a:t>
            </a:r>
            <a:r>
              <a:rPr lang="ru-RU" dirty="0" smtClean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</a:p>
          <a:p>
            <a:endParaRPr lang="ru-RU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Предусмотрено, что Россия оставляет за собой право на применение 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</a:rPr>
              <a:t>ядерного оружия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в ответ на использование против неё и (или) её союзников ядерного и других видов 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</a:rPr>
              <a:t>оружия массового уничтожения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, а также в ответ на крупномасштабную агрессию с применением обычного оружия, когда под угрозу поставлено само существование российского государства.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9479" y="3356992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В Военной доктрине отражена приверженность Российской Федерации к использованию для защиты национальных интересов страны и интересов её союзников военных мер только после исчерпания возможностей применения политических, дипломатических, правовых, экономических, информационных и других инструментов ненасильственного характера.</a:t>
            </a:r>
          </a:p>
          <a:p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Подчёркивается, что ядерное оружие будет оставаться важным фактором предотвращения возникновения ядерных военных конфликтов и военных конфликтов с применением обычных средств поражения (крупномасштабной войны, региональной войны).</a:t>
            </a:r>
            <a:endParaRPr lang="ru-RU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5536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Основные внешние угрозы РФ:</a:t>
            </a:r>
            <a:endParaRPr lang="ru-RU" altLang="ru-RU" sz="3200" dirty="0" smtClean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8820150" cy="5545137"/>
          </a:xfrm>
        </p:spPr>
        <p:txBody>
          <a:bodyPr/>
          <a:lstStyle/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территориальные претензии к РФ;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вмешательство во внутренние дела РФ;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попытки игнорировать (ущемлять) интересы РФ в решении  проблем международной безопасности, противодействовать ее укреплению как одного из влиятельных центров многополярного мира;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наличие очагов вооруженных конфликтов, прежде всего вблизи государственной границы РФ и границ ее союзников;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создание (наращивание) группировок войск (сил), ведущее к нарушению сложившегося баланса сил, вблизи государственной границы РФ и границ ее союзников, а также на прилегающих к их территориям морях;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расширение военных блоков и союзов в ущерб военной безопасности РФ;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ввод иностранных войск в нарушение Устава ООН на территории сопредельных с РФ и дружественных ей государств;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создание, оснащение и подготовка на территориях других государств вооруженных формирований и групп в целях их переброски для действий на территориях РФ и ее союзников;</a:t>
            </a:r>
          </a:p>
        </p:txBody>
      </p:sp>
    </p:spTree>
    <p:extLst>
      <p:ext uri="{BB962C8B-B14F-4D97-AF65-F5344CB8AC3E}">
        <p14:creationId xmlns:p14="http://schemas.microsoft.com/office/powerpoint/2010/main" val="1001018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848" y="980729"/>
            <a:ext cx="79248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Учебные вопросы урока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:</a:t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4" descr="D:\ЗВЕЗДА\tv_63a05758f8f7947cdd4ecf67867b3e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39440"/>
            <a:ext cx="1080120" cy="660683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5453"/>
            <a:ext cx="1296144" cy="8652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7140" y="1718131"/>
            <a:ext cx="9126860" cy="5832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Вооруженные Силы Российской Федерации в системе военной организации государства.</a:t>
            </a:r>
            <a:endParaRPr lang="ru-RU" sz="35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Назначение и  задачи Вооруженных Сил РФ.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35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Структура ВС РФ: виды и рода войск ВС РФ</a:t>
            </a:r>
            <a:r>
              <a:rPr lang="ru-RU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Руководство </a:t>
            </a:r>
            <a:r>
              <a:rPr lang="ru-RU" sz="35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 командование ВС РФ. </a:t>
            </a:r>
            <a:endParaRPr lang="ru-RU" sz="35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Военно-географическое деление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территории РФ.    </a:t>
            </a:r>
            <a:endParaRPr lang="ru-RU" sz="35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altLang="ru-RU" sz="3500" dirty="0" smtClean="0">
                <a:solidFill>
                  <a:srgbClr val="0070C0"/>
                </a:solidFill>
                <a:latin typeface="Helvetica Neue"/>
              </a:rPr>
              <a:t> </a:t>
            </a:r>
          </a:p>
          <a:p>
            <a:endParaRPr lang="ru-RU" altLang="ru-RU" sz="2600" dirty="0">
              <a:solidFill>
                <a:srgbClr val="0070C0"/>
              </a:solidFill>
              <a:latin typeface="Helvetica Neue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41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4175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Основные внешние угрозы Рф:</a:t>
            </a:r>
          </a:p>
        </p:txBody>
      </p:sp>
      <p:sp>
        <p:nvSpPr>
          <p:cNvPr id="143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8713788" cy="5289550"/>
          </a:xfrm>
        </p:spPr>
        <p:txBody>
          <a:bodyPr>
            <a:normAutofit lnSpcReduction="10000"/>
          </a:bodyPr>
          <a:lstStyle/>
          <a:p>
            <a:pPr marL="609600" indent="-609600" algn="just" eaLnBrk="1" hangingPunct="1">
              <a:lnSpc>
                <a:spcPct val="80000"/>
              </a:lnSpc>
              <a:buFontTx/>
              <a:buAutoNum type="arabicPeriod" startAt="9"/>
            </a:pPr>
            <a:r>
              <a:rPr lang="ru-RU" altLang="ru-RU" sz="2000" b="1" dirty="0" smtClean="0">
                <a:latin typeface="Arial" panose="020B0604020202020204" pitchFamily="34" charset="0"/>
              </a:rPr>
              <a:t>нападения (вооруженные провокации) на военные объекты РФ, расположенные на территориях иностранных государств, а также на объекты и сооружения на государственной границе РФ, границах ее союзников и в Мировом океане;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 startAt="9"/>
            </a:pPr>
            <a:r>
              <a:rPr lang="ru-RU" altLang="ru-RU" sz="2000" b="1" dirty="0" smtClean="0">
                <a:latin typeface="Arial" panose="020B0604020202020204" pitchFamily="34" charset="0"/>
              </a:rPr>
              <a:t>действия, направленные на подрыв глобальной и региональной стабильности, в том числе путем воспрепятствования работе российских систем государственного и военного управления, на нарушение функционирования стратегических ядерных сил, систем предупреждения о ракетном нападении, противоракетной обороны, контроля космического пространства и обеспечения их боевой устойчивости, объектов хранения ядерных боеприпасов, атомной энергетики, атомной и химической промышленности, других потенциально опасных объектов;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 startAt="9"/>
            </a:pPr>
            <a:r>
              <a:rPr lang="ru-RU" altLang="ru-RU" sz="2000" b="1" dirty="0" smtClean="0">
                <a:latin typeface="Arial" panose="020B0604020202020204" pitchFamily="34" charset="0"/>
              </a:rPr>
              <a:t>враждебные, наносящие ущерб военной безопасности РФ и ее союзников, информационные (информационно-технические, информационно-психологические) действия; дискриминация, подавление прав, свобод и законных интересов граждан РФ в иностранных государствах;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 startAt="9"/>
            </a:pPr>
            <a:r>
              <a:rPr lang="ru-RU" altLang="ru-RU" sz="2000" b="1" dirty="0" smtClean="0">
                <a:latin typeface="Arial" panose="020B0604020202020204" pitchFamily="34" charset="0"/>
              </a:rPr>
              <a:t>международный терроризм.</a:t>
            </a:r>
          </a:p>
          <a:p>
            <a:pPr marL="609600" indent="-609600" algn="just" eaLnBrk="1" hangingPunct="1">
              <a:lnSpc>
                <a:spcPct val="80000"/>
              </a:lnSpc>
            </a:pPr>
            <a:endParaRPr lang="ru-RU" altLang="ru-RU" sz="18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470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633413"/>
          </a:xfrm>
        </p:spPr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Основные внутренние угрозы РФ:</a:t>
            </a:r>
          </a:p>
        </p:txBody>
      </p:sp>
      <p:sp>
        <p:nvSpPr>
          <p:cNvPr id="153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549275"/>
            <a:ext cx="8642350" cy="5759450"/>
          </a:xfrm>
        </p:spPr>
        <p:txBody>
          <a:bodyPr>
            <a:normAutofit lnSpcReduction="10000"/>
          </a:bodyPr>
          <a:lstStyle/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попытка насильственного свержения конституционного строя;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противоправная деятельность экстремистских националистических, религиозных, сепаратистских и террористических движений, организаций и структур, направленная на нарушение единства и территориальной целостности РФ, дестабилизацию внутриполитической обстановки в стране;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планирование, подготовка и осуществление действий, направленных на дезорганизацию функционирования федеральных органов государственной власти, нападения на государственные, хозяйственные, военные объекты, объекты жизнеобеспечения и информационной инфраструктуры;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создание, оснащение, подготовка и функционирование незаконных вооруженных формирований;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незаконное распространение на территории РФ оружия, боеприпасов, взрывчатых веществ и других средств, которые могут быть использованы для осуществления диверсий, террористических актов, иных противоправных действий;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000" b="1" dirty="0" smtClean="0">
                <a:latin typeface="Arial" panose="020B0604020202020204" pitchFamily="34" charset="0"/>
              </a:rPr>
              <a:t>организованная преступность, терроризм, контрабандная и иная противозаконная деятельность в масштабах, угрожающих военной безопасности РФ. </a:t>
            </a:r>
          </a:p>
        </p:txBody>
      </p:sp>
    </p:spTree>
    <p:extLst>
      <p:ext uri="{BB962C8B-B14F-4D97-AF65-F5344CB8AC3E}">
        <p14:creationId xmlns:p14="http://schemas.microsoft.com/office/powerpoint/2010/main" val="8836968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861048"/>
            <a:ext cx="8784976" cy="70609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3-й учебный вопрос: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Структура ВС РФ: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виды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 рода войск ВС РФ.</a:t>
            </a:r>
            <a:b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Руководство и командование </a:t>
            </a:r>
            <a:b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ВС РФ.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</a:t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Военно-географическое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деление территории РФ.    </a:t>
            </a:r>
            <a:b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4" descr="D:\ЗВЕЗДА\tv_63a05758f8f7947cdd4ecf67867b3e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39440"/>
            <a:ext cx="1080120" cy="660683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5452"/>
            <a:ext cx="1584176" cy="1024461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1066"/>
            <a:ext cx="1584176" cy="102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024" y="836712"/>
            <a:ext cx="87849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Конституция Российской Федерации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Статья 87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Президент Российской Федерации является Верховным Главнокомандующим Вооруженными Силами Российской Федерации.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В случае агрессии против Российской Федерации или непосредственной угрозы агрессии Президент Российской Федерация вводит на территории Российской Федерации или в отдельных ее местностях военное положение с незамедлительным сообщением об этом Совету Федерации и Государственной Думе.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Режим военного положения определяется федеральным конституционным законом.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Статья 88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Президент Российской Федерации при обстоятельствах и в порядке, предусмотренных федеральным конституционным законом, вводит на территории Российской Федерации или в отдельных ее местностях чрезвычайное положение с незамедлительным сообщением об этом Совету Федерации и Государственной Думе.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24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0" y="260648"/>
            <a:ext cx="9144000" cy="618630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</a:rPr>
              <a:t>Командование</a:t>
            </a:r>
          </a:p>
          <a:p>
            <a:pPr>
              <a:defRPr/>
            </a:pPr>
            <a:r>
              <a:rPr lang="ru-RU" sz="2000" b="1" dirty="0"/>
              <a:t>Верховным </a:t>
            </a:r>
            <a:r>
              <a:rPr lang="ru-RU" sz="2000" b="1" dirty="0" smtClean="0"/>
              <a:t>главнокомандующим Вооружёнными </a:t>
            </a:r>
            <a:r>
              <a:rPr lang="ru-RU" sz="2000" b="1" dirty="0"/>
              <a:t>силами России является Президент Российской Федерации (ч. 1 ст. 87 Конституции России).</a:t>
            </a:r>
          </a:p>
          <a:p>
            <a:pPr>
              <a:defRPr/>
            </a:pPr>
            <a:r>
              <a:rPr lang="ru-RU" sz="2000" b="1" dirty="0">
                <a:solidFill>
                  <a:srgbClr val="00B0F0"/>
                </a:solidFill>
              </a:rPr>
              <a:t>В случае агрессии против Российской Федерации или непосредственной угрозы агрессии он вводит на территории Российской Федерации или в отдельных её местностях военное положение, с целью создания условий для её отражения или предотвращения, с незамедлительным сообщением об этом Совету Федерации и Государственной Думе для утверждения соответствующего указа (режим военного положения определяется федеральным конституционным законом от 30 января 2002 года № 1-ФКЗ «О военном положении»). </a:t>
            </a:r>
            <a:endParaRPr lang="ru-RU" sz="2000" b="1" dirty="0" smtClean="0">
              <a:solidFill>
                <a:srgbClr val="00B0F0"/>
              </a:solidFill>
            </a:endParaRPr>
          </a:p>
          <a:p>
            <a:pPr>
              <a:defRPr/>
            </a:pPr>
            <a:r>
              <a:rPr lang="ru-RU" sz="2000" b="1" dirty="0" smtClean="0">
                <a:solidFill>
                  <a:srgbClr val="00B050"/>
                </a:solidFill>
              </a:rPr>
              <a:t>Для </a:t>
            </a:r>
            <a:r>
              <a:rPr lang="ru-RU" sz="2000" b="1" dirty="0">
                <a:solidFill>
                  <a:srgbClr val="00B050"/>
                </a:solidFill>
              </a:rPr>
              <a:t>решения вопроса о возможности использования Вооруженных Сил Российской Федерации за пределами территории Российской Федерации необходимо соответствующее постановление Совета Федерации.</a:t>
            </a:r>
          </a:p>
          <a:p>
            <a:pPr>
              <a:defRPr/>
            </a:pPr>
            <a:r>
              <a:rPr lang="ru-RU" sz="2000" b="1" dirty="0">
                <a:solidFill>
                  <a:srgbClr val="7030A0"/>
                </a:solidFill>
              </a:rPr>
              <a:t>Президент России также формирует и возглавляет Совет Безопасности Российской Федерации (п. «ж» ст. 83 Конституции); утверждает военную доктрину Российской Федерации</a:t>
            </a:r>
            <a:r>
              <a:rPr lang="ru-RU" sz="2000" b="1" baseline="30000" dirty="0">
                <a:solidFill>
                  <a:srgbClr val="7030A0"/>
                </a:solidFill>
              </a:rPr>
              <a:t> </a:t>
            </a:r>
            <a:r>
              <a:rPr lang="ru-RU" sz="2000" b="1" dirty="0">
                <a:solidFill>
                  <a:srgbClr val="7030A0"/>
                </a:solidFill>
              </a:rPr>
              <a:t>(п. «з» ст. 83); назначает и освобождает высшее командование Вооруженных Сил Российской Федерации (п. «л» ст. 83).</a:t>
            </a:r>
          </a:p>
          <a:p>
            <a:pPr>
              <a:defRPr/>
            </a:pPr>
            <a:r>
              <a:rPr lang="ru-RU" sz="2000" b="1" dirty="0">
                <a:solidFill>
                  <a:srgbClr val="7030A0"/>
                </a:solidFill>
              </a:rPr>
              <a:t>Центральным органом военного управления Вооружёнными Силами Российской Федерации является Министерство обороны России.</a:t>
            </a:r>
          </a:p>
        </p:txBody>
      </p:sp>
    </p:spTree>
    <p:extLst>
      <p:ext uri="{BB962C8B-B14F-4D97-AF65-F5344CB8AC3E}">
        <p14:creationId xmlns:p14="http://schemas.microsoft.com/office/powerpoint/2010/main" val="42837532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908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Верховный Главнокомандующий ВС РФ – Президент РФ </a:t>
            </a:r>
            <a:endParaRPr lang="ru-RU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Путин  Владимир Владимирович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28800"/>
            <a:ext cx="583264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7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899592" y="2564904"/>
            <a:ext cx="2293937" cy="2751137"/>
            <a:chOff x="3214678" y="3500438"/>
            <a:chExt cx="2293620" cy="2750820"/>
          </a:xfrm>
        </p:grpSpPr>
        <p:pic>
          <p:nvPicPr>
            <p:cNvPr id="3" name="Рисунок 6" descr="Banner_of_the_Armed_Forces_of_the_Russian_Federation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678" y="3500438"/>
              <a:ext cx="2293620" cy="2750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10"/>
            <p:cNvSpPr txBox="1">
              <a:spLocks noChangeArrowheads="1"/>
            </p:cNvSpPr>
            <p:nvPr/>
          </p:nvSpPr>
          <p:spPr bwMode="auto">
            <a:xfrm>
              <a:off x="3357554" y="5857892"/>
              <a:ext cx="20717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dirty="0" smtClean="0">
                  <a:solidFill>
                    <a:prstClr val="black"/>
                  </a:solidFill>
                </a:rPr>
                <a:t>Знамя ВС РФ</a:t>
              </a:r>
            </a:p>
          </p:txBody>
        </p:sp>
      </p:grpSp>
      <p:pic>
        <p:nvPicPr>
          <p:cNvPr id="6" name="Рисунок 8" descr="Banner_of_the_Armed_Forces_of_the_Russian_Federation_bac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71231"/>
            <a:ext cx="2247900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12"/>
          <p:cNvGrpSpPr>
            <a:grpSpLocks/>
          </p:cNvGrpSpPr>
          <p:nvPr/>
        </p:nvGrpSpPr>
        <p:grpSpPr bwMode="auto">
          <a:xfrm>
            <a:off x="5458094" y="275033"/>
            <a:ext cx="2163837" cy="1656184"/>
            <a:chOff x="142844" y="2285992"/>
            <a:chExt cx="2955681" cy="2083844"/>
          </a:xfrm>
        </p:grpSpPr>
        <p:pic>
          <p:nvPicPr>
            <p:cNvPr id="9" name="Рисунок 5" descr="Эмблема_Вооружённых_сил_России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0" y="2285992"/>
              <a:ext cx="2571768" cy="1680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7"/>
            <p:cNvSpPr txBox="1">
              <a:spLocks noChangeArrowheads="1"/>
            </p:cNvSpPr>
            <p:nvPr/>
          </p:nvSpPr>
          <p:spPr bwMode="auto">
            <a:xfrm>
              <a:off x="142844" y="4000504"/>
              <a:ext cx="29556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dirty="0" smtClean="0">
                  <a:solidFill>
                    <a:srgbClr val="FF0000"/>
                  </a:solidFill>
                </a:rPr>
                <a:t>Эмблема Вооружённых Сил</a:t>
              </a:r>
            </a:p>
          </p:txBody>
        </p:sp>
      </p:grpSp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204864"/>
            <a:ext cx="1694651" cy="1584176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77" y="548680"/>
            <a:ext cx="1989217" cy="1439437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094" y="4336334"/>
            <a:ext cx="2031469" cy="177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54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4" y="620688"/>
          <a:ext cx="8229600" cy="8683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37036">
                  <a:extLst>
                    <a:ext uri="{9D8B030D-6E8A-4147-A177-3AD203B41FA5}">
                      <a16:colId xmlns:a16="http://schemas.microsoft.com/office/drawing/2014/main" val="3400680167"/>
                    </a:ext>
                  </a:extLst>
                </a:gridCol>
                <a:gridCol w="4292564">
                  <a:extLst>
                    <a:ext uri="{9D8B030D-6E8A-4147-A177-3AD203B41FA5}">
                      <a16:colId xmlns:a16="http://schemas.microsoft.com/office/drawing/2014/main" val="2564846639"/>
                    </a:ext>
                  </a:extLst>
                </a:gridCol>
              </a:tblGrid>
              <a:tr h="8683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</a:rPr>
                        <a:t>Министр Обороны ВС РФ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</a:rPr>
                        <a:t>Генерал армии, Герой России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</a:rPr>
                        <a:t>ШОЙГУ Сергей Кужугетович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</a:rPr>
                        <a:t>Начальник генерального штаба ВС РФ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</a:rPr>
                        <a:t>Генерал армии, Герой России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</a:rPr>
                        <a:t>ГЕРАСИМОВ Валерий  Васильевич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extLst>
                  <a:ext uri="{0D108BD9-81ED-4DB2-BD59-A6C34878D82A}">
                    <a16:rowId xmlns:a16="http://schemas.microsoft.com/office/drawing/2014/main" val="573064927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72816"/>
            <a:ext cx="2736304" cy="3816424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793063"/>
            <a:ext cx="252028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9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188640"/>
          <a:ext cx="8784976" cy="6221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62296">
                  <a:extLst>
                    <a:ext uri="{9D8B030D-6E8A-4147-A177-3AD203B41FA5}">
                      <a16:colId xmlns:a16="http://schemas.microsoft.com/office/drawing/2014/main" val="30423423"/>
                    </a:ext>
                  </a:extLst>
                </a:gridCol>
                <a:gridCol w="4122680">
                  <a:extLst>
                    <a:ext uri="{9D8B030D-6E8A-4147-A177-3AD203B41FA5}">
                      <a16:colId xmlns:a16="http://schemas.microsoft.com/office/drawing/2014/main" val="4059946418"/>
                    </a:ext>
                  </a:extLst>
                </a:gridCol>
              </a:tblGrid>
              <a:tr h="622123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effectLst/>
                        </a:rPr>
                        <a:t>Национальный центр управления обороной Российской Федерации</a:t>
                      </a:r>
                      <a:endParaRPr lang="ru-RU" sz="900" dirty="0">
                        <a:solidFill>
                          <a:srgbClr val="FFFF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effectLst/>
                        </a:rPr>
                        <a:t>Зал управления и взаимодействия </a:t>
                      </a:r>
                      <a:r>
                        <a:rPr lang="ru-RU" sz="1200" u="none" strike="noStrike" dirty="0">
                          <a:solidFill>
                            <a:srgbClr val="FFFF00"/>
                          </a:solidFill>
                          <a:effectLst/>
                        </a:rPr>
                        <a:t>Национального центра управления обороной Российской Федерации</a:t>
                      </a:r>
                      <a:endParaRPr lang="ru-RU" sz="900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extLst>
                  <a:ext uri="{0D108BD9-81ED-4DB2-BD59-A6C34878D82A}">
                    <a16:rowId xmlns:a16="http://schemas.microsoft.com/office/drawing/2014/main" val="1054693137"/>
                  </a:ext>
                </a:extLst>
              </a:tr>
            </a:tbl>
          </a:graphicData>
        </a:graphic>
      </p:graphicFrame>
      <p:pic>
        <p:nvPicPr>
          <p:cNvPr id="3" name="Рисунок 2" descr="https://penetron.ru/uploads/projects/c2f74b38dde61bc8593b8c0840d1fb51_160818988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4431675" cy="1979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User\Downloads\Национальный_центр_управления_обороной_Российской_Федерации_(зал_управления_и_взаимодействия)_2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24744"/>
            <a:ext cx="3580130" cy="23907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758025"/>
          <a:ext cx="8229600" cy="210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67551">
                  <a:extLst>
                    <a:ext uri="{9D8B030D-6E8A-4147-A177-3AD203B41FA5}">
                      <a16:colId xmlns:a16="http://schemas.microsoft.com/office/drawing/2014/main" val="2289888467"/>
                    </a:ext>
                  </a:extLst>
                </a:gridCol>
                <a:gridCol w="3862049">
                  <a:extLst>
                    <a:ext uri="{9D8B030D-6E8A-4147-A177-3AD203B41FA5}">
                      <a16:colId xmlns:a16="http://schemas.microsoft.com/office/drawing/2014/main" val="28613158"/>
                    </a:ext>
                  </a:extLst>
                </a:gridCol>
              </a:tblGrid>
              <a:tr h="202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Новое здание Генерального штаба – метро Арбатская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Старое здание Генерального штаба-ул. Знаменка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extLst>
                  <a:ext uri="{0D108BD9-81ED-4DB2-BD59-A6C34878D82A}">
                    <a16:rowId xmlns:a16="http://schemas.microsoft.com/office/drawing/2014/main" val="1262617497"/>
                  </a:ext>
                </a:extLst>
              </a:tr>
            </a:tbl>
          </a:graphicData>
        </a:graphic>
      </p:graphicFrame>
      <p:pic>
        <p:nvPicPr>
          <p:cNvPr id="6" name="Рисунок 5" descr="http://photos.wikimapia.org/p/00/04/21/55/79_ful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76" y="4203151"/>
            <a:ext cx="3867031" cy="2354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csef.ru/media/monitorings/328/1592d9d62b56c903f1fa1c685c651e7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485" y="4203151"/>
            <a:ext cx="3323947" cy="23549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671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251520" y="764704"/>
          <a:ext cx="8640960" cy="56647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5270">
                  <a:extLst>
                    <a:ext uri="{9D8B030D-6E8A-4147-A177-3AD203B41FA5}">
                      <a16:colId xmlns:a16="http://schemas.microsoft.com/office/drawing/2014/main" val="2337005498"/>
                    </a:ext>
                  </a:extLst>
                </a:gridCol>
                <a:gridCol w="2563662">
                  <a:extLst>
                    <a:ext uri="{9D8B030D-6E8A-4147-A177-3AD203B41FA5}">
                      <a16:colId xmlns:a16="http://schemas.microsoft.com/office/drawing/2014/main" val="2529972276"/>
                    </a:ext>
                  </a:extLst>
                </a:gridCol>
                <a:gridCol w="2982028">
                  <a:extLst>
                    <a:ext uri="{9D8B030D-6E8A-4147-A177-3AD203B41FA5}">
                      <a16:colId xmlns:a16="http://schemas.microsoft.com/office/drawing/2014/main" val="1799479791"/>
                    </a:ext>
                  </a:extLst>
                </a:gridCol>
              </a:tblGrid>
              <a:tr h="39427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Вооруженные Силы Российской Федерации</a:t>
                      </a:r>
                      <a:endParaRPr lang="ru-RU" sz="16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19742"/>
                  </a:ext>
                </a:extLst>
              </a:tr>
              <a:tr h="11580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Генеральный штаб Вооружённых сил Российской Федерации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и Рода  войск, входящие в состав  ВС РФ: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Три Вида ВС РФ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Три Рода ВС РФ</a:t>
                      </a:r>
                      <a:endParaRPr lang="ru-RU" sz="16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обороны Российской Федерации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923002"/>
                  </a:ext>
                </a:extLst>
              </a:tr>
              <a:tr h="4112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Генеральный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штаб Вооружённых сил </a:t>
                      </a:r>
                      <a:r>
                        <a:rPr lang="ru-RU" sz="16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(официальные сокращения: ГШ ВС России, Генштаб, ГШ ВС РФ) — центральный орган военного управления 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Министерства обороны Российской Федерации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и основной орган оперативного управления 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Вооружёнными силами Российской Федерации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обороны Российской Федерации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—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 орган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исполнительной власти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(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федеральное министерство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проводящий 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военную политику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осуществляющий 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государственное управление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 области 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обороны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— России.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98146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91680" y="325488"/>
            <a:ext cx="5163465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Вооруженных Сил Российской Федерации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25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596" y="417024"/>
            <a:ext cx="79248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Структура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урока:</a:t>
            </a:r>
            <a:b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6" name="Picture 4" descr="D:\ЗВЕЗДА\tv_63a05758f8f7947cdd4ecf67867b3e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9914" y="139441"/>
            <a:ext cx="904493" cy="553256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5452"/>
            <a:ext cx="1224136" cy="6846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51520" y="797174"/>
            <a:ext cx="8496943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200" b="1" dirty="0" smtClean="0">
                <a:solidFill>
                  <a:srgbClr val="0070C0"/>
                </a:solidFill>
              </a:rPr>
              <a:t>Время</a:t>
            </a:r>
            <a:r>
              <a:rPr lang="ru-RU" altLang="ru-RU" sz="2200" b="1" dirty="0">
                <a:solidFill>
                  <a:srgbClr val="0070C0"/>
                </a:solidFill>
              </a:rPr>
              <a:t>:</a:t>
            </a:r>
            <a:r>
              <a:rPr lang="ru-RU" altLang="ru-RU" sz="2200" dirty="0">
                <a:solidFill>
                  <a:srgbClr val="333333"/>
                </a:solidFill>
              </a:rPr>
              <a:t> 1 час 30 минут.</a:t>
            </a:r>
          </a:p>
          <a:p>
            <a:r>
              <a:rPr lang="ru-RU" altLang="ru-RU" sz="2200" b="1" dirty="0">
                <a:solidFill>
                  <a:srgbClr val="0070C0"/>
                </a:solidFill>
              </a:rPr>
              <a:t>Место:</a:t>
            </a:r>
            <a:r>
              <a:rPr lang="ru-RU" altLang="ru-RU" sz="2200" dirty="0">
                <a:solidFill>
                  <a:srgbClr val="0070C0"/>
                </a:solidFill>
              </a:rPr>
              <a:t> </a:t>
            </a:r>
            <a:r>
              <a:rPr lang="ru-RU" altLang="ru-RU" sz="2200" dirty="0">
                <a:solidFill>
                  <a:srgbClr val="333333"/>
                </a:solidFill>
              </a:rPr>
              <a:t>кабинет ОБЖ.</a:t>
            </a:r>
          </a:p>
          <a:p>
            <a:r>
              <a:rPr lang="ru-RU" altLang="ru-RU" sz="2200" b="1" dirty="0">
                <a:solidFill>
                  <a:srgbClr val="0070C0"/>
                </a:solidFill>
              </a:rPr>
              <a:t>Метод проведения занятия:</a:t>
            </a:r>
            <a:r>
              <a:rPr lang="ru-RU" altLang="ru-RU" sz="2200" dirty="0">
                <a:solidFill>
                  <a:srgbClr val="333333"/>
                </a:solidFill>
              </a:rPr>
              <a:t> Комбинированный</a:t>
            </a:r>
            <a:r>
              <a:rPr lang="ru-RU" altLang="ru-RU" sz="2200" dirty="0" smtClean="0">
                <a:solidFill>
                  <a:srgbClr val="333333"/>
                </a:solidFill>
              </a:rPr>
              <a:t>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Вступительная часть.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Учебный вопрос № 1.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Учебный вопрос № 2.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Учебный вопрос № 3.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Заключительная часть.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4843" y="3862699"/>
            <a:ext cx="86409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70C0"/>
                </a:solidFill>
                <a:latin typeface="Helvetica Neue"/>
              </a:rPr>
              <a:t>Материально-техническое  </a:t>
            </a:r>
            <a:r>
              <a:rPr lang="ru-RU" b="1" dirty="0">
                <a:solidFill>
                  <a:srgbClr val="0070C0"/>
                </a:solidFill>
                <a:latin typeface="Helvetica Neue"/>
              </a:rPr>
              <a:t>обеспечение занятия:</a:t>
            </a:r>
            <a:endParaRPr lang="ru-RU" b="1" dirty="0">
              <a:solidFill>
                <a:srgbClr val="333333"/>
              </a:solidFill>
              <a:latin typeface="Helvetica Neue"/>
            </a:endParaRPr>
          </a:p>
          <a:p>
            <a:pPr>
              <a:buFont typeface="+mj-lt"/>
              <a:buAutoNum type="arabicPeriod"/>
              <a:defRPr/>
            </a:pPr>
            <a:r>
              <a:rPr lang="ru-RU" sz="1600" dirty="0">
                <a:solidFill>
                  <a:srgbClr val="333333"/>
                </a:solidFill>
                <a:latin typeface="Helvetica Neue"/>
              </a:rPr>
              <a:t>Учебник по предмету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Основы безопасности жизнедеятельности: 10 класс: под редакцией А.Т. Смирнова, Б.И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 Мишина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, В.А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 Васнева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/ авт.-сост. В.А. Шкенев. – 2-ое изд., стереотип. – Волгоград: Учитель, 2008. </a:t>
            </a:r>
            <a:endParaRPr lang="ru-RU" sz="1600" dirty="0">
              <a:solidFill>
                <a:srgbClr val="333333"/>
              </a:solidFill>
              <a:latin typeface="Helvetica Neue"/>
            </a:endParaRPr>
          </a:p>
          <a:p>
            <a:pPr>
              <a:buFont typeface="+mj-lt"/>
              <a:buAutoNum type="arabicPeriod"/>
              <a:defRPr/>
            </a:pPr>
            <a:r>
              <a:rPr lang="ru-RU" sz="1600" dirty="0">
                <a:solidFill>
                  <a:srgbClr val="333333"/>
                </a:solidFill>
                <a:latin typeface="Helvetica Neue"/>
              </a:rPr>
              <a:t>Аудиовизуальная информация в виде слайдов и  видеофрагментов.</a:t>
            </a:r>
          </a:p>
          <a:p>
            <a:pPr>
              <a:buFont typeface="+mj-lt"/>
              <a:buAutoNum type="arabicPeriod"/>
              <a:defRPr/>
            </a:pPr>
            <a:r>
              <a:rPr lang="ru-RU" sz="1600" dirty="0">
                <a:solidFill>
                  <a:srgbClr val="333333"/>
                </a:solidFill>
                <a:latin typeface="Helvetica Neue"/>
              </a:rPr>
              <a:t>Компьютер, телевизор (демонстрационный экран, доска МЭШ).</a:t>
            </a:r>
          </a:p>
          <a:p>
            <a:pPr>
              <a:buFont typeface="+mj-lt"/>
              <a:buAutoNum type="arabicPeriod"/>
              <a:defRPr/>
            </a:pPr>
            <a:r>
              <a:rPr lang="ru-RU" sz="1600" dirty="0">
                <a:solidFill>
                  <a:srgbClr val="333333"/>
                </a:solidFill>
                <a:latin typeface="Helvetica Neue"/>
              </a:rPr>
              <a:t>Плакаты и схемы.</a:t>
            </a:r>
          </a:p>
          <a:p>
            <a:pPr>
              <a:buFont typeface="+mj-lt"/>
              <a:buAutoNum type="arabicPeriod"/>
              <a:defRPr/>
            </a:pPr>
            <a:r>
              <a:rPr lang="ru-RU" sz="1600" dirty="0">
                <a:solidFill>
                  <a:srgbClr val="333333"/>
                </a:solidFill>
                <a:latin typeface="Helvetica Neue"/>
              </a:rPr>
              <a:t>Раздаточный материал – по количеству обучающихся в учебной группе.</a:t>
            </a:r>
          </a:p>
        </p:txBody>
      </p:sp>
    </p:spTree>
    <p:extLst>
      <p:ext uri="{BB962C8B-B14F-4D97-AF65-F5344CB8AC3E}">
        <p14:creationId xmlns:p14="http://schemas.microsoft.com/office/powerpoint/2010/main" val="173812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ндрей\Desktop\ДО\структруа ВС РФ\geostrategicheskoe_prostranstv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2" y="533400"/>
            <a:ext cx="8169275" cy="5791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81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016" y="116632"/>
            <a:ext cx="885698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srgbClr val="FF0000"/>
                </a:solidFill>
              </a:rPr>
              <a:t>4 июля 2010 года </a:t>
            </a:r>
            <a:r>
              <a:rPr lang="ru-RU" sz="2100" b="1" dirty="0"/>
              <a:t>президент России Дмитрий Медведев подписал указ о создании 4 объединённых стратегических командований на основе новых 4 военных округов. В соответствии с указом будут сформированы </a:t>
            </a:r>
            <a:r>
              <a:rPr lang="ru-RU" sz="2100" b="1" dirty="0" smtClean="0"/>
              <a:t> 4 </a:t>
            </a:r>
            <a:r>
              <a:rPr lang="ru-RU" sz="2100" b="1" dirty="0"/>
              <a:t>военных округа и 4 объединённых стратегических командования: Московский и Ленинградский военные округи сформируют Западный военный округ, в состав которого войдут войска двух прежних военных округов и Северный и Балтийский флоты, и образуют объединённое стратегическое командование </a:t>
            </a:r>
            <a:r>
              <a:rPr lang="ru-RU" sz="2100" b="1" dirty="0" smtClean="0">
                <a:solidFill>
                  <a:srgbClr val="FF0000"/>
                </a:solidFill>
              </a:rPr>
              <a:t>ОСК</a:t>
            </a:r>
            <a:r>
              <a:rPr lang="ru-RU" sz="2100" b="1" dirty="0" smtClean="0"/>
              <a:t> </a:t>
            </a:r>
            <a:r>
              <a:rPr lang="ru-RU" sz="2100" b="1" dirty="0" smtClean="0">
                <a:solidFill>
                  <a:srgbClr val="FF0000"/>
                </a:solidFill>
              </a:rPr>
              <a:t>«Запад</a:t>
            </a:r>
            <a:r>
              <a:rPr lang="ru-RU" sz="2100" b="1" dirty="0">
                <a:solidFill>
                  <a:srgbClr val="FF0000"/>
                </a:solidFill>
              </a:rPr>
              <a:t>»; </a:t>
            </a:r>
            <a:r>
              <a:rPr lang="ru-RU" sz="2100" b="1" dirty="0"/>
              <a:t>Северо-Кавказский военный округ преобразуется в Южный военный округ (</a:t>
            </a:r>
            <a:r>
              <a:rPr lang="ru-RU" sz="2100" b="1" dirty="0">
                <a:solidFill>
                  <a:srgbClr val="FF0000"/>
                </a:solidFill>
              </a:rPr>
              <a:t>ОСК «Юг»), </a:t>
            </a:r>
            <a:r>
              <a:rPr lang="ru-RU" sz="2100" b="1" dirty="0"/>
              <a:t>в состав которого войдет Черноморский флот; Приволжско-Уральский военный округ и западная часть Сибирского военного округа образуют Центральный военный округ (</a:t>
            </a:r>
            <a:r>
              <a:rPr lang="ru-RU" sz="2100" b="1" dirty="0">
                <a:solidFill>
                  <a:srgbClr val="FF0000"/>
                </a:solidFill>
              </a:rPr>
              <a:t>ОСК «Центр»); </a:t>
            </a:r>
            <a:r>
              <a:rPr lang="ru-RU" sz="2100" b="1" dirty="0"/>
              <a:t>путём объединения оставшейся части Сибирского военного округа и Дальневосточного военного округа образуется Восточный военный округ (</a:t>
            </a:r>
            <a:r>
              <a:rPr lang="ru-RU" sz="2100" b="1" dirty="0">
                <a:solidFill>
                  <a:srgbClr val="FF0000"/>
                </a:solidFill>
              </a:rPr>
              <a:t>ОСК «Восток»), </a:t>
            </a:r>
            <a:r>
              <a:rPr lang="ru-RU" sz="2100" b="1" dirty="0"/>
              <a:t>в состав которого войдет Тихоокеанский флот. Создание 4 объединённых стратегических командований означает, что реформа российских вооружённых сил, направленная на создание нового облика ВС, стартовавшая в конце 2008 года, переходит в новую стадию</a:t>
            </a:r>
            <a:r>
              <a:rPr lang="ru-RU" sz="2100" b="1" dirty="0" smtClean="0"/>
              <a:t>. В последствии было создано оперативно-стратегическое командование </a:t>
            </a:r>
            <a:r>
              <a:rPr lang="ru-RU" sz="2100" b="1" dirty="0" smtClean="0">
                <a:solidFill>
                  <a:srgbClr val="FF0000"/>
                </a:solidFill>
              </a:rPr>
              <a:t>ОСК</a:t>
            </a:r>
            <a:r>
              <a:rPr lang="ru-RU" sz="2100" b="1" dirty="0" smtClean="0"/>
              <a:t> </a:t>
            </a:r>
            <a:r>
              <a:rPr lang="ru-RU" sz="2100" b="1" dirty="0" smtClean="0">
                <a:solidFill>
                  <a:srgbClr val="FF0000"/>
                </a:solidFill>
              </a:rPr>
              <a:t>«Север» </a:t>
            </a:r>
            <a:r>
              <a:rPr lang="ru-RU" sz="2100" b="1" dirty="0" smtClean="0"/>
              <a:t>– </a:t>
            </a:r>
            <a:r>
              <a:rPr lang="ru-RU" sz="2100" b="1" dirty="0" smtClean="0">
                <a:solidFill>
                  <a:srgbClr val="FF0000"/>
                </a:solidFill>
              </a:rPr>
              <a:t>в ВС РФ стало входить 5 ОСК. </a:t>
            </a:r>
            <a:endParaRPr lang="ru-RU" sz="2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9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Autofit/>
          </a:bodyPr>
          <a:lstStyle/>
          <a:p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Военные округа Российской Федерации.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Вооруженные Силы Российской Федерации расположены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четырех военных округах и на территории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Объединенного стратегического командования «Север» (ОСК «Север»).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vkrt\Desktop\Безымянный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6"/>
          <a:stretch/>
        </p:blipFill>
        <p:spPr bwMode="auto">
          <a:xfrm>
            <a:off x="-3051" y="1052736"/>
            <a:ext cx="9147051" cy="580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640960" cy="625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Современное российское военное планирование деятельности ВС основано на реалистичном понимании имеющихся ресурсов и возможностей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России: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мирное время и при чрезвычайных ситуациях ВС РФ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совместно с другими войсками должны быть готовы к отражению нападения и к нанесению поражения агрессору, ведению как оборонительных, так и наступательных активных действий при любом варианте развязывания и ведения войн (вооруженных конфликтов). ВС РФ должны быть способны без проведения дополнительных мобилизационных мероприятий успешно решать задачи одновременно в двух вооруженных конфликтах. </a:t>
            </a:r>
            <a:endParaRPr lang="ru-RU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того, ВС РФ должны осуществлять миротворческие операции –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самостоятельно, так 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 составе многонациональных контингентов.</a:t>
            </a:r>
            <a:endParaRPr lang="ru-RU" sz="1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случае обострения военно-политической и военно-стратегической обстановки ВС РФ должны обеспечить стратегическое развертывание войск и сдерживать обострение обстановки за счет сил стратегического сдерживания и сил постоянной готовности.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ВС в военное время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наличными силами отразить воздушно-космическое нападение противника, а после полномасштабного стратегического развертывания решать задачи одновременно в двух локальных войнах.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036496" cy="618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 сдерживанием военных и военно-политических угроз безопасности РФ (посягательств на интересы РФ) подразумеваются следующие действия ВС РФ: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своевременное выявление угрожающего развития военно-политической обстановки или подготовки вооруженного нападения на Российскую Федерацию и (или) ее союзников;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поддержание состояния боевой и мобилизационной готовности страны, стратегических ядерных сил, сил и средств, обеспечивающих их функционирование и применение, а также систем управления для того, чтобы при необходимости нанести агрессору заданный ущерб;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поддержание боевого потенциала и мобилизационной готовности группировок войск (сил) общего назначения на уровне, обеспечивающем отражение агрессии локального масштаба;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поддержание готовности к стратегическому развертыванию при переводе страны на условия военного времени;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территориальной обороны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15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80"/>
            <a:ext cx="8856984" cy="547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экономических и политических интересов РФ включает в себя следующие компоненты: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поддержание безопасных условий для жизни граждан России в зонах вооруженных конфликтов и политической или иной нестабильности;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безопасности экономической деятельности России или представляющих ее экономических структур;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защита национальных интересов в территориальных водах, на континентальном шельфе и в исключительной экономической зоне России, а также в Мировом океане;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по решению Президента РФ операций с использованием сил и средств Вооруженных Сил в регионах, которые являются сферой жизненно-важных экономических и политических интересов РФ;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и ведение информационного противоборства.</a:t>
            </a:r>
            <a:endParaRPr lang="ru-RU" sz="2000" dirty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64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875" y="-100828"/>
            <a:ext cx="8928992" cy="695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Силовые операции ВС РФ в мирное время возможны в следующих случаях:</a:t>
            </a:r>
            <a:endParaRPr lang="ru-RU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выполнение Россией союзнических обязательств в соответствии с международными договорами или иными межгосударственными соглашениями;</a:t>
            </a:r>
            <a:endParaRPr lang="ru-RU" sz="16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борьба с международным терроризмом, политическим экстремизмом и сепаратизмом, а также предотвращение диверсий и террористических актов;</a:t>
            </a:r>
            <a:endParaRPr lang="ru-RU" sz="16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частичное или полное стратегическое развертывание, поддержание готовности к применению и применение потенциала ядерного сдерживания;</a:t>
            </a:r>
            <a:endParaRPr lang="ru-RU" sz="16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миротворческих операций в составе коалиций, созданных в рамках международных организаций, где Россия состоит или в которые вступила на временной основе;</a:t>
            </a:r>
            <a:endParaRPr lang="ru-RU" sz="16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режима военного (чрезвычайного) положения в одном или нескольких субъектах Российской Федерации в соответствии с решениями высших органов государственной власти;</a:t>
            </a:r>
            <a:endParaRPr lang="ru-RU" sz="16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защита государственной границы Российской Федерации в воздушном пространстве и подводной среде;</a:t>
            </a:r>
            <a:endParaRPr lang="ru-RU" sz="16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силовое обеспечение режима международных санкций, введенных на основании решения Совета Безопасности ООН;</a:t>
            </a:r>
            <a:endParaRPr lang="ru-RU" sz="16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предупреждение экологических катастроф и других чрезвычайных ситуаций, а также ликвидация их последствий.</a:t>
            </a:r>
            <a:endParaRPr lang="ru-RU" sz="1600" dirty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18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8" cy="2286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Военная сила применяется напрямую для обеспечения безопасности страны в следующих случаях:</a:t>
            </a:r>
            <a:endParaRPr lang="ru-RU" sz="10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вооруженный конфликт;</a:t>
            </a:r>
            <a:endParaRPr lang="ru-RU" sz="22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локальная война;</a:t>
            </a:r>
            <a:endParaRPr lang="ru-RU" sz="22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региональная война;</a:t>
            </a:r>
            <a:endParaRPr lang="ru-RU" sz="22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крупномасштабная война.</a:t>
            </a:r>
            <a:endParaRPr lang="ru-RU" sz="2200" dirty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1196" y="2564904"/>
          <a:ext cx="8471284" cy="23484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8440">
                  <a:extLst>
                    <a:ext uri="{9D8B030D-6E8A-4147-A177-3AD203B41FA5}">
                      <a16:colId xmlns:a16="http://schemas.microsoft.com/office/drawing/2014/main" val="1032212014"/>
                    </a:ext>
                  </a:extLst>
                </a:gridCol>
                <a:gridCol w="5642844">
                  <a:extLst>
                    <a:ext uri="{9D8B030D-6E8A-4147-A177-3AD203B41FA5}">
                      <a16:colId xmlns:a16="http://schemas.microsoft.com/office/drawing/2014/main" val="2140848518"/>
                    </a:ext>
                  </a:extLst>
                </a:gridCol>
              </a:tblGrid>
              <a:tr h="6078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Вооруженный конфликт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одна из форм разрешения политических, национально-этнических,  религиозных,  территориальных и других противоречий с применением средств вооруженной борьбы.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extLst>
                  <a:ext uri="{0D108BD9-81ED-4DB2-BD59-A6C34878D82A}">
                    <a16:rowId xmlns:a16="http://schemas.microsoft.com/office/drawing/2014/main" val="3133562087"/>
                  </a:ext>
                </a:extLst>
              </a:tr>
              <a:tr h="405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Локальная война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это война между двумя и более государствами, ограниченная по политическим целям.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extLst>
                  <a:ext uri="{0D108BD9-81ED-4DB2-BD59-A6C34878D82A}">
                    <a16:rowId xmlns:a16="http://schemas.microsoft.com/office/drawing/2014/main" val="202015737"/>
                  </a:ext>
                </a:extLst>
              </a:tr>
              <a:tr h="318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Региональная война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это война с участием двух и более государств (групп государств) региона.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extLst>
                  <a:ext uri="{0D108BD9-81ED-4DB2-BD59-A6C34878D82A}">
                    <a16:rowId xmlns:a16="http://schemas.microsoft.com/office/drawing/2014/main" val="2811286123"/>
                  </a:ext>
                </a:extLst>
              </a:tr>
              <a:tr h="6368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Крупномасштабная война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это война между коалициями государств или крупнейшими государствами мирового 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сообщества.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extLst>
                  <a:ext uri="{0D108BD9-81ED-4DB2-BD59-A6C34878D82A}">
                    <a16:rowId xmlns:a16="http://schemas.microsoft.com/office/drawing/2014/main" val="3250589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80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Montserrat"/>
              </a:rPr>
              <a:t>Порядок применения Вооруженных сил Российской Федерации за пределами ее территории 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28343"/>
            <a:ext cx="8424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5FF"/>
                </a:solidFill>
                <a:latin typeface="NotoSans"/>
              </a:rPr>
              <a:t>Согласно закону РФ "Об обороне"</a:t>
            </a:r>
            <a:r>
              <a:rPr lang="ru-RU" dirty="0">
                <a:solidFill>
                  <a:srgbClr val="000000"/>
                </a:solidFill>
                <a:latin typeface="NotoSans"/>
              </a:rPr>
              <a:t> от 31 мая 1996 года с последующими изменениями и дополнениями, в целях защиты интересов Российской Федерации и ее граждан, поддержания международного мира и безопасности формирования Вооруженных Сил Российской Федерации могут оперативно использоваться за пределами территории Российской Федерации в соответствии с общепризнанными принципами и нормами международного права, международными договорами Российской Федерации и настоящим Федеральным законом для решения следующих задач: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9317" y="3603469"/>
            <a:ext cx="85689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NotoSans"/>
              </a:rPr>
              <a:t>1) отражение вооруженного нападения на формирования Вооруженных Сил Российской Федерации, другие войска или органы, дислоцированные за пределами территории Российской Федерации;</a:t>
            </a:r>
          </a:p>
          <a:p>
            <a:r>
              <a:rPr lang="ru-RU" dirty="0">
                <a:solidFill>
                  <a:srgbClr val="000000"/>
                </a:solidFill>
                <a:latin typeface="NotoSans"/>
              </a:rPr>
              <a:t>2) отражение или предотвращение вооруженного нападения на другое государство, обратившееся к Российской Федерации с соответствующей просьбой;</a:t>
            </a:r>
          </a:p>
          <a:p>
            <a:r>
              <a:rPr lang="ru-RU" dirty="0">
                <a:solidFill>
                  <a:srgbClr val="000000"/>
                </a:solidFill>
                <a:latin typeface="NotoSans"/>
              </a:rPr>
              <a:t>3) защита граждан Российской Федерации за пределами территории Российской Федерации от вооруженного нападения на них;</a:t>
            </a:r>
          </a:p>
          <a:p>
            <a:r>
              <a:rPr lang="ru-RU" dirty="0">
                <a:solidFill>
                  <a:srgbClr val="000000"/>
                </a:solidFill>
                <a:latin typeface="NotoSans"/>
              </a:rPr>
              <a:t>4) борьба с пиратством и обеспечение безопасности судоходства.</a:t>
            </a:r>
            <a:endParaRPr lang="ru-RU" b="0" i="0" dirty="0">
              <a:solidFill>
                <a:srgbClr val="000000"/>
              </a:solidFill>
              <a:effectLst/>
              <a:latin typeface="NotoSans"/>
            </a:endParaRPr>
          </a:p>
        </p:txBody>
      </p:sp>
    </p:spTree>
    <p:extLst>
      <p:ext uri="{BB962C8B-B14F-4D97-AF65-F5344CB8AC3E}">
        <p14:creationId xmlns:p14="http://schemas.microsoft.com/office/powerpoint/2010/main" val="382405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024" y="260648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NotoSans"/>
              </a:rPr>
              <a:t>Согласно Закону РФ "О противодействии терроризму" </a:t>
            </a:r>
            <a:r>
              <a:rPr lang="ru-RU" dirty="0">
                <a:solidFill>
                  <a:srgbClr val="0075FF"/>
                </a:solidFill>
                <a:latin typeface="NotoSans"/>
                <a:hlinkClick r:id="rId2"/>
              </a:rPr>
              <a:t>от 6 марта 2006 года</a:t>
            </a:r>
            <a:r>
              <a:rPr lang="ru-RU" dirty="0">
                <a:solidFill>
                  <a:srgbClr val="000000"/>
                </a:solidFill>
                <a:latin typeface="NotoSans"/>
              </a:rPr>
              <a:t>, Вооруженные Силы РФ могут применяться для пресечения международной террористической деятельности за пределами территории Российской Федерации.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9024" y="1460977"/>
            <a:ext cx="83174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NotoSans"/>
              </a:rPr>
              <a:t>В соответствии с положениями Военной доктрины России, Российская Федерация </a:t>
            </a:r>
            <a:r>
              <a:rPr lang="ru-RU" dirty="0">
                <a:solidFill>
                  <a:srgbClr val="0075FF"/>
                </a:solidFill>
                <a:latin typeface="NotoSans"/>
                <a:hlinkClick r:id="rId3"/>
              </a:rPr>
              <a:t>считает правомерным</a:t>
            </a:r>
            <a:r>
              <a:rPr lang="ru-RU" dirty="0">
                <a:solidFill>
                  <a:srgbClr val="000000"/>
                </a:solidFill>
                <a:latin typeface="NotoSans"/>
              </a:rPr>
              <a:t> применение Вооруженных сил и других войск для отражения агрессии против нее и (или) ее союзников, поддержания (восстановления) мира по решению Совета Безопасности ООН, других структур коллективной безопасности, а также для обеспечения защиты своих граждан, находящихся за пределами РФ, в соответствии с общепризнанными принципами и нормами международного права и международными договорами Российской Федерации.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221088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NotoSans"/>
              </a:rPr>
              <a:t>Применение Вооруженных сил и других войск в мирное время осуществляется по решению президента Российской Федерации в порядке, установленном федеральным законодательством.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50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64904"/>
            <a:ext cx="79248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1-й учебный вопрос: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Вооруженные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Силы Российской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Федерации в системе военной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организации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государства.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4" descr="D:\ЗВЕЗДА\tv_63a05758f8f7947cdd4ecf67867b3e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39440"/>
            <a:ext cx="1080120" cy="660683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5452"/>
            <a:ext cx="1584176" cy="1024461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1066"/>
            <a:ext cx="1584176" cy="102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47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5FF"/>
                </a:solidFill>
                <a:latin typeface="NotoSans"/>
                <a:hlinkClick r:id="rId2"/>
              </a:rPr>
              <a:t>Решение вопроса</a:t>
            </a:r>
            <a:r>
              <a:rPr lang="ru-RU" dirty="0">
                <a:solidFill>
                  <a:srgbClr val="000000"/>
                </a:solidFill>
                <a:latin typeface="NotoSans"/>
              </a:rPr>
              <a:t> о возможности использования Вооруженных сил России за пределами территории РФ относится к ведению Совета Федерации Федерального Собрания РФ в соответствии со статьей 102 Конституции РФ.</a:t>
            </a:r>
          </a:p>
          <a:p>
            <a:r>
              <a:rPr lang="ru-RU" dirty="0">
                <a:solidFill>
                  <a:srgbClr val="000000"/>
                </a:solidFill>
                <a:latin typeface="NotoSans"/>
              </a:rPr>
              <a:t>Совет Федерации </a:t>
            </a:r>
            <a:r>
              <a:rPr lang="ru-RU" dirty="0">
                <a:solidFill>
                  <a:srgbClr val="0075FF"/>
                </a:solidFill>
                <a:latin typeface="NotoSans"/>
                <a:hlinkClick r:id="rId3"/>
              </a:rPr>
              <a:t>начинает рассмотрение вопроса</a:t>
            </a:r>
            <a:r>
              <a:rPr lang="ru-RU" dirty="0">
                <a:solidFill>
                  <a:srgbClr val="000000"/>
                </a:solidFill>
                <a:latin typeface="NotoSans"/>
              </a:rPr>
              <a:t> о возможности использования Вооруженных сил РФ за пределами российской территории после получения обращения президента РФ, содержащего обоснование его предложения.</a:t>
            </a:r>
          </a:p>
          <a:p>
            <a:r>
              <a:rPr lang="ru-RU" dirty="0">
                <a:solidFill>
                  <a:srgbClr val="000000"/>
                </a:solidFill>
                <a:latin typeface="NotoSans"/>
              </a:rPr>
              <a:t>Совет Федерации (СФ) рассматривает указанный вопрос на ближайшем заседании палаты после поступления в СФ обращения президента. В случае необходимости срочного решения этого вопроса СФ может рассмотреть его на внеочередном заседании палаты. Обсуждение такого вопроса проводится на закрытом заседании СФ, если палатой не будет принято иное решение.</a:t>
            </a:r>
            <a:endParaRPr lang="ru-RU" b="0" i="0" dirty="0">
              <a:solidFill>
                <a:srgbClr val="000000"/>
              </a:solidFill>
              <a:effectLst/>
              <a:latin typeface="Noto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1979" y="3573016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NotoSans"/>
              </a:rPr>
              <a:t>В соответствии с регламентом СФ рассмотрение вопроса о возможности использования Вооруженных сил РФ за пределами территории России на заседании СФ начинается с доклада президента РФ либо по его поручению полномочного представителя президента РФ в СФ, после чего оглашаются заключения Комитета СФ по обороне и безопасности и Комитета СФ по международным делам. Решение о возможности использования Вооруженных сил РФ за пределами территории РФ принимается большинством голосов от общего числа членов СФ и оформляется постановлением СФ. Постановление СФ в двухдневный срок со дня его принятия направляется президенту РФ.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9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4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15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0" y="32613"/>
            <a:ext cx="9245089" cy="693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4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836712"/>
            <a:ext cx="8352928" cy="4445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 вооружённых сил РФ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составная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вооружённых сил того или иного государства, действующий (предназначенный для ведения военных (боевых) действий) в той или иной среде как: земля, вода, воздух (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космос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и 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информационное пространство,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то есть в определенной сфере (на суше, на море (океане), в воздушном (космическом) и информационном пространстве)  - возможна комбинация сфер применения – гибридная война,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кобре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война,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сете центрическая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война.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65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79512" y="0"/>
            <a:ext cx="7107113" cy="698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prstClr val="white"/>
                </a:solidFill>
              </a:rPr>
              <a:t>е назначение и возможности</a:t>
            </a:r>
          </a:p>
          <a:p>
            <a:pPr lvl="0"/>
            <a:r>
              <a:rPr lang="ru-RU" altLang="ru-RU" sz="1400" dirty="0" smtClean="0">
                <a:solidFill>
                  <a:prstClr val="white"/>
                </a:solidFill>
              </a:rPr>
              <a:t>Сухопутные войска — самый многочисленный по боевому составу вид Вооруженных Сил </a:t>
            </a:r>
            <a:r>
              <a:rPr lang="ru-RU" sz="4000" b="1" dirty="0" smtClean="0">
                <a:solidFill>
                  <a:srgbClr val="FF0000"/>
                </a:solidFill>
              </a:rPr>
              <a:t>Сухопутные </a:t>
            </a:r>
            <a:r>
              <a:rPr lang="ru-RU" sz="4000" b="1" dirty="0">
                <a:solidFill>
                  <a:srgbClr val="FF0000"/>
                </a:solidFill>
              </a:rPr>
              <a:t>войска́ - СВ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endParaRPr lang="ru-RU" sz="4000" dirty="0" smtClean="0">
              <a:solidFill>
                <a:srgbClr val="FF0000"/>
              </a:solidFill>
            </a:endParaRPr>
          </a:p>
          <a:p>
            <a:pPr lvl="0"/>
            <a:r>
              <a:rPr lang="ru-RU" dirty="0" smtClean="0"/>
              <a:t>— </a:t>
            </a:r>
            <a:r>
              <a:rPr lang="ru-RU" dirty="0"/>
              <a:t>один из трёх видов войск Вооружённых сил Российской Федерации (ВС России), предназначенный для ведения </a:t>
            </a:r>
            <a:r>
              <a:rPr lang="ru-RU" dirty="0">
                <a:hlinkClick r:id="rId2" tooltip="Военные действия"/>
              </a:rPr>
              <a:t>военных</a:t>
            </a:r>
            <a:r>
              <a:rPr lang="ru-RU" dirty="0"/>
              <a:t>(боевых) действий преимущественно на суше</a:t>
            </a:r>
            <a:r>
              <a:rPr lang="ru-RU" dirty="0" smtClean="0"/>
              <a:t>.</a:t>
            </a:r>
          </a:p>
          <a:p>
            <a:pPr lvl="0" algn="ctr"/>
            <a:r>
              <a:rPr lang="ru-RU" sz="2800" b="1" dirty="0" smtClean="0">
                <a:solidFill>
                  <a:srgbClr val="FF0000"/>
                </a:solidFill>
              </a:rPr>
              <a:t>1 октября – </a:t>
            </a:r>
          </a:p>
          <a:p>
            <a:pPr lvl="0" algn="ctr"/>
            <a:r>
              <a:rPr lang="ru-RU" sz="2800" b="1" dirty="0" smtClean="0">
                <a:solidFill>
                  <a:srgbClr val="FF0000"/>
                </a:solidFill>
              </a:rPr>
              <a:t>День Сухопутных войск ВС РФ</a:t>
            </a:r>
          </a:p>
          <a:p>
            <a:pPr lvl="0"/>
            <a:endParaRPr lang="ru-RU" dirty="0"/>
          </a:p>
          <a:p>
            <a:r>
              <a:rPr lang="ru-RU" b="1" dirty="0"/>
              <a:t>В Сухопутные войска входят следующие рода войска:</a:t>
            </a:r>
          </a:p>
          <a:p>
            <a:pPr lvl="0"/>
            <a:r>
              <a:rPr lang="ru-RU" dirty="0"/>
              <a:t>Мотострелковые войска</a:t>
            </a:r>
          </a:p>
          <a:p>
            <a:pPr lvl="0"/>
            <a:r>
              <a:rPr lang="ru-RU" dirty="0"/>
              <a:t>Танковые войска</a:t>
            </a:r>
          </a:p>
          <a:p>
            <a:pPr lvl="0"/>
            <a:r>
              <a:rPr lang="ru-RU" dirty="0"/>
              <a:t>Ракетные войска и артиллерия</a:t>
            </a:r>
          </a:p>
          <a:p>
            <a:pPr lvl="0"/>
            <a:r>
              <a:rPr lang="ru-RU" dirty="0"/>
              <a:t>Войска ПВО Сухопутных войск</a:t>
            </a:r>
          </a:p>
          <a:p>
            <a:pPr lvl="0"/>
            <a:r>
              <a:rPr lang="ru-RU" dirty="0"/>
              <a:t>Специальные войска</a:t>
            </a:r>
          </a:p>
          <a:p>
            <a:r>
              <a:rPr lang="ru-RU" b="1" dirty="0">
                <a:solidFill>
                  <a:srgbClr val="0070C0"/>
                </a:solidFill>
              </a:rPr>
              <a:t>Учебные </a:t>
            </a:r>
            <a:r>
              <a:rPr lang="ru-RU" b="1" dirty="0" smtClean="0">
                <a:solidFill>
                  <a:srgbClr val="0070C0"/>
                </a:solidFill>
              </a:rPr>
              <a:t>заведения</a:t>
            </a:r>
            <a:r>
              <a:rPr lang="ru-RU" altLang="ru-RU" sz="1400" dirty="0" smtClean="0">
                <a:solidFill>
                  <a:prstClr val="white"/>
                </a:solidFill>
              </a:rPr>
              <a:t>войск противника, овладения и удержания его территорий, районов и рубежей, отражения вторжений противника и его крупных воздушных десантов. Основными родами Сухопутных Войск являются мотострелковые, танковые, ракетные войска и артиллерия, а также войска противовоздушной обороны и специального назначения.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prstClr val="white"/>
                </a:solidFill>
              </a:rPr>
              <a:t>Организационно, Сухопутные войска состоят из взводов, рот, б, полков, бригад и дивизий, которые потом подчиняются управлению армии или корпуса, или напрямую округа или группы войск. На начало 2008 года сухопутные войска насчитывают 9 общевойсковых армий, 1 армейский корпус при общей численности около 300 тысяч человек.</a:t>
            </a:r>
          </a:p>
        </p:txBody>
      </p:sp>
      <p:pic>
        <p:nvPicPr>
          <p:cNvPr id="13" name="Рисунок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037" y="2105472"/>
            <a:ext cx="2100302" cy="1615802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60648"/>
            <a:ext cx="1493833" cy="1584176"/>
          </a:xfrm>
          <a:prstGeom prst="rect">
            <a:avLst/>
          </a:prstGeom>
        </p:spPr>
      </p:pic>
      <p:pic>
        <p:nvPicPr>
          <p:cNvPr id="15" name="Рисунок 14" descr="https://cdn.humoraf.ru/wp-content/uploads/2019/09/krasivye-kartinki-den-suhoputnyh-vojsk-humoraf-ru-3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530" y="3950296"/>
            <a:ext cx="2325965" cy="22150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14902" y="5085719"/>
            <a:ext cx="6531019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 войсками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Командующий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Сухопутными войсками</a:t>
            </a:r>
          </a:p>
        </p:txBody>
      </p:sp>
    </p:spTree>
    <p:extLst>
      <p:ext uri="{BB962C8B-B14F-4D97-AF65-F5344CB8AC3E}">
        <p14:creationId xmlns:p14="http://schemas.microsoft.com/office/powerpoint/2010/main" val="233664442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45006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18360" y="429459"/>
            <a:ext cx="8606729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ru-RU" sz="4000" b="1" dirty="0" smtClean="0">
                <a:solidFill>
                  <a:srgbClr val="00B0F0"/>
                </a:solidFill>
              </a:rPr>
              <a:t>Военной </a:t>
            </a:r>
            <a:r>
              <a:rPr lang="ru-RU" sz="4000" b="1" dirty="0">
                <a:solidFill>
                  <a:srgbClr val="00B0F0"/>
                </a:solidFill>
              </a:rPr>
              <a:t>– морской флот</a:t>
            </a:r>
            <a:r>
              <a:rPr lang="ru-RU" sz="4000" dirty="0">
                <a:solidFill>
                  <a:srgbClr val="00B0F0"/>
                </a:solidFill>
              </a:rPr>
              <a:t> – </a:t>
            </a:r>
            <a:r>
              <a:rPr lang="ru-RU" sz="4000" b="1" dirty="0">
                <a:solidFill>
                  <a:srgbClr val="00B0F0"/>
                </a:solidFill>
              </a:rPr>
              <a:t>ВМФ</a:t>
            </a:r>
            <a:r>
              <a:rPr lang="ru-RU" dirty="0"/>
              <a:t> — </a:t>
            </a:r>
            <a:endParaRPr lang="ru-RU" dirty="0" smtClean="0"/>
          </a:p>
          <a:p>
            <a:pPr lvl="0"/>
            <a:r>
              <a:rPr lang="ru-RU" dirty="0" smtClean="0"/>
              <a:t>один </a:t>
            </a:r>
            <a:r>
              <a:rPr lang="ru-RU" dirty="0"/>
              <a:t>из видов вооружённых сил РФ, основным назначением которого является решения оперативных и стратегических боевых задач на морских и океанских театрах военных действий. </a:t>
            </a:r>
            <a:r>
              <a:rPr lang="ru-RU" dirty="0" smtClean="0"/>
              <a:t>В </a:t>
            </a:r>
            <a:r>
              <a:rPr lang="ru-RU" dirty="0"/>
              <a:t>России военно-морским флотом называют военно-морские силы вообще</a:t>
            </a:r>
            <a:r>
              <a:rPr lang="ru-RU" dirty="0" smtClean="0"/>
              <a:t>.                               </a:t>
            </a:r>
          </a:p>
          <a:p>
            <a:pPr lvl="0"/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                                                        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85750" y="2286000"/>
            <a:ext cx="40719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prstClr val="white"/>
                </a:solidFill>
                <a:latin typeface="Arial" charset="0"/>
              </a:rPr>
              <a:t>Военно-морской флот по территориальному признаку делится на четыре флота и одну флотилию: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400" dirty="0" smtClean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-94077" y="3052492"/>
            <a:ext cx="3135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400" dirty="0" smtClean="0">
                <a:solidFill>
                  <a:prstClr val="white"/>
                </a:solidFill>
                <a:latin typeface="Arial" charset="0"/>
                <a:hlinkClick r:id="rId2" tooltip="Балтийский флот"/>
              </a:rPr>
              <a:t>Балтийский флот</a:t>
            </a:r>
            <a:r>
              <a:rPr lang="ru-RU" altLang="ru-RU" sz="1400" dirty="0" smtClean="0">
                <a:solidFill>
                  <a:prstClr val="white"/>
                </a:solidFill>
                <a:latin typeface="Arial" charset="0"/>
              </a:rPr>
              <a:t> 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2370964" y="3044134"/>
            <a:ext cx="30114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prstClr val="white"/>
                </a:solidFill>
                <a:latin typeface="Arial" charset="0"/>
                <a:hlinkClick r:id="rId3" tooltip="Северный флот"/>
              </a:rPr>
              <a:t>Северный флот</a:t>
            </a:r>
            <a:r>
              <a:rPr lang="ru-RU" altLang="ru-RU" sz="1400" dirty="0" smtClean="0">
                <a:solidFill>
                  <a:prstClr val="white"/>
                </a:solidFill>
                <a:latin typeface="Arial" charset="0"/>
              </a:rPr>
              <a:t> 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305659" y="2726693"/>
            <a:ext cx="33960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altLang="ru-RU" sz="1400" dirty="0" smtClean="0">
              <a:solidFill>
                <a:prstClr val="white"/>
              </a:solidFill>
              <a:latin typeface="Arial" charset="0"/>
              <a:hlinkClick r:id="rId4" tooltip="Тихоокеанский флот"/>
            </a:endParaRPr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400" dirty="0" smtClean="0">
                <a:solidFill>
                  <a:prstClr val="white"/>
                </a:solidFill>
                <a:latin typeface="Arial" charset="0"/>
                <a:hlinkClick r:id="rId4" tooltip="Тихоокеанский флот"/>
              </a:rPr>
              <a:t>Тихоокеанский флот</a:t>
            </a:r>
            <a:r>
              <a:rPr lang="ru-RU" altLang="ru-RU" sz="1400" dirty="0" smtClean="0">
                <a:solidFill>
                  <a:prstClr val="white"/>
                </a:solidFill>
                <a:latin typeface="Arial" charset="0"/>
              </a:rPr>
              <a:t> 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74232" y="3427429"/>
            <a:ext cx="3368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400" dirty="0" smtClean="0">
                <a:solidFill>
                  <a:prstClr val="white"/>
                </a:solidFill>
                <a:latin typeface="Arial" charset="0"/>
                <a:hlinkClick r:id="rId5" tooltip="Черноморский флот ВМФ России"/>
              </a:rPr>
              <a:t>Черноморский флот</a:t>
            </a:r>
            <a:r>
              <a:rPr lang="ru-RU" altLang="ru-RU" sz="1400" dirty="0" smtClean="0">
                <a:solidFill>
                  <a:prstClr val="white"/>
                </a:solidFill>
                <a:latin typeface="Arial" charset="0"/>
              </a:rPr>
              <a:t> 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115075" y="3383557"/>
            <a:ext cx="42635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400" dirty="0" smtClean="0">
                <a:solidFill>
                  <a:prstClr val="white"/>
                </a:solidFill>
                <a:latin typeface="Arial" charset="0"/>
                <a:hlinkClick r:id="rId6" tooltip="Каспийская флотилия"/>
              </a:rPr>
              <a:t>Каспийская военная флотилия</a:t>
            </a:r>
            <a:r>
              <a:rPr lang="ru-RU" altLang="ru-RU" sz="1400" dirty="0" smtClean="0">
                <a:solidFill>
                  <a:prstClr val="white"/>
                </a:solidFill>
                <a:latin typeface="Arial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70964" y="4157613"/>
            <a:ext cx="655412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состав Военно-морского флота входят следующие силы:</a:t>
            </a:r>
            <a:endParaRPr lang="ru-RU" sz="20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Надводные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силы; Подводные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силы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600" b="1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Морская авиация</a:t>
            </a: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береговая; </a:t>
            </a:r>
            <a:r>
              <a:rPr lang="ru-RU" sz="1600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палубная</a:t>
            </a: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600" b="1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Береговые </a:t>
            </a:r>
            <a:r>
              <a:rPr lang="ru-RU" sz="1600" b="1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войска </a:t>
            </a:r>
            <a:r>
              <a:rPr lang="ru-RU" sz="1600" b="1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флота</a:t>
            </a: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морская пехота</a:t>
            </a: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ормирования Спин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ВМФ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Отряды специального назначения по борьбе с подводными диверсионными силами и </a:t>
            </a:r>
            <a:r>
              <a:rPr lang="ru-RU" sz="1600" dirty="0" smtClean="0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средствами</a:t>
            </a: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береговые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ракетные и артиллерийские войска (БРАВ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Учебные заведения ВМФ РФ</a:t>
            </a:r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107" y="2133548"/>
            <a:ext cx="1265507" cy="845724"/>
          </a:xfrm>
          <a:prstGeom prst="rect">
            <a:avLst/>
          </a:prstGeom>
        </p:spPr>
      </p:pic>
      <p:pic>
        <p:nvPicPr>
          <p:cNvPr id="18" name="Рисунок 1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87" y="2416910"/>
            <a:ext cx="1021086" cy="619565"/>
          </a:xfrm>
          <a:prstGeom prst="rect">
            <a:avLst/>
          </a:prstGeom>
        </p:spPr>
      </p:pic>
      <p:pic>
        <p:nvPicPr>
          <p:cNvPr id="1028" name="Picture 4" descr="https://mospraz.ru/image/catalog/image/data/vmf/pl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92" y="3926589"/>
            <a:ext cx="1894915" cy="268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336320" y="6326447"/>
            <a:ext cx="496148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 войсками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Командующий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ВМФ РФ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19659" y="22172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>
                <a:solidFill>
                  <a:srgbClr val="0070C0"/>
                </a:solidFill>
              </a:rPr>
              <a:t>Последнее воскресение июля </a:t>
            </a:r>
            <a:r>
              <a:rPr lang="ru-RU" b="1" dirty="0">
                <a:solidFill>
                  <a:srgbClr val="0070C0"/>
                </a:solidFill>
              </a:rPr>
              <a:t>– </a:t>
            </a:r>
          </a:p>
          <a:p>
            <a:pPr lvl="0" algn="ctr"/>
            <a:r>
              <a:rPr lang="ru-RU" b="1" dirty="0">
                <a:solidFill>
                  <a:srgbClr val="0070C0"/>
                </a:solidFill>
              </a:rPr>
              <a:t>День </a:t>
            </a:r>
            <a:r>
              <a:rPr lang="ru-RU" b="1" dirty="0" smtClean="0">
                <a:solidFill>
                  <a:srgbClr val="0070C0"/>
                </a:solidFill>
              </a:rPr>
              <a:t>Военно – морского флота ВС </a:t>
            </a:r>
            <a:r>
              <a:rPr lang="ru-RU" b="1" dirty="0">
                <a:solidFill>
                  <a:srgbClr val="0070C0"/>
                </a:solidFill>
              </a:rPr>
              <a:t>РФ</a:t>
            </a:r>
          </a:p>
        </p:txBody>
      </p:sp>
    </p:spTree>
    <p:extLst>
      <p:ext uri="{BB962C8B-B14F-4D97-AF65-F5344CB8AC3E}">
        <p14:creationId xmlns:p14="http://schemas.microsoft.com/office/powerpoint/2010/main" val="17832023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3" grpId="0"/>
      <p:bldP spid="12" grpId="0"/>
      <p:bldP spid="13" grpId="0"/>
      <p:bldP spid="14" grpId="0"/>
      <p:bldP spid="15" grpId="0"/>
      <p:bldP spid="1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750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0604" y="0"/>
            <a:ext cx="8856984" cy="368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Воздушно-космические силы - ВКС</a:t>
            </a:r>
            <a:endParaRPr lang="ru-RU" sz="3200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 Вооружённых Сил России, сформированный в 2015 году, в результате объединения Военно-воздушных сил (ВВС) и Войск воздушно-космической обороны</a:t>
            </a:r>
            <a:r>
              <a:rPr lang="ru-RU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Войска воздушно-космической обороны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—создание </a:t>
            </a:r>
            <a:r>
              <a:rPr lang="ru-RU" i="1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Войск воздушно-космической обороны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потребовалось для объединения сил и средств, отвечающих за обеспечение безопасности России в космосе и из космоса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 формированиями, решающими задачи противовоздушной обороны (ПВО) ВС Российской Федерации.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 ВКC ВС России включают в себя три </a:t>
            </a:r>
            <a:r>
              <a:rPr lang="ru-RU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рода войск (сил)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Военно-воздушные силы Российской Федерации"/>
              </a:rPr>
              <a:t>Военно-воздушные </a:t>
            </a:r>
            <a:r>
              <a:rPr lang="ru-RU" sz="2000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Военно-воздушные силы Российской Федерации"/>
              </a:rPr>
              <a:t>силы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000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Войска ПВО-ПРО"/>
              </a:rPr>
              <a:t>Войска ПВО-ПРО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000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Космические войска"/>
              </a:rPr>
              <a:t>Космические </a:t>
            </a:r>
            <a:r>
              <a:rPr lang="ru-RU" sz="2000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Космические войска"/>
              </a:rPr>
              <a:t>войска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321533"/>
            <a:ext cx="1656184" cy="1224136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5429545"/>
            <a:ext cx="1586708" cy="100811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842" y="5321533"/>
            <a:ext cx="1656184" cy="122418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7673" y="4893490"/>
            <a:ext cx="7530523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 войсками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Командующий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Воздушно-космическими силами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06934" y="394475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>
                <a:solidFill>
                  <a:srgbClr val="0070C0"/>
                </a:solidFill>
              </a:rPr>
              <a:t>12 августа  </a:t>
            </a:r>
            <a:r>
              <a:rPr lang="ru-RU" b="1" dirty="0">
                <a:solidFill>
                  <a:srgbClr val="0070C0"/>
                </a:solidFill>
              </a:rPr>
              <a:t>– </a:t>
            </a:r>
          </a:p>
          <a:p>
            <a:pPr lvl="0" algn="ctr"/>
            <a:r>
              <a:rPr lang="ru-RU" b="1" dirty="0">
                <a:solidFill>
                  <a:srgbClr val="0070C0"/>
                </a:solidFill>
              </a:rPr>
              <a:t>День </a:t>
            </a:r>
            <a:r>
              <a:rPr lang="ru-RU" b="1" dirty="0" smtClean="0">
                <a:solidFill>
                  <a:srgbClr val="0070C0"/>
                </a:solidFill>
              </a:rPr>
              <a:t>Воздушно-комических сил России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249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95536" y="4365104"/>
            <a:ext cx="856895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Меняются структура государства, политический строй, политика правительства, но задача по защите Отечества всегда остается первостепенной, поэтому Вооруженные Силы всегда должны отвечать своему предназначению 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защите страны от внешней агрессии.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7731505e5a5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"/>
          <a:stretch>
            <a:fillRect/>
          </a:stretch>
        </p:blipFill>
        <p:spPr bwMode="auto">
          <a:xfrm>
            <a:off x="1835696" y="-171400"/>
            <a:ext cx="5160318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600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7474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820472" cy="6023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2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отражение агрессии в воздушно-космической сфере и защита от ударов средств воздушно-космического нападения противника пунктов управления высших звеньев государственного и военного управления, группировок войск (сил), административно-политических центров, промышленно-экономических районов, важнейших объектов экономики и инфраструктуры страны;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поражение объектов и войск противника с применением как </a:t>
            </a:r>
            <a:r>
              <a:rPr lang="ru-RU" sz="17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Оружие"/>
              </a:rPr>
              <a:t>обычных</a:t>
            </a: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так и </a:t>
            </a:r>
            <a:r>
              <a:rPr lang="ru-RU" sz="17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Ядерное оружие"/>
              </a:rPr>
              <a:t>ядерных средств поражения</a:t>
            </a: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7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Военная авиация"/>
              </a:rPr>
              <a:t>авиационное обеспечение</a:t>
            </a: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боевых действий войск (сил) других видов и родов войск;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поражение головных частей </a:t>
            </a:r>
            <a:r>
              <a:rPr lang="ru-RU" sz="17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Баллистическая ракета"/>
              </a:rPr>
              <a:t>баллистических ракет</a:t>
            </a: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вероятного противника, атакующих важные государственные объекты;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высших звеньев управления достоверной информацией об обнаружении стартов баллистических ракет и предупреждение о ракетном нападении;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наблюдение за </a:t>
            </a:r>
            <a:r>
              <a:rPr lang="ru-RU" sz="17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Космический объект"/>
              </a:rPr>
              <a:t>космическими объектами</a:t>
            </a: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 выявление угроз в адрес России в </a:t>
            </a:r>
            <a:r>
              <a:rPr lang="ru-RU" sz="17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 tooltip="Космос"/>
              </a:rPr>
              <a:t>космосе</a:t>
            </a: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 из космоса, а при необходимости — парирование таких угроз;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осуществление запусков </a:t>
            </a:r>
            <a:r>
              <a:rPr lang="ru-RU" sz="17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 tooltip="Космический аппарат"/>
              </a:rPr>
              <a:t>космических аппаратов</a:t>
            </a: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 </a:t>
            </a:r>
            <a:r>
              <a:rPr lang="ru-RU" sz="17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9" tooltip="Орбита"/>
              </a:rPr>
              <a:t>орбиты</a:t>
            </a: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управление </a:t>
            </a:r>
            <a:r>
              <a:rPr lang="ru-RU" sz="17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0" tooltip="Искусственный спутник Земли"/>
              </a:rPr>
              <a:t>спутниковыми системами</a:t>
            </a: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военного и двойного назначения в полёте и применение отдельных из них в интересах обеспечения войск необходимой информацией;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поддержание в установленном составе и готовности к применению спутниковых систем военного и двойного назначения, средств их запуска и управления и ряд других задач.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7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авиационной поддержки и обеспечения боевых действий войск (сил) других видов Вооруженных Сил и </a:t>
            </a:r>
            <a:r>
              <a:rPr lang="ru-RU" sz="1700" dirty="0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 tooltip="Род войск"/>
              </a:rPr>
              <a:t>родов войск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62610955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ir-animasii.ru/_dr/2/0384272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609" y="2694409"/>
            <a:ext cx="2390775" cy="239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i.mycdn.me/i?r=AzEPZsRbOZEKgBhR0XGMT1RkWMgEiNV-ZNR33Z7kjE9sAKaKTM5SRkZCeTgDn6uOyic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869" y="2780929"/>
            <a:ext cx="2182971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ндрей\Desktop\ДО\структруа ВС РФ\ввс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689" y="5085184"/>
            <a:ext cx="2867025" cy="1541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s02.infourok.ru/img/0f5e-0002ce7d-232e612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748" y="386745"/>
            <a:ext cx="3014414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295728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8352928" cy="4021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 войск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ранее именовался 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 оружия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 — составная часть вида Вооружённых Сил, могут быть и отдельными, включает части и соединения, объединения, имеющие только им присущие оружие, боевую технику, применяющие свою тактику, обладающие характерными для них боевыми свойствами и предназначенные для выполнения тактических и оперативно-тактических задач в бою и операции.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18431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928992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Ракетные войска стратегического назначения</a:t>
            </a:r>
            <a:r>
              <a:rPr lang="ru-RU" sz="32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(</a:t>
            </a: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РВСН</a:t>
            </a:r>
            <a:r>
              <a:rPr lang="ru-RU" sz="32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 как 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 tooltip="Вид вооружённых сил"/>
              </a:rPr>
              <a:t>вид войск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в 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Вооружённые силы СССР"/>
              </a:rPr>
              <a:t>Вооружённых силах Союза ССР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созданы указом Верховного Совета СССР, от 17 декабря 1959 года. В настоящее время это 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tooltip="Отдельный род войск"/>
              </a:rPr>
              <a:t>отдельный род войск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tooltip="Вооружённые Силы Российской Федерации"/>
              </a:rPr>
              <a:t>Вооружённых Сил Российской Федерации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находящийся в непосредственном подчинении 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 tooltip="Генеральный штаб Вооружённых Сил Российской Федерации"/>
              </a:rPr>
              <a:t>Генерального штаба Вооружённых Сил Российской Федерации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главный компонент 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 tooltip="Стратегические ядерные силы Российской Федерации"/>
              </a:rPr>
              <a:t>стратегических ядерных сил Российской </a:t>
            </a:r>
            <a:r>
              <a:rPr lang="ru-RU" u="sng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Федерации. Войска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постоянной 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 tooltip="Боевая готовность"/>
              </a:rPr>
              <a:t>боевой </a:t>
            </a:r>
            <a:r>
              <a:rPr lang="ru-RU" u="sng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 tooltip="Боевая готовность"/>
              </a:rPr>
              <a:t>готовности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предназначенные для 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 tooltip="Ядерный паритет"/>
              </a:rPr>
              <a:t>ядерного сдерживания возможной агрессии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и поражения в составе стратегических ядерных сил или самостоятельно массированными, групповыми или одиночными ракетно-ядерными ударами стратегических объектов, находящихся на одном или нескольких 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 tooltip="Стратегическое направление"/>
              </a:rPr>
              <a:t>стратегических направлениях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и составляющих основу военных и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8253" y="3573016"/>
            <a:ext cx="8856984" cy="3198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военно-экономических потенциалов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противника.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основном вооружении РВСН состоят все российские наземные </a:t>
            </a: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Межконтинентальная баллистическая ракета"/>
              </a:rPr>
              <a:t>межконтинентальные баллистические ракеты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мобильного и шахтного базирования с </a:t>
            </a: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Ядерное оружие"/>
              </a:rPr>
              <a:t>ядерными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3" tooltip="Боеголовка"/>
              </a:rPr>
              <a:t>боеголовками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РВСН образованы </a:t>
            </a: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4" tooltip="17 декабря"/>
              </a:rPr>
              <a:t>17 декабря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5" tooltip="1959 год"/>
              </a:rPr>
              <a:t>1959 года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6" tooltip="Штаб"/>
              </a:rPr>
              <a:t>штаб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РВСН расположен в посёлке </a:t>
            </a:r>
            <a:r>
              <a:rPr lang="ru-RU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7" tooltip="Власиха (посёлок в Московской области)"/>
              </a:rPr>
              <a:t>Власова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Московской области. 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состоянию на январь 2020 года, РВСН имели на вооружении 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320 носителей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оснащённых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1181 ядерной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боеголовкой. При этом количество относительно новых МБР в общей доле ракетных комплексов составило более 3/5: 188 из 300.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Ожидается полное перевооружение с 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«Тополей» на </a:t>
            </a:r>
            <a:r>
              <a:rPr lang="ru-RU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«Ярсы»</a:t>
            </a: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Барнаульской и </a:t>
            </a: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Блоковской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ракетных дивизиях с 2020 года.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998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7677" y="173690"/>
            <a:ext cx="7128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РВСН 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1285875"/>
            <a:ext cx="45720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prstClr val="white"/>
                </a:solidFill>
              </a:rPr>
              <a:t>Основными задачами Космических войск являются: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prstClr val="white"/>
                </a:solidFill>
              </a:rPr>
              <a:t>создание, развертывание и управление орбитальными группировками космических аппаратов военного, двойного и социально-экономического назначения;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prstClr val="white"/>
                </a:solidFill>
              </a:rPr>
              <a:t>контроль освоенного околоземного космического пространства, предупреждение высшего военно-политического руководства о ракетно-ядерном нападении, постоянная разведка территорий потенциального противника с помощью спутников;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prstClr val="white"/>
                </a:solidFill>
              </a:rPr>
              <a:t>противоракетная оборона г. Москвы, нанесение ответного (или превентивного) ракетного удара по территории противника, сбор информации с орбиты и оказание информационной поддержки другим родам войск.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4357688"/>
            <a:ext cx="73818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 smtClean="0">
                <a:solidFill>
                  <a:prstClr val="white"/>
                </a:solidFill>
                <a:latin typeface="Arial" charset="0"/>
              </a:rPr>
              <a:t>Космические войска включаютРВСН</a:t>
            </a:r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200" dirty="0" smtClean="0">
                <a:solidFill>
                  <a:prstClr val="white"/>
                </a:solidFill>
                <a:latin typeface="Arial" charset="0"/>
              </a:rPr>
              <a:t>объединение ракетно-космической обороны </a:t>
            </a:r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200" dirty="0" smtClean="0">
                <a:solidFill>
                  <a:prstClr val="white"/>
                </a:solidFill>
                <a:latin typeface="Arial" charset="0"/>
              </a:rPr>
              <a:t>Государственные испытательные космодромы «Байконур», «Плесецк», «Свободный» </a:t>
            </a:r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200" dirty="0" smtClean="0">
                <a:solidFill>
                  <a:prstClr val="white"/>
                </a:solidFill>
                <a:latin typeface="Arial" charset="0"/>
              </a:rPr>
              <a:t>Главный испытательный центр испытаний и управления космическими средствами имени Г. С. Титова </a:t>
            </a:r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200" dirty="0" smtClean="0">
                <a:solidFill>
                  <a:prstClr val="white"/>
                </a:solidFill>
                <a:latin typeface="Arial" charset="0"/>
              </a:rPr>
              <a:t>управление по вводу средств РКО </a:t>
            </a:r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200" dirty="0" smtClean="0">
                <a:solidFill>
                  <a:prstClr val="white"/>
                </a:solidFill>
                <a:latin typeface="Arial" charset="0"/>
              </a:rPr>
              <a:t>военно-учебные заведения и части обеспечения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i="1" dirty="0" smtClean="0">
                <a:solidFill>
                  <a:prstClr val="white"/>
                </a:solidFill>
                <a:latin typeface="Arial" charset="0"/>
              </a:rPr>
              <a:t>Командующий — генерал-майор </a:t>
            </a:r>
            <a:r>
              <a:rPr lang="ru-RU" altLang="ru-RU" sz="1200" b="1" i="1" dirty="0" smtClean="0">
                <a:solidFill>
                  <a:prstClr val="white"/>
                </a:solidFill>
                <a:latin typeface="Arial" charset="0"/>
              </a:rPr>
              <a:t>Остапенко Олег Николаевич </a:t>
            </a:r>
            <a:r>
              <a:rPr lang="ru-RU" altLang="ru-RU" sz="1200" i="1" dirty="0" smtClean="0">
                <a:solidFill>
                  <a:prstClr val="white"/>
                </a:solidFill>
                <a:latin typeface="Arial" charset="0"/>
              </a:rPr>
              <a:t>(с 2008 г.)</a:t>
            </a:r>
            <a:endParaRPr lang="ru-RU" altLang="ru-RU" sz="1200" dirty="0" smtClean="0">
              <a:solidFill>
                <a:prstClr val="white"/>
              </a:solidFill>
              <a:latin typeface="Arial" charset="0"/>
            </a:endParaRPr>
          </a:p>
        </p:txBody>
      </p:sp>
      <p:pic>
        <p:nvPicPr>
          <p:cNvPr id="112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510" y="4546601"/>
            <a:ext cx="2629465" cy="1695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https://a.d-cd.net/8dbccd5s-19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07" y="1056330"/>
            <a:ext cx="4330700" cy="29832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Группа 7"/>
          <p:cNvGrpSpPr>
            <a:grpSpLocks/>
          </p:cNvGrpSpPr>
          <p:nvPr/>
        </p:nvGrpSpPr>
        <p:grpSpPr bwMode="auto">
          <a:xfrm>
            <a:off x="5258443" y="4221088"/>
            <a:ext cx="2778125" cy="2205038"/>
            <a:chOff x="6365596" y="3143248"/>
            <a:chExt cx="2778404" cy="2205825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5596" y="3143248"/>
              <a:ext cx="2778404" cy="1924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Прямоугольник 5"/>
            <p:cNvSpPr>
              <a:spLocks noChangeArrowheads="1"/>
            </p:cNvSpPr>
            <p:nvPr/>
          </p:nvSpPr>
          <p:spPr bwMode="auto">
            <a:xfrm>
              <a:off x="6929454" y="5072074"/>
              <a:ext cx="14794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altLang="ru-RU" sz="1200" b="1" smtClean="0">
                  <a:solidFill>
                    <a:prstClr val="white"/>
                  </a:solidFill>
                </a:rPr>
                <a:t>РТ-2ПМ «То́поль»</a:t>
              </a:r>
              <a:endParaRPr lang="ru-RU" altLang="ru-RU" sz="1200" dirty="0" smtClean="0">
                <a:solidFill>
                  <a:prstClr val="white"/>
                </a:solidFill>
              </a:endParaRPr>
            </a:p>
          </p:txBody>
        </p:sp>
      </p:grpSp>
      <p:pic>
        <p:nvPicPr>
          <p:cNvPr id="19" name="Рисунок 1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488" y="1295112"/>
            <a:ext cx="2559080" cy="194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5305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50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856984" cy="5740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 РВСН: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Ракетные армии и входящие в них дивизии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Полигоны</a:t>
            </a:r>
            <a:r>
              <a:rPr lang="ru-RU" dirty="0">
                <a:solidFill>
                  <a:srgbClr val="54595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Полигон 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Капустин Яр"/>
              </a:rPr>
              <a:t>Капустин Яр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Полигон 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Кура (полигон)"/>
              </a:rPr>
              <a:t>Кура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(Камчатка)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Полигон 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Сары-Шаган (полигон)"/>
              </a:rPr>
              <a:t>Сары-Шаган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(Казахстан)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Космодромы</a:t>
            </a:r>
            <a:r>
              <a:rPr lang="ru-RU" dirty="0">
                <a:solidFill>
                  <a:srgbClr val="54595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Пусковая база «</a:t>
            </a:r>
            <a:r>
              <a:rPr lang="ru-RU" sz="1400" u="sng" dirty="0">
                <a:solidFill>
                  <a:srgbClr val="0B0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tooltip="Ясный (пусковая база)"/>
              </a:rPr>
              <a:t>Ясный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261-й научно-испытательный центр (в/ч 15646) на полигоне </a:t>
            </a:r>
            <a:r>
              <a:rPr lang="ru-RU" sz="1400" u="sng" dirty="0">
                <a:solidFill>
                  <a:srgbClr val="0B0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 tooltip="Капустин Яр"/>
              </a:rPr>
              <a:t>Капустин Яр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Авиация РВСН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Ракетные войска стратегического назначения эксплуатируют 7 аэродромов и 8 вертодромов. На вооружении 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Список аэродромов РВСН России"/>
              </a:rPr>
              <a:t>авиации РВСН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состоят вертолёты 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Ми-8"/>
              </a:rPr>
              <a:t>Ми-8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всех модификаций, самолёты 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Ан-24"/>
              </a:rPr>
              <a:t>Ан-24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Ан-26"/>
              </a:rPr>
              <a:t>Ан-26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Ан-72"/>
              </a:rPr>
              <a:t>Ан-72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Ан-12"/>
              </a:rPr>
              <a:t>Ан-12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Ракетные арсеналы</a:t>
            </a:r>
            <a:r>
              <a:rPr lang="ru-RU" dirty="0">
                <a:solidFill>
                  <a:srgbClr val="54595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состав частей центрального подчинения входят три ракетных арсенала: 21-й (дислоцируется в посёлке </a:t>
            </a:r>
            <a:r>
              <a:rPr lang="ru-RU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Хризолитовый"/>
              </a:rPr>
              <a:t>Хризолитовый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), 27-й (село </a:t>
            </a:r>
            <a:r>
              <a:rPr lang="ru-RU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3" tooltip="Суроватиха (село)"/>
              </a:rPr>
              <a:t>Суроватиха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и </a:t>
            </a:r>
            <a:r>
              <a:rPr lang="ru-RU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4" tooltip="29-й арсенал РВСН"/>
              </a:rPr>
              <a:t>29-й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(посёлок </a:t>
            </a:r>
            <a:r>
              <a:rPr lang="ru-RU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5" tooltip="Балезино-3"/>
              </a:rPr>
              <a:t>Балезино-3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Инженерные части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РВСН имеет в своём составе инженерные части, на оснащении которых имеются машины инженерного обеспечения и маскировки (МИОМ), машины дистанционного разминирования (МДР) и «</a:t>
            </a:r>
            <a:r>
              <a:rPr lang="ru-RU" sz="14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6" tooltip="Листва (машина)"/>
              </a:rPr>
              <a:t>Листва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путепрокладчик КДМ.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Подразделения противодиверсионной борьбы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Учебные заведения РВСН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52420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85750" y="142875"/>
            <a:ext cx="4572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prstClr val="white"/>
                </a:solidFill>
              </a:rPr>
              <a:t>Возду́шно-деса́нтные войска́</a:t>
            </a:r>
            <a:r>
              <a:rPr lang="ru-RU" altLang="ru-RU" sz="1600" dirty="0" smtClean="0">
                <a:solidFill>
                  <a:prstClr val="white"/>
                </a:solidFill>
              </a:rPr>
              <a:t> (</a:t>
            </a:r>
            <a:r>
              <a:rPr lang="ru-RU" altLang="ru-RU" sz="1600" b="1" dirty="0" smtClean="0">
                <a:solidFill>
                  <a:prstClr val="white"/>
                </a:solidFill>
              </a:rPr>
              <a:t>ВДВ</a:t>
            </a:r>
            <a:r>
              <a:rPr lang="ru-RU" altLang="ru-RU" sz="1600" dirty="0" smtClean="0">
                <a:solidFill>
                  <a:prstClr val="white"/>
                </a:solidFill>
              </a:rPr>
              <a:t>) — высокомобильный род войск, быстрого реагирования, предназначенный для охвата противника по воздуху и ведения боевых и диверсионных действий в его тылу. ВДВ РФ являются средством Верховного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85750" y="2000250"/>
            <a:ext cx="4572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prstClr val="white"/>
                </a:solidFill>
              </a:rPr>
              <a:t>Главнокомандующего Вооружёнными Силами и могут составлять основу мобильных сил быстрого реагирования. Они подчиняются непосредственно Командующему ВДВ и состоят из воздушно-десантных дивизий, бригад, отдельных частей и учреждений.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prstClr val="white"/>
                </a:solidFill>
              </a:rPr>
              <a:t>Командующий ВДВ — генерал-лейтенант Валерий Евгеньевич Евтухович (с 17 сентября 2007).</a:t>
            </a:r>
          </a:p>
        </p:txBody>
      </p:sp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3418404" y="4505472"/>
            <a:ext cx="2500313" cy="1960562"/>
            <a:chOff x="6000760" y="928670"/>
            <a:chExt cx="2500330" cy="1960733"/>
          </a:xfrm>
        </p:grpSpPr>
        <p:pic>
          <p:nvPicPr>
            <p:cNvPr id="133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0760" y="928670"/>
              <a:ext cx="2500330" cy="1637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7" name="Прямоугольник 4"/>
            <p:cNvSpPr>
              <a:spLocks noChangeArrowheads="1"/>
            </p:cNvSpPr>
            <p:nvPr/>
          </p:nvSpPr>
          <p:spPr bwMode="auto">
            <a:xfrm>
              <a:off x="6357950" y="2643182"/>
              <a:ext cx="188224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000" dirty="0" smtClean="0">
                  <a:solidFill>
                    <a:prstClr val="white"/>
                  </a:solidFill>
                </a:rPr>
                <a:t>Средняя эмблема ВДВ России.</a:t>
              </a:r>
            </a:p>
          </p:txBody>
        </p:sp>
      </p:grpSp>
      <p:grpSp>
        <p:nvGrpSpPr>
          <p:cNvPr id="10" name="Группа 13"/>
          <p:cNvGrpSpPr>
            <a:grpSpLocks/>
          </p:cNvGrpSpPr>
          <p:nvPr/>
        </p:nvGrpSpPr>
        <p:grpSpPr bwMode="auto">
          <a:xfrm>
            <a:off x="107504" y="4331764"/>
            <a:ext cx="3857625" cy="2103438"/>
            <a:chOff x="3286116" y="4643446"/>
            <a:chExt cx="3857652" cy="2103609"/>
          </a:xfrm>
        </p:grpSpPr>
        <p:pic>
          <p:nvPicPr>
            <p:cNvPr id="13320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4744" y="4643446"/>
              <a:ext cx="2809868" cy="1917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1" name="Прямоугольник 12"/>
            <p:cNvSpPr>
              <a:spLocks noChangeArrowheads="1"/>
            </p:cNvSpPr>
            <p:nvPr/>
          </p:nvSpPr>
          <p:spPr bwMode="auto">
            <a:xfrm>
              <a:off x="3286116" y="6500834"/>
              <a:ext cx="385765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000" dirty="0" smtClean="0">
                  <a:solidFill>
                    <a:prstClr val="white"/>
                  </a:solidFill>
                </a:rPr>
                <a:t>Десантники 106-ой дивизии во время учений в Казахстане.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05449" y="201947"/>
            <a:ext cx="846271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Воздушно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десантные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войска́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(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ВДВ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— 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 tooltip="Отдельный род войск"/>
              </a:rPr>
              <a:t>отдельный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tooltip="Род войск"/>
              </a:rPr>
              <a:t>род войск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 tooltip="Вооружённые Силы Российской Федерации"/>
              </a:rPr>
              <a:t>Вооруженных Сил Российской Федерации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являющийся средством и предназначенный для охвата противника по воздуху и выполнения задач в его тылу по нарушению управления войсками, захвату и уничтожению наземных элементов высокоточного оружия, срыву выдвижения и развертывания резервов, нарушению работы тыла и коммуникаций, а также по прикрытию отдельных направлений, районов, открытых флангов, блокированию и уничтожению высаженных воздушных десантов, прорвавшихся группировок противника и выполнения других задач.    ВДВ являются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Резерв Верховного Главнокомандования"/>
              </a:rPr>
              <a:t>резервом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 tooltip="Верховный главнокомандующий Вооружёнными силами Российской Федерации"/>
              </a:rPr>
              <a:t>Верховного Главнокомандующего Вооружёнными Силами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Они подчиняются непосредственно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 tooltip="Командующие ВДВ"/>
              </a:rPr>
              <a:t>Командующему ВДВ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состоят из органов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Военное управление"/>
              </a:rPr>
              <a:t>военного управления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 tooltip="Соединение (военное дело)"/>
              </a:rPr>
              <a:t>соединений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Воинская часть"/>
              </a:rPr>
              <a:t>частей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и учреждений.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441" y="4414448"/>
            <a:ext cx="2592288" cy="191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0194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424936" cy="292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 ВДВ включает четыре главных компонента: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десантное-штурмовой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парашютно-десантный;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десантное-штурмовой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(горный);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десантное-штурмовой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(арктический)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 ВДВ: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Воздушно-десантные и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десантное-штурмовые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дивизии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996952"/>
            <a:ext cx="75608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Десантное-штурмовые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бригады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Воинская часть специального назначения-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45-я отдельная гвардейская бригада специального назначения"/>
              </a:rPr>
              <a:t/>
            </a:r>
            <a:b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45-я отдельная гвардейская бригада специального назначения"/>
              </a:rPr>
            </a:b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45-я отдельная гвардейская бригада специального назначения"/>
              </a:rPr>
              <a:t>45-я отдельная гвардейская орденов Кутузова и Александра Невского бригада специального назначения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в/ч 28337 (</a:t>
            </a: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Кубинка"/>
              </a:rPr>
              <a:t>Кубинка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Воинские части обеспечения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Учебные заведения</a:t>
            </a:r>
            <a:r>
              <a:rPr lang="ru-RU" dirty="0">
                <a:solidFill>
                  <a:srgbClr val="54595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Рязанское высшее воздушно-десантное командное училище"/>
              </a:rPr>
              <a:t>Рязанское гвардейское высшее воздушно-десантное командное училище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Рязань"/>
              </a:rPr>
              <a:t>Рязань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Ульяновское гвардейское суворовское военное училище"/>
              </a:rPr>
              <a:t>Ульяновское гвардейское Суворовское военное училище Воздушно-десантных войск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 tooltip="Ульяновск"/>
              </a:rPr>
              <a:t>Ульяновск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 tooltip="Омский (Сибирский) кадетский корпус"/>
              </a:rPr>
              <a:t>Омский кадетский военный корпус ВДВ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9" tooltip="Омск"/>
              </a:rPr>
              <a:t>Омск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0" tooltip="242-й учебный центр подготовки младших специалистов ВДВ"/>
              </a:rPr>
              <a:t>242-й учебный центр ВДВ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9" tooltip="Омск"/>
              </a:rPr>
              <a:t>Омск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1" tooltip="Категория:Михайловская военная артиллерийская академия"/>
              </a:rPr>
              <a:t>Михайловская военная артиллерийская академия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(Санкт-Петербург).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696810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sun9-16.userapi.com/impg/FSvBrI-TgKrgG_7iFlWkQfy_RFIJPh2DgPAklw/rn6lpwo4Jy4.jpg?size=604x372&amp;quality=96&amp;sign=a34e6171ff460c6de85f8e751e6cc357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476250"/>
            <a:ext cx="9191626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6267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8250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get-pdb/1898035/21fd2ac1-2680-4951-b59a-57787ce74241/s12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632"/>
            <a:ext cx="4686300" cy="234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sun9-45.userapi.com/c7005/v7005817/7158c/wcBngS0D6a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71" y="2636912"/>
            <a:ext cx="1866900" cy="2180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Андрей\Desktop\ДО\2020-04-19_21-17-10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6912"/>
            <a:ext cx="2826572" cy="1653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gazeta.a42.ru/images/lenta/7436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467622"/>
            <a:ext cx="3465329" cy="2185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630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064896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Специальные войска (службы)</a:t>
            </a:r>
            <a:r>
              <a:rPr lang="ru-RU" sz="20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2000" b="1" dirty="0">
                <a:solidFill>
                  <a:srgbClr val="FFFF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 tooltip="Вооружённые силы"/>
              </a:rPr>
              <a:t>Вооружённых Сил</a:t>
            </a:r>
            <a:r>
              <a:rPr lang="ru-RU" sz="20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Российской Федерации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— 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 tooltip="Войска"/>
              </a:rPr>
              <a:t>войска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 tooltip="ВС России"/>
              </a:rPr>
              <a:t>Вооружённых Сил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(ВС), предназначенные для управления, </a:t>
            </a:r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5" tooltip="Боевое обеспечение"/>
              </a:rPr>
              <a:t>боевого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 </a:t>
            </a:r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6" tooltip="Тыловое обеспечение"/>
              </a:rPr>
              <a:t>тылового обеспечения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и решения специальных задач. Части и подразделения специальных войск входят в состав объединений, соединений и частей ВС.</a:t>
            </a:r>
            <a:endParaRPr lang="ru-RU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Специальные войска входят: части и подразделения разведки, связи, радиотехнического обеспечения и автоматизированных систем управления, РЭБ, инженерные, РХБ защиты, топогеодезические, поиска и спасания, метеорологические, воздухоплавательные, морально-психологического, материально-технического и медицинского обеспечения, части обеспечения и охраны органов военного управления. Специальные войска включены в формирования всех видов Вооруженных Сил и родов войск.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 descr="C:\Users\Ученик\Desktop\рабочий мат КК занятия\войска информационных операций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02265"/>
            <a:ext cx="1272024" cy="1478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e-news.su/uploads/posts/2019-04/1555301308_e-news.su_1555301303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10" y="5038549"/>
            <a:ext cx="1296144" cy="1478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Флаг войск Радиоэлектронной борьбы ВС РФ">
            <a:hlinkClick r:id="rId9" tooltip="&quot;Флаг войск Радиоэлектронной борьбы ВС РФ&quot;"/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134744"/>
            <a:ext cx="1655626" cy="1339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544" y="5108129"/>
            <a:ext cx="1728192" cy="133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27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4"/>
            <a:ext cx="6912768" cy="515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 специальным войскам в вооружённых силах Российской Федерации относятся: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2" tooltip="Инженерные войска Российской Федерации"/>
              </a:rPr>
              <a:t>Инженерные </a:t>
            </a:r>
            <a:r>
              <a:rPr lang="ru-RU" dirty="0" smtClean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2" tooltip="Инженерные войска Российской Федерации"/>
              </a:rPr>
              <a:t>войска</a:t>
            </a:r>
            <a:r>
              <a:rPr lang="ru-RU" dirty="0" smtClean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3" tooltip="Материально-техническое обеспечение Вооружённых сил Российской Федерации"/>
              </a:rPr>
              <a:t>Тыл Вооружённых </a:t>
            </a:r>
            <a:r>
              <a:rPr lang="ru-RU" dirty="0" smtClean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3" tooltip="Материально-техническое обеспечение Вооружённых сил Российской Федерации"/>
              </a:rPr>
              <a:t>сил</a:t>
            </a:r>
            <a:r>
              <a:rPr lang="ru-RU" dirty="0" smtClean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4" tooltip="Войска РХБ защиты Российской Федерации"/>
              </a:rPr>
              <a:t>Войска РХБ защиты</a:t>
            </a: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(РХБЗ)</a:t>
            </a:r>
            <a:endParaRPr lang="ru-RU" sz="32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5" tooltip="Войска связи Российской Федерации"/>
              </a:rPr>
              <a:t>Войска </a:t>
            </a:r>
            <a:r>
              <a:rPr lang="ru-RU" dirty="0" smtClean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5" tooltip="Войска связи Российской Федерации"/>
              </a:rPr>
              <a:t>связи</a:t>
            </a:r>
            <a:r>
              <a:rPr lang="ru-RU" dirty="0" smtClean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6" tooltip="Войска радиоэлектронной борьбы Российской Федерации"/>
              </a:rPr>
              <a:t>Войска радиоэлектронной борьбы</a:t>
            </a: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(РЭБ)</a:t>
            </a:r>
            <a:endParaRPr lang="ru-RU" sz="32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7" tooltip="Железнодорожные войска Российской Федерации"/>
              </a:rPr>
              <a:t>Железнодорожные войска</a:t>
            </a: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(ЖДВ)</a:t>
            </a:r>
            <a:endParaRPr lang="ru-RU" sz="32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8" tooltip="Автомобильные войска Российской Федерации"/>
              </a:rPr>
              <a:t>Автомобильные войска</a:t>
            </a:r>
            <a:endParaRPr lang="ru-RU" sz="32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9" tooltip="Дорожные войска России"/>
              </a:rPr>
              <a:t>Дорожные войска</a:t>
            </a:r>
            <a:endParaRPr lang="ru-RU" sz="32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10" tooltip="Трубопроводные войска"/>
              </a:rPr>
              <a:t>Трубопроводные войска</a:t>
            </a:r>
            <a:endParaRPr lang="ru-RU" sz="32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11" tooltip="Войска информационных операций"/>
              </a:rPr>
              <a:t>Войска информационных операций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949158"/>
            <a:ext cx="216024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2501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2606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2" tooltip="Войска информационных операций"/>
              </a:rPr>
              <a:t>Войска информационных операций</a:t>
            </a:r>
            <a:r>
              <a:rPr lang="ru-RU" sz="1050" b="1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1100" b="1" dirty="0">
                <a:ea typeface="Calibri" panose="020F0502020204030204" pitchFamily="34" charset="0"/>
              </a:rPr>
              <a:t>В СОСТАВЕ СПЕЦИАЛЬНЫХ ВОЙСК: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9518" y="1916832"/>
            <a:ext cx="79928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u="sng" dirty="0">
                <a:solidFill>
                  <a:srgbClr val="FF0000"/>
                </a:solidFill>
                <a:ea typeface="Times New Roman" panose="02020603050405020304" pitchFamily="18" charset="0"/>
                <a:hlinkClick r:id="rId3" tooltip="14 января"/>
              </a:rPr>
              <a:t>14 января</a:t>
            </a:r>
            <a:r>
              <a:rPr lang="ru-RU" b="1" dirty="0">
                <a:solidFill>
                  <a:srgbClr val="FF0000"/>
                </a:solidFill>
                <a:ea typeface="Times New Roman" panose="02020603050405020304" pitchFamily="18" charset="0"/>
              </a:rPr>
              <a:t> </a:t>
            </a:r>
            <a:r>
              <a:rPr lang="ru-RU" b="1" u="sng" dirty="0">
                <a:solidFill>
                  <a:srgbClr val="FF0000"/>
                </a:solidFill>
                <a:ea typeface="Times New Roman" panose="02020603050405020304" pitchFamily="18" charset="0"/>
                <a:hlinkClick r:id="rId4" tooltip="2014 год"/>
              </a:rPr>
              <a:t>2014 года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 министр обороны России  подписал приказ о создании в составе Генерального штаба ВС России </a:t>
            </a:r>
            <a:r>
              <a:rPr lang="ru-RU" b="1" dirty="0">
                <a:solidFill>
                  <a:srgbClr val="FF0000"/>
                </a:solidFill>
                <a:ea typeface="Times New Roman" panose="02020603050405020304" pitchFamily="18" charset="0"/>
              </a:rPr>
              <a:t>кибернетического командования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, основная задача которого заключается в защите от несанкционированного вмешательства в электронные системы управления России.</a:t>
            </a:r>
            <a:endParaRPr lang="ru-RU" sz="3600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       Основными задачами являются централизованное проведение </a:t>
            </a:r>
            <a:r>
              <a:rPr lang="ru-RU" u="sng" dirty="0">
                <a:solidFill>
                  <a:srgbClr val="000000"/>
                </a:solidFill>
                <a:ea typeface="Times New Roman" panose="02020603050405020304" pitchFamily="18" charset="0"/>
                <a:hlinkClick r:id="rId5" tooltip="Операция (военное дело)"/>
              </a:rPr>
              <a:t>операций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 </a:t>
            </a:r>
            <a:r>
              <a:rPr lang="ru-RU" u="sng" dirty="0">
                <a:solidFill>
                  <a:srgbClr val="000000"/>
                </a:solidFill>
                <a:ea typeface="Times New Roman" panose="02020603050405020304" pitchFamily="18" charset="0"/>
                <a:hlinkClick r:id="rId6" tooltip="Кибервойна"/>
              </a:rPr>
              <a:t>кибервойны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, управление и защита военных </a:t>
            </a:r>
            <a:r>
              <a:rPr lang="ru-RU" u="sng" dirty="0">
                <a:solidFill>
                  <a:srgbClr val="000000"/>
                </a:solidFill>
                <a:ea typeface="Times New Roman" panose="02020603050405020304" pitchFamily="18" charset="0"/>
                <a:hlinkClick r:id="rId7" tooltip="Компьютерная сеть"/>
              </a:rPr>
              <a:t>компьютерных сетей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 России, защита российских военных систем управления и связи от </a:t>
            </a:r>
            <a:r>
              <a:rPr lang="ru-RU" u="sng" dirty="0">
                <a:solidFill>
                  <a:srgbClr val="000000"/>
                </a:solidFill>
                <a:ea typeface="Times New Roman" panose="02020603050405020304" pitchFamily="18" charset="0"/>
                <a:hlinkClick r:id="rId8" tooltip="Кибертерроризм"/>
              </a:rPr>
              <a:t>кибертерроризма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 и надёжное закрытие проходящей в них информации от вероятного противника</a:t>
            </a:r>
            <a:r>
              <a:rPr lang="ru-RU" baseline="30000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ru-RU" sz="3600" dirty="0"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Войска осуществляют координацию и интеграцию операций, проводимых киберподразделениями ВС России, экспертизу кибернетического потенциала Минобороны России и расширяют возможности его действий в кибернетическом пространстве.</a:t>
            </a:r>
            <a:endParaRPr lang="ru-RU" dirty="0"/>
          </a:p>
        </p:txBody>
      </p:sp>
      <p:pic>
        <p:nvPicPr>
          <p:cNvPr id="5" name="Рисунок 4" descr="C:\Users\Ученик\Desktop\рабочий мат КК занятия\войска информационных операций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93649"/>
            <a:ext cx="1440160" cy="18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743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64096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FF0000"/>
                </a:solidFill>
                <a:ea typeface="Times New Roman" panose="02020603050405020304" pitchFamily="18" charset="0"/>
              </a:rPr>
              <a:t>Войска радиоэлектронной борьбы Вооружённых сил Российской Федерации (Войска РЭБ ВС РФ)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 — структурное 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  <a:hlinkClick r:id="rId2" tooltip="Подразделение (военное дело)"/>
              </a:rPr>
              <a:t>подразделение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 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  <a:hlinkClick r:id="rId3" tooltip="Специальные войска Российской Федерации"/>
              </a:rPr>
              <a:t>специальных войск ВС РФ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ru-RU" sz="2000" dirty="0">
              <a:ea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Подразделения войск радиоэлектронной борьбы осуществляют мероприятия для завоевания господства в эфире, защиты своих систем управления 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tooltip="Войска"/>
              </a:rPr>
              <a:t>войсками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и оружием от преднамеренных помех противника, а также нарушения работы систем управления войсками противника, снижения эффективности применения его боевых средств.</a:t>
            </a:r>
            <a:endParaRPr lang="ru-RU" sz="2000" dirty="0"/>
          </a:p>
        </p:txBody>
      </p:sp>
      <p:pic>
        <p:nvPicPr>
          <p:cNvPr id="3" name="Рисунок 2" descr="Флаг войск Радиоэлектронной борьбы ВС РФ">
            <a:hlinkClick r:id="rId5" tooltip="&quot;Флаг войск Радиоэлектронной борьбы ВС РФ&quot;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73016"/>
            <a:ext cx="1940793" cy="1509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e-news.su/uploads/posts/2019-04/1555301308_e-news.su_155530130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33058"/>
            <a:ext cx="1357997" cy="16498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340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7943" y="260648"/>
            <a:ext cx="8350521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февраля</a:t>
            </a:r>
            <a:b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 Сил специальных операций России</a:t>
            </a:r>
            <a:endParaRPr lang="ru-RU" sz="3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i.ytimg.com/vi/w_Wn-AWaYqE/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43" y="1859050"/>
            <a:ext cx="4199178" cy="236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.ytimg.com/vi/0maZ9SJrvQs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32" y="4293096"/>
            <a:ext cx="4372368" cy="245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20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49694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ВОЕННАЯ ОРГАНИЗАЦИЯ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ГОСУДАРСТВА</a:t>
            </a:r>
          </a:p>
          <a:p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совокупность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органов государственного и военного управления, Вооружённых Сил Российской Федерации, других войск, воинских формирований и органов, составляющих её основу и осуществляющих свою деятельность военными методами, а также части производственного и научного комплексов страны, совместная деятельность которых направлена на подготовку к вооружённой защите и вооружённую защиту Российской Федерации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672" y="3143875"/>
            <a:ext cx="4806599" cy="36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7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topuch.ru/voorujennie-sili-rossijskoj-federacii-v-voennoj-organizacii-go/331532_html_cf2e12834380c8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2260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6908</TotalTime>
  <Words>2621</Words>
  <Application>Microsoft Office PowerPoint</Application>
  <PresentationFormat>Экран (4:3)</PresentationFormat>
  <Paragraphs>382</Paragraphs>
  <Slides>75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86" baseType="lpstr">
      <vt:lpstr>Arial</vt:lpstr>
      <vt:lpstr>Arial Black</vt:lpstr>
      <vt:lpstr>Calibri</vt:lpstr>
      <vt:lpstr>Courier New</vt:lpstr>
      <vt:lpstr>Georgia</vt:lpstr>
      <vt:lpstr>Helvetica Neue</vt:lpstr>
      <vt:lpstr>Montserrat</vt:lpstr>
      <vt:lpstr>NotoSans</vt:lpstr>
      <vt:lpstr>Symbol</vt:lpstr>
      <vt:lpstr>Times New Roman</vt:lpstr>
      <vt:lpstr>Тема Office</vt:lpstr>
      <vt:lpstr>Презентация PowerPoint</vt:lpstr>
      <vt:lpstr>Презентация PowerPoint</vt:lpstr>
      <vt:lpstr>Учебные вопросы урока: </vt:lpstr>
      <vt:lpstr>Структура урока: </vt:lpstr>
      <vt:lpstr>1-й учебный вопрос:   Вооруженные Силы Российской Федерации в системе военной организации государства.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Нормативно-правовые акты, регламентирующие вопросы обороны России.</vt:lpstr>
      <vt:lpstr>Презентация PowerPoint</vt:lpstr>
      <vt:lpstr>2-й учебный вопрос:     Назначение и  задачи Вооруженных Сил РФ. </vt:lpstr>
      <vt:lpstr>Презентация PowerPoint</vt:lpstr>
      <vt:lpstr>  После распада СССР: 16 марта 1992 г. —  Указом Президента РФ на базе Министерства обороны СССР образовано  Министерство обороны Российской Федерации.</vt:lpstr>
      <vt:lpstr>Презентация PowerPoint</vt:lpstr>
      <vt:lpstr>Задачи ВС РФ: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внешние угрозы РФ:</vt:lpstr>
      <vt:lpstr>Основные внешние угрозы Рф:</vt:lpstr>
      <vt:lpstr>Основные внутренние угрозы РФ:</vt:lpstr>
      <vt:lpstr>3-й учебный вопрос:   Структура ВС РФ:  виды и рода войск ВС РФ.  Руководство и командование  ВС РФ.       Военно-географическое деление территории РФ.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Военные округа Российской Федерации. Вооруженные Силы Российской Федерации расположены в четырех военных округах и на территории Объединенного стратегического командования «Север» (ОСК «Север»).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27 февраля день Сил специальных операций России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06 сентября  2012 года</dc:title>
  <dc:creator>6</dc:creator>
  <cp:lastModifiedBy>пк</cp:lastModifiedBy>
  <cp:revision>262</cp:revision>
  <dcterms:created xsi:type="dcterms:W3CDTF">2012-09-04T12:16:26Z</dcterms:created>
  <dcterms:modified xsi:type="dcterms:W3CDTF">2023-02-06T13:57:07Z</dcterms:modified>
</cp:coreProperties>
</file>