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321" r:id="rId4"/>
    <p:sldId id="322" r:id="rId5"/>
    <p:sldId id="323" r:id="rId6"/>
    <p:sldId id="325" r:id="rId7"/>
    <p:sldId id="258" r:id="rId8"/>
    <p:sldId id="327" r:id="rId9"/>
    <p:sldId id="329" r:id="rId10"/>
    <p:sldId id="330" r:id="rId11"/>
    <p:sldId id="331" r:id="rId12"/>
    <p:sldId id="260" r:id="rId13"/>
    <p:sldId id="300" r:id="rId14"/>
    <p:sldId id="296" r:id="rId15"/>
    <p:sldId id="297" r:id="rId16"/>
    <p:sldId id="298" r:id="rId17"/>
    <p:sldId id="265" r:id="rId18"/>
    <p:sldId id="266" r:id="rId19"/>
    <p:sldId id="267" r:id="rId20"/>
    <p:sldId id="268" r:id="rId21"/>
    <p:sldId id="304" r:id="rId22"/>
    <p:sldId id="305" r:id="rId23"/>
    <p:sldId id="326" r:id="rId24"/>
    <p:sldId id="307" r:id="rId25"/>
    <p:sldId id="308" r:id="rId26"/>
    <p:sldId id="310" r:id="rId27"/>
    <p:sldId id="311" r:id="rId28"/>
    <p:sldId id="314" r:id="rId29"/>
    <p:sldId id="309" r:id="rId30"/>
    <p:sldId id="315" r:id="rId31"/>
    <p:sldId id="313" r:id="rId32"/>
    <p:sldId id="306" r:id="rId33"/>
    <p:sldId id="272" r:id="rId34"/>
    <p:sldId id="269" r:id="rId35"/>
    <p:sldId id="270" r:id="rId36"/>
    <p:sldId id="271" r:id="rId37"/>
    <p:sldId id="276" r:id="rId38"/>
    <p:sldId id="273" r:id="rId39"/>
    <p:sldId id="277" r:id="rId40"/>
    <p:sldId id="274" r:id="rId41"/>
    <p:sldId id="275" r:id="rId42"/>
    <p:sldId id="317" r:id="rId43"/>
    <p:sldId id="316" r:id="rId44"/>
    <p:sldId id="320" r:id="rId45"/>
    <p:sldId id="332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206" autoAdjust="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85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2F2C26-ABAF-4211-BC3B-A915CAFDEAAD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6ECDF83-EDE0-4F0F-9970-85CD6D4FD72D}">
      <dgm:prSet custT="1"/>
      <dgm:spPr/>
      <dgm:t>
        <a:bodyPr/>
        <a:lstStyle/>
        <a:p>
          <a:pPr algn="ctr" rtl="0"/>
          <a:r>
            <a:rPr lang="ru-RU" sz="1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Чтение воспитателя по книге или наизусть </a:t>
          </a:r>
        </a:p>
        <a:p>
          <a:pPr algn="ctr" rtl="0"/>
          <a:r>
            <a:rPr lang="ru-RU" sz="1300" dirty="0" smtClean="0"/>
            <a:t>Это дословная передача текста. Читающий,  сохраняя язык автора, передает все оттенки мыслей писателя, воздействует на ум и чувства слушателей. Значительная часть литературных произведений читается по книге.</a:t>
          </a:r>
          <a:endParaRPr lang="ru-RU" sz="1300" dirty="0"/>
        </a:p>
      </dgm:t>
    </dgm:pt>
    <dgm:pt modelId="{E1DF485B-5522-4B44-A5F6-777B425F0B04}" type="parTrans" cxnId="{70860404-D990-4736-A131-056C9617AEC1}">
      <dgm:prSet/>
      <dgm:spPr/>
      <dgm:t>
        <a:bodyPr/>
        <a:lstStyle/>
        <a:p>
          <a:endParaRPr lang="ru-RU"/>
        </a:p>
      </dgm:t>
    </dgm:pt>
    <dgm:pt modelId="{AFE41F3C-95D9-4008-AB15-61ADD84E7474}" type="sibTrans" cxnId="{70860404-D990-4736-A131-056C9617AEC1}">
      <dgm:prSet/>
      <dgm:spPr/>
      <dgm:t>
        <a:bodyPr/>
        <a:lstStyle/>
        <a:p>
          <a:endParaRPr lang="ru-RU"/>
        </a:p>
      </dgm:t>
    </dgm:pt>
    <dgm:pt modelId="{8D9FFA1E-1A1E-4A79-B384-F5A11C5A9A8B}">
      <dgm:prSet custT="1"/>
      <dgm:spPr/>
      <dgm:t>
        <a:bodyPr/>
        <a:lstStyle/>
        <a:p>
          <a:pPr algn="ctr" rtl="0"/>
          <a:r>
            <a:rPr lang="ru-RU" sz="1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Рассказывание воспитателя </a:t>
          </a:r>
        </a:p>
        <a:p>
          <a:pPr algn="ctr" rtl="0"/>
          <a:r>
            <a:rPr lang="ru-RU" sz="1300" dirty="0" smtClean="0"/>
            <a:t>Это относительно свободная передача текста (возможны перестановка слов, замена их, толкование). Рассказывание дает большие возможности для привлечения внимания детей.</a:t>
          </a:r>
          <a:endParaRPr lang="ru-RU" sz="1300" dirty="0"/>
        </a:p>
      </dgm:t>
    </dgm:pt>
    <dgm:pt modelId="{E5518054-DECF-4942-B2FA-E1886E0286A7}" type="parTrans" cxnId="{944DEB85-8623-4FD9-9608-358F343BA788}">
      <dgm:prSet/>
      <dgm:spPr/>
      <dgm:t>
        <a:bodyPr/>
        <a:lstStyle/>
        <a:p>
          <a:endParaRPr lang="ru-RU"/>
        </a:p>
      </dgm:t>
    </dgm:pt>
    <dgm:pt modelId="{6D6E0B3D-2D1A-40E1-9AD5-49E4F86657BA}" type="sibTrans" cxnId="{944DEB85-8623-4FD9-9608-358F343BA788}">
      <dgm:prSet/>
      <dgm:spPr/>
      <dgm:t>
        <a:bodyPr/>
        <a:lstStyle/>
        <a:p>
          <a:endParaRPr lang="ru-RU"/>
        </a:p>
      </dgm:t>
    </dgm:pt>
    <dgm:pt modelId="{2043551B-67B1-41C1-8CD3-BF6904A57F86}">
      <dgm:prSet custT="1"/>
      <dgm:spPr/>
      <dgm:t>
        <a:bodyPr/>
        <a:lstStyle/>
        <a:p>
          <a:pPr algn="ctr" rtl="0"/>
          <a:r>
            <a:rPr lang="ru-RU" sz="1600" b="1" cap="all" spc="0" dirty="0" err="1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Инсценирование</a:t>
          </a:r>
          <a:r>
            <a:rPr lang="ru-RU" sz="1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 </a:t>
          </a:r>
        </a:p>
        <a:p>
          <a:pPr algn="ctr" rtl="0"/>
          <a:r>
            <a:rPr lang="ru-RU" sz="1300" dirty="0" smtClean="0"/>
            <a:t>Этот метод можно рассматривать как средство вторичного ознакомления с художественным произведением.</a:t>
          </a:r>
          <a:endParaRPr lang="ru-RU" sz="1300" dirty="0"/>
        </a:p>
      </dgm:t>
    </dgm:pt>
    <dgm:pt modelId="{D8B02D96-6B1B-4108-B2C9-93D670498E12}" type="parTrans" cxnId="{47B82F1C-C478-4784-BB85-F18914E54516}">
      <dgm:prSet/>
      <dgm:spPr/>
      <dgm:t>
        <a:bodyPr/>
        <a:lstStyle/>
        <a:p>
          <a:endParaRPr lang="ru-RU"/>
        </a:p>
      </dgm:t>
    </dgm:pt>
    <dgm:pt modelId="{68E5ED4F-E7AA-4CE2-99CD-842D25C9527B}" type="sibTrans" cxnId="{47B82F1C-C478-4784-BB85-F18914E54516}">
      <dgm:prSet/>
      <dgm:spPr/>
      <dgm:t>
        <a:bodyPr/>
        <a:lstStyle/>
        <a:p>
          <a:endParaRPr lang="ru-RU"/>
        </a:p>
      </dgm:t>
    </dgm:pt>
    <dgm:pt modelId="{BEFBEEDC-7438-4F17-8564-DC2A0146911A}">
      <dgm:prSet custT="1"/>
      <dgm:spPr/>
      <dgm:t>
        <a:bodyPr/>
        <a:lstStyle/>
        <a:p>
          <a:pPr algn="ctr" rtl="0"/>
          <a:r>
            <a:rPr lang="ru-RU" sz="1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Заучивание наизусть </a:t>
          </a:r>
        </a:p>
        <a:p>
          <a:pPr algn="ctr" rtl="0"/>
          <a:r>
            <a:rPr lang="ru-RU" sz="1300" dirty="0" smtClean="0"/>
            <a:t>Выбор способа передачи произведения (чтение или рассказывание) зависит от жанра произведения и возраста слушателей.</a:t>
          </a:r>
          <a:endParaRPr lang="ru-RU" sz="1300" dirty="0"/>
        </a:p>
      </dgm:t>
    </dgm:pt>
    <dgm:pt modelId="{18AE0C4C-57A0-49F5-8B17-C2D28E481A95}" type="parTrans" cxnId="{8A161FD0-9572-45A4-A9A6-FDBBD3E0865A}">
      <dgm:prSet/>
      <dgm:spPr/>
      <dgm:t>
        <a:bodyPr/>
        <a:lstStyle/>
        <a:p>
          <a:endParaRPr lang="ru-RU"/>
        </a:p>
      </dgm:t>
    </dgm:pt>
    <dgm:pt modelId="{F1B0FA60-37CC-43C3-BAB4-D35206674980}" type="sibTrans" cxnId="{8A161FD0-9572-45A4-A9A6-FDBBD3E0865A}">
      <dgm:prSet/>
      <dgm:spPr/>
      <dgm:t>
        <a:bodyPr/>
        <a:lstStyle/>
        <a:p>
          <a:endParaRPr lang="ru-RU"/>
        </a:p>
      </dgm:t>
    </dgm:pt>
    <dgm:pt modelId="{7FA7DC0B-2E00-459D-831B-80A8A063A936}" type="pres">
      <dgm:prSet presAssocID="{5F2F2C26-ABAF-4211-BC3B-A915CAFDEAA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B1D556-507D-4C55-8C25-E923B5974178}" type="pres">
      <dgm:prSet presAssocID="{16ECDF83-EDE0-4F0F-9970-85CD6D4FD72D}" presName="parentText" presStyleLbl="node1" presStyleIdx="0" presStyleCnt="4" custScaleY="87609" custLinFactY="1317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399F5E-A624-4CFC-83AF-95949C56FC94}" type="pres">
      <dgm:prSet presAssocID="{AFE41F3C-95D9-4008-AB15-61ADD84E7474}" presName="spacer" presStyleCnt="0"/>
      <dgm:spPr/>
    </dgm:pt>
    <dgm:pt modelId="{9531BAC2-8893-4B0A-B56C-81F0872C6CE9}" type="pres">
      <dgm:prSet presAssocID="{8D9FFA1E-1A1E-4A79-B384-F5A11C5A9A8B}" presName="parentText" presStyleLbl="node1" presStyleIdx="1" presStyleCnt="4" custLinFactY="1207" custLinFactNeighborX="695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EAF7C6-A003-4B63-8FB3-64F84F4C3BF9}" type="pres">
      <dgm:prSet presAssocID="{6D6E0B3D-2D1A-40E1-9AD5-49E4F86657BA}" presName="spacer" presStyleCnt="0"/>
      <dgm:spPr/>
    </dgm:pt>
    <dgm:pt modelId="{1D177143-DEC2-427F-AADB-E8A750A8AF6D}" type="pres">
      <dgm:prSet presAssocID="{2043551B-67B1-41C1-8CD3-BF6904A57F86}" presName="parentText" presStyleLbl="node1" presStyleIdx="2" presStyleCnt="4" custLinFactNeighborX="901" custLinFactNeighborY="152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EE3B20-556D-4F84-873A-D01A9F76B55A}" type="pres">
      <dgm:prSet presAssocID="{68E5ED4F-E7AA-4CE2-99CD-842D25C9527B}" presName="spacer" presStyleCnt="0"/>
      <dgm:spPr/>
    </dgm:pt>
    <dgm:pt modelId="{5B42E779-7B79-4FCA-B658-608943E7E397}" type="pres">
      <dgm:prSet presAssocID="{BEFBEEDC-7438-4F17-8564-DC2A0146911A}" presName="parentText" presStyleLbl="node1" presStyleIdx="3" presStyleCnt="4" custLinFactNeighborX="-2000" custLinFactNeighborY="-926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1B03C0-955B-4E47-8068-BBBD45075340}" type="presOf" srcId="{16ECDF83-EDE0-4F0F-9970-85CD6D4FD72D}" destId="{BDB1D556-507D-4C55-8C25-E923B5974178}" srcOrd="0" destOrd="0" presId="urn:microsoft.com/office/officeart/2005/8/layout/vList2"/>
    <dgm:cxn modelId="{778EA2F8-03BE-4AD3-A1E9-2EE537CFF92C}" type="presOf" srcId="{2043551B-67B1-41C1-8CD3-BF6904A57F86}" destId="{1D177143-DEC2-427F-AADB-E8A750A8AF6D}" srcOrd="0" destOrd="0" presId="urn:microsoft.com/office/officeart/2005/8/layout/vList2"/>
    <dgm:cxn modelId="{04292CF6-2E6D-4882-BDFF-4B3E6AE0EE64}" type="presOf" srcId="{BEFBEEDC-7438-4F17-8564-DC2A0146911A}" destId="{5B42E779-7B79-4FCA-B658-608943E7E397}" srcOrd="0" destOrd="0" presId="urn:microsoft.com/office/officeart/2005/8/layout/vList2"/>
    <dgm:cxn modelId="{944DEB85-8623-4FD9-9608-358F343BA788}" srcId="{5F2F2C26-ABAF-4211-BC3B-A915CAFDEAAD}" destId="{8D9FFA1E-1A1E-4A79-B384-F5A11C5A9A8B}" srcOrd="1" destOrd="0" parTransId="{E5518054-DECF-4942-B2FA-E1886E0286A7}" sibTransId="{6D6E0B3D-2D1A-40E1-9AD5-49E4F86657BA}"/>
    <dgm:cxn modelId="{726803F5-D307-45D1-BD05-35BBA0C84AEF}" type="presOf" srcId="{8D9FFA1E-1A1E-4A79-B384-F5A11C5A9A8B}" destId="{9531BAC2-8893-4B0A-B56C-81F0872C6CE9}" srcOrd="0" destOrd="0" presId="urn:microsoft.com/office/officeart/2005/8/layout/vList2"/>
    <dgm:cxn modelId="{70860404-D990-4736-A131-056C9617AEC1}" srcId="{5F2F2C26-ABAF-4211-BC3B-A915CAFDEAAD}" destId="{16ECDF83-EDE0-4F0F-9970-85CD6D4FD72D}" srcOrd="0" destOrd="0" parTransId="{E1DF485B-5522-4B44-A5F6-777B425F0B04}" sibTransId="{AFE41F3C-95D9-4008-AB15-61ADD84E7474}"/>
    <dgm:cxn modelId="{8A161FD0-9572-45A4-A9A6-FDBBD3E0865A}" srcId="{5F2F2C26-ABAF-4211-BC3B-A915CAFDEAAD}" destId="{BEFBEEDC-7438-4F17-8564-DC2A0146911A}" srcOrd="3" destOrd="0" parTransId="{18AE0C4C-57A0-49F5-8B17-C2D28E481A95}" sibTransId="{F1B0FA60-37CC-43C3-BAB4-D35206674980}"/>
    <dgm:cxn modelId="{D3B67BF7-71E4-4E08-A96C-2087FC76E3BF}" type="presOf" srcId="{5F2F2C26-ABAF-4211-BC3B-A915CAFDEAAD}" destId="{7FA7DC0B-2E00-459D-831B-80A8A063A936}" srcOrd="0" destOrd="0" presId="urn:microsoft.com/office/officeart/2005/8/layout/vList2"/>
    <dgm:cxn modelId="{47B82F1C-C478-4784-BB85-F18914E54516}" srcId="{5F2F2C26-ABAF-4211-BC3B-A915CAFDEAAD}" destId="{2043551B-67B1-41C1-8CD3-BF6904A57F86}" srcOrd="2" destOrd="0" parTransId="{D8B02D96-6B1B-4108-B2C9-93D670498E12}" sibTransId="{68E5ED4F-E7AA-4CE2-99CD-842D25C9527B}"/>
    <dgm:cxn modelId="{08DE85DF-79EF-40B5-91DE-8EAEB70D228D}" type="presParOf" srcId="{7FA7DC0B-2E00-459D-831B-80A8A063A936}" destId="{BDB1D556-507D-4C55-8C25-E923B5974178}" srcOrd="0" destOrd="0" presId="urn:microsoft.com/office/officeart/2005/8/layout/vList2"/>
    <dgm:cxn modelId="{DB5C0941-86F4-4304-9B2F-7CE190414BD0}" type="presParOf" srcId="{7FA7DC0B-2E00-459D-831B-80A8A063A936}" destId="{30399F5E-A624-4CFC-83AF-95949C56FC94}" srcOrd="1" destOrd="0" presId="urn:microsoft.com/office/officeart/2005/8/layout/vList2"/>
    <dgm:cxn modelId="{64C3482D-1B0B-4F84-96AF-5681C472ECD8}" type="presParOf" srcId="{7FA7DC0B-2E00-459D-831B-80A8A063A936}" destId="{9531BAC2-8893-4B0A-B56C-81F0872C6CE9}" srcOrd="2" destOrd="0" presId="urn:microsoft.com/office/officeart/2005/8/layout/vList2"/>
    <dgm:cxn modelId="{502C9266-E48F-43C3-AA9A-60E493D94A44}" type="presParOf" srcId="{7FA7DC0B-2E00-459D-831B-80A8A063A936}" destId="{EAEAF7C6-A003-4B63-8FB3-64F84F4C3BF9}" srcOrd="3" destOrd="0" presId="urn:microsoft.com/office/officeart/2005/8/layout/vList2"/>
    <dgm:cxn modelId="{7BA7975C-1A31-4C3A-97ED-90DC1D0EC807}" type="presParOf" srcId="{7FA7DC0B-2E00-459D-831B-80A8A063A936}" destId="{1D177143-DEC2-427F-AADB-E8A750A8AF6D}" srcOrd="4" destOrd="0" presId="urn:microsoft.com/office/officeart/2005/8/layout/vList2"/>
    <dgm:cxn modelId="{15E635D5-915B-464C-84F6-EACA47C75E66}" type="presParOf" srcId="{7FA7DC0B-2E00-459D-831B-80A8A063A936}" destId="{67EE3B20-556D-4F84-873A-D01A9F76B55A}" srcOrd="5" destOrd="0" presId="urn:microsoft.com/office/officeart/2005/8/layout/vList2"/>
    <dgm:cxn modelId="{D1E4E4B0-F21D-477B-A600-6FADC685AE26}" type="presParOf" srcId="{7FA7DC0B-2E00-459D-831B-80A8A063A936}" destId="{5B42E779-7B79-4FCA-B658-608943E7E397}" srcOrd="6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21E9D9E-F11F-4830-88C5-3EDA89224BEF}" type="doc">
      <dgm:prSet loTypeId="urn:microsoft.com/office/officeart/2005/8/layout/orgChart1" loCatId="hierarchy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698FEE37-D30F-442F-A3F0-F39CD97E1D42}">
      <dgm:prSet/>
      <dgm:spPr/>
      <dgm:t>
        <a:bodyPr/>
        <a:lstStyle/>
        <a:p>
          <a:pPr rtl="0"/>
          <a:r>
            <a:rPr lang="ru-RU" dirty="0" smtClean="0"/>
            <a:t>Традиционно в методике развития речи принято выделять две формы работы с книгой в детском саду</a:t>
          </a:r>
          <a:endParaRPr lang="ru-RU" dirty="0"/>
        </a:p>
      </dgm:t>
    </dgm:pt>
    <dgm:pt modelId="{28A4EF5B-8B2C-4B23-B643-06902602D093}" type="parTrans" cxnId="{557974CD-0B9C-432E-ABD7-28F6D7E3105F}">
      <dgm:prSet/>
      <dgm:spPr/>
      <dgm:t>
        <a:bodyPr/>
        <a:lstStyle/>
        <a:p>
          <a:endParaRPr lang="ru-RU"/>
        </a:p>
      </dgm:t>
    </dgm:pt>
    <dgm:pt modelId="{FBFE3515-34CE-4638-89F6-C28B63029243}" type="sibTrans" cxnId="{557974CD-0B9C-432E-ABD7-28F6D7E3105F}">
      <dgm:prSet/>
      <dgm:spPr/>
      <dgm:t>
        <a:bodyPr/>
        <a:lstStyle/>
        <a:p>
          <a:endParaRPr lang="ru-RU"/>
        </a:p>
      </dgm:t>
    </dgm:pt>
    <dgm:pt modelId="{C0A5FEA6-EE09-4609-8265-69C4E55A5EB6}">
      <dgm:prSet/>
      <dgm:spPr/>
      <dgm:t>
        <a:bodyPr/>
        <a:lstStyle/>
        <a:p>
          <a:pPr rtl="0"/>
          <a:r>
            <a:rPr lang="ru-RU" dirty="0" smtClean="0"/>
            <a:t>чтение и рассказывание художественной литературы  и заучивание стихотворений на занятиях </a:t>
          </a:r>
          <a:endParaRPr lang="ru-RU" dirty="0"/>
        </a:p>
      </dgm:t>
    </dgm:pt>
    <dgm:pt modelId="{08CCF410-B6AF-4CF1-90A7-91E0603C11DC}" type="parTrans" cxnId="{AE46A2B2-BFFF-459B-8D10-8B03447CD53A}">
      <dgm:prSet/>
      <dgm:spPr/>
      <dgm:t>
        <a:bodyPr/>
        <a:lstStyle/>
        <a:p>
          <a:endParaRPr lang="ru-RU"/>
        </a:p>
      </dgm:t>
    </dgm:pt>
    <dgm:pt modelId="{62AE3B2F-73E7-462B-A6BC-AD78D68AE3D9}" type="sibTrans" cxnId="{AE46A2B2-BFFF-459B-8D10-8B03447CD53A}">
      <dgm:prSet/>
      <dgm:spPr/>
      <dgm:t>
        <a:bodyPr/>
        <a:lstStyle/>
        <a:p>
          <a:endParaRPr lang="ru-RU"/>
        </a:p>
      </dgm:t>
    </dgm:pt>
    <dgm:pt modelId="{FB3401B7-987F-4E40-84EC-1BC230745FD3}">
      <dgm:prSet/>
      <dgm:spPr/>
      <dgm:t>
        <a:bodyPr/>
        <a:lstStyle/>
        <a:p>
          <a:pPr rtl="0"/>
          <a:r>
            <a:rPr lang="ru-RU" dirty="0" smtClean="0"/>
            <a:t>использование литературных произведений и произведений устного народного творчества вне занятий, в разных видах деятельности</a:t>
          </a:r>
          <a:endParaRPr lang="ru-RU" dirty="0"/>
        </a:p>
      </dgm:t>
    </dgm:pt>
    <dgm:pt modelId="{A59F0C84-E537-41D4-8763-A47F30FA7575}" type="parTrans" cxnId="{53C407E9-793E-4DEB-A8FD-E24CAD4FF1DE}">
      <dgm:prSet/>
      <dgm:spPr/>
      <dgm:t>
        <a:bodyPr/>
        <a:lstStyle/>
        <a:p>
          <a:endParaRPr lang="ru-RU"/>
        </a:p>
      </dgm:t>
    </dgm:pt>
    <dgm:pt modelId="{D30678B2-977F-42F8-9E48-C55B0D29E3E3}" type="sibTrans" cxnId="{53C407E9-793E-4DEB-A8FD-E24CAD4FF1DE}">
      <dgm:prSet/>
      <dgm:spPr/>
      <dgm:t>
        <a:bodyPr/>
        <a:lstStyle/>
        <a:p>
          <a:endParaRPr lang="ru-RU"/>
        </a:p>
      </dgm:t>
    </dgm:pt>
    <dgm:pt modelId="{7660A908-4348-4F11-B0B7-9F4CFA28A9EF}" type="pres">
      <dgm:prSet presAssocID="{F21E9D9E-F11F-4830-88C5-3EDA89224BE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5FFD946-1FBE-4836-B095-CE9A27003DE5}" type="pres">
      <dgm:prSet presAssocID="{698FEE37-D30F-442F-A3F0-F39CD97E1D42}" presName="hierRoot1" presStyleCnt="0">
        <dgm:presLayoutVars>
          <dgm:hierBranch val="init"/>
        </dgm:presLayoutVars>
      </dgm:prSet>
      <dgm:spPr/>
    </dgm:pt>
    <dgm:pt modelId="{52539202-70F0-4168-9B5D-750FA1343DF2}" type="pres">
      <dgm:prSet presAssocID="{698FEE37-D30F-442F-A3F0-F39CD97E1D42}" presName="rootComposite1" presStyleCnt="0"/>
      <dgm:spPr/>
    </dgm:pt>
    <dgm:pt modelId="{D45954A1-B1E7-45C0-935C-BFB0FF92561F}" type="pres">
      <dgm:prSet presAssocID="{698FEE37-D30F-442F-A3F0-F39CD97E1D42}" presName="rootText1" presStyleLbl="node0" presStyleIdx="0" presStyleCnt="1" custScaleX="171773" custScaleY="699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EEE9ED-6E92-4C73-9494-05A29F3A5468}" type="pres">
      <dgm:prSet presAssocID="{698FEE37-D30F-442F-A3F0-F39CD97E1D42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D5D416B-7DC6-40BF-858A-48A0C3D154B8}" type="pres">
      <dgm:prSet presAssocID="{698FEE37-D30F-442F-A3F0-F39CD97E1D42}" presName="hierChild2" presStyleCnt="0"/>
      <dgm:spPr/>
    </dgm:pt>
    <dgm:pt modelId="{0413915A-DEAB-4658-898A-D41385C90CAA}" type="pres">
      <dgm:prSet presAssocID="{08CCF410-B6AF-4CF1-90A7-91E0603C11DC}" presName="Name37" presStyleLbl="parChTrans1D2" presStyleIdx="0" presStyleCnt="2"/>
      <dgm:spPr/>
      <dgm:t>
        <a:bodyPr/>
        <a:lstStyle/>
        <a:p>
          <a:endParaRPr lang="ru-RU"/>
        </a:p>
      </dgm:t>
    </dgm:pt>
    <dgm:pt modelId="{E8D0F8D6-9659-4716-A755-25E15E67B4AE}" type="pres">
      <dgm:prSet presAssocID="{C0A5FEA6-EE09-4609-8265-69C4E55A5EB6}" presName="hierRoot2" presStyleCnt="0">
        <dgm:presLayoutVars>
          <dgm:hierBranch val="init"/>
        </dgm:presLayoutVars>
      </dgm:prSet>
      <dgm:spPr/>
    </dgm:pt>
    <dgm:pt modelId="{21DCA4DF-E626-47CF-B9B6-D089684F7BBC}" type="pres">
      <dgm:prSet presAssocID="{C0A5FEA6-EE09-4609-8265-69C4E55A5EB6}" presName="rootComposite" presStyleCnt="0"/>
      <dgm:spPr/>
    </dgm:pt>
    <dgm:pt modelId="{E20269EE-37CD-4CC6-881F-11466F55E2C7}" type="pres">
      <dgm:prSet presAssocID="{C0A5FEA6-EE09-4609-8265-69C4E55A5EB6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106F70-0BAD-43CD-849A-C8B9118BA27F}" type="pres">
      <dgm:prSet presAssocID="{C0A5FEA6-EE09-4609-8265-69C4E55A5EB6}" presName="rootConnector" presStyleLbl="node2" presStyleIdx="0" presStyleCnt="2"/>
      <dgm:spPr/>
      <dgm:t>
        <a:bodyPr/>
        <a:lstStyle/>
        <a:p>
          <a:endParaRPr lang="ru-RU"/>
        </a:p>
      </dgm:t>
    </dgm:pt>
    <dgm:pt modelId="{6197A71F-BC20-4643-B6BD-EA9CDFA07C96}" type="pres">
      <dgm:prSet presAssocID="{C0A5FEA6-EE09-4609-8265-69C4E55A5EB6}" presName="hierChild4" presStyleCnt="0"/>
      <dgm:spPr/>
    </dgm:pt>
    <dgm:pt modelId="{677E941B-1F3F-4DA9-8D1D-9F8DECFAC0E3}" type="pres">
      <dgm:prSet presAssocID="{C0A5FEA6-EE09-4609-8265-69C4E55A5EB6}" presName="hierChild5" presStyleCnt="0"/>
      <dgm:spPr/>
    </dgm:pt>
    <dgm:pt modelId="{01B284DB-8B8F-45EA-A39E-27EA7DCB84F5}" type="pres">
      <dgm:prSet presAssocID="{A59F0C84-E537-41D4-8763-A47F30FA7575}" presName="Name37" presStyleLbl="parChTrans1D2" presStyleIdx="1" presStyleCnt="2"/>
      <dgm:spPr/>
      <dgm:t>
        <a:bodyPr/>
        <a:lstStyle/>
        <a:p>
          <a:endParaRPr lang="ru-RU"/>
        </a:p>
      </dgm:t>
    </dgm:pt>
    <dgm:pt modelId="{88D566DC-91A6-4F1D-A395-64C6F7A6C168}" type="pres">
      <dgm:prSet presAssocID="{FB3401B7-987F-4E40-84EC-1BC230745FD3}" presName="hierRoot2" presStyleCnt="0">
        <dgm:presLayoutVars>
          <dgm:hierBranch val="init"/>
        </dgm:presLayoutVars>
      </dgm:prSet>
      <dgm:spPr/>
    </dgm:pt>
    <dgm:pt modelId="{ACBD4AAE-0026-4B7C-8BBE-1B3F827D18F4}" type="pres">
      <dgm:prSet presAssocID="{FB3401B7-987F-4E40-84EC-1BC230745FD3}" presName="rootComposite" presStyleCnt="0"/>
      <dgm:spPr/>
    </dgm:pt>
    <dgm:pt modelId="{843F63C3-5971-433D-A0A9-56D619FE9167}" type="pres">
      <dgm:prSet presAssocID="{FB3401B7-987F-4E40-84EC-1BC230745FD3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3FD3FC-D5A8-47D4-AE51-895C7A3FF257}" type="pres">
      <dgm:prSet presAssocID="{FB3401B7-987F-4E40-84EC-1BC230745FD3}" presName="rootConnector" presStyleLbl="node2" presStyleIdx="1" presStyleCnt="2"/>
      <dgm:spPr/>
      <dgm:t>
        <a:bodyPr/>
        <a:lstStyle/>
        <a:p>
          <a:endParaRPr lang="ru-RU"/>
        </a:p>
      </dgm:t>
    </dgm:pt>
    <dgm:pt modelId="{9A23D093-D796-49C8-AB2F-7A3186C88C14}" type="pres">
      <dgm:prSet presAssocID="{FB3401B7-987F-4E40-84EC-1BC230745FD3}" presName="hierChild4" presStyleCnt="0"/>
      <dgm:spPr/>
    </dgm:pt>
    <dgm:pt modelId="{C7E6CB20-9FA1-405A-BC42-18B1180ADF19}" type="pres">
      <dgm:prSet presAssocID="{FB3401B7-987F-4E40-84EC-1BC230745FD3}" presName="hierChild5" presStyleCnt="0"/>
      <dgm:spPr/>
    </dgm:pt>
    <dgm:pt modelId="{59D4E928-01E5-43F6-93A2-FDF07A29A2EA}" type="pres">
      <dgm:prSet presAssocID="{698FEE37-D30F-442F-A3F0-F39CD97E1D42}" presName="hierChild3" presStyleCnt="0"/>
      <dgm:spPr/>
    </dgm:pt>
  </dgm:ptLst>
  <dgm:cxnLst>
    <dgm:cxn modelId="{645A46BA-AED2-4861-A99D-03A1E12481EA}" type="presOf" srcId="{698FEE37-D30F-442F-A3F0-F39CD97E1D42}" destId="{D45954A1-B1E7-45C0-935C-BFB0FF92561F}" srcOrd="0" destOrd="0" presId="urn:microsoft.com/office/officeart/2005/8/layout/orgChart1"/>
    <dgm:cxn modelId="{719E4AED-ECDE-4859-8C79-D4418ABA5982}" type="presOf" srcId="{C0A5FEA6-EE09-4609-8265-69C4E55A5EB6}" destId="{9A106F70-0BAD-43CD-849A-C8B9118BA27F}" srcOrd="1" destOrd="0" presId="urn:microsoft.com/office/officeart/2005/8/layout/orgChart1"/>
    <dgm:cxn modelId="{037EAB2E-1355-4E20-B9CF-9290C3667530}" type="presOf" srcId="{698FEE37-D30F-442F-A3F0-F39CD97E1D42}" destId="{53EEE9ED-6E92-4C73-9494-05A29F3A5468}" srcOrd="1" destOrd="0" presId="urn:microsoft.com/office/officeart/2005/8/layout/orgChart1"/>
    <dgm:cxn modelId="{B43C57BA-79CF-4260-94F8-4B7CEBC5FB07}" type="presOf" srcId="{08CCF410-B6AF-4CF1-90A7-91E0603C11DC}" destId="{0413915A-DEAB-4658-898A-D41385C90CAA}" srcOrd="0" destOrd="0" presId="urn:microsoft.com/office/officeart/2005/8/layout/orgChart1"/>
    <dgm:cxn modelId="{AE46A2B2-BFFF-459B-8D10-8B03447CD53A}" srcId="{698FEE37-D30F-442F-A3F0-F39CD97E1D42}" destId="{C0A5FEA6-EE09-4609-8265-69C4E55A5EB6}" srcOrd="0" destOrd="0" parTransId="{08CCF410-B6AF-4CF1-90A7-91E0603C11DC}" sibTransId="{62AE3B2F-73E7-462B-A6BC-AD78D68AE3D9}"/>
    <dgm:cxn modelId="{557974CD-0B9C-432E-ABD7-28F6D7E3105F}" srcId="{F21E9D9E-F11F-4830-88C5-3EDA89224BEF}" destId="{698FEE37-D30F-442F-A3F0-F39CD97E1D42}" srcOrd="0" destOrd="0" parTransId="{28A4EF5B-8B2C-4B23-B643-06902602D093}" sibTransId="{FBFE3515-34CE-4638-89F6-C28B63029243}"/>
    <dgm:cxn modelId="{98E8EF85-8AD1-444D-A29E-716EE308B6A1}" type="presOf" srcId="{A59F0C84-E537-41D4-8763-A47F30FA7575}" destId="{01B284DB-8B8F-45EA-A39E-27EA7DCB84F5}" srcOrd="0" destOrd="0" presId="urn:microsoft.com/office/officeart/2005/8/layout/orgChart1"/>
    <dgm:cxn modelId="{4C571972-92AF-4DA7-81CF-9DAF0FA7FE28}" type="presOf" srcId="{C0A5FEA6-EE09-4609-8265-69C4E55A5EB6}" destId="{E20269EE-37CD-4CC6-881F-11466F55E2C7}" srcOrd="0" destOrd="0" presId="urn:microsoft.com/office/officeart/2005/8/layout/orgChart1"/>
    <dgm:cxn modelId="{3A9EDB5F-A1FB-483D-98C9-8FBA92DFBBE9}" type="presOf" srcId="{F21E9D9E-F11F-4830-88C5-3EDA89224BEF}" destId="{7660A908-4348-4F11-B0B7-9F4CFA28A9EF}" srcOrd="0" destOrd="0" presId="urn:microsoft.com/office/officeart/2005/8/layout/orgChart1"/>
    <dgm:cxn modelId="{53C407E9-793E-4DEB-A8FD-E24CAD4FF1DE}" srcId="{698FEE37-D30F-442F-A3F0-F39CD97E1D42}" destId="{FB3401B7-987F-4E40-84EC-1BC230745FD3}" srcOrd="1" destOrd="0" parTransId="{A59F0C84-E537-41D4-8763-A47F30FA7575}" sibTransId="{D30678B2-977F-42F8-9E48-C55B0D29E3E3}"/>
    <dgm:cxn modelId="{C029D673-C8AF-40F4-A966-339042C5954D}" type="presOf" srcId="{FB3401B7-987F-4E40-84EC-1BC230745FD3}" destId="{843F63C3-5971-433D-A0A9-56D619FE9167}" srcOrd="0" destOrd="0" presId="urn:microsoft.com/office/officeart/2005/8/layout/orgChart1"/>
    <dgm:cxn modelId="{A8E5C8A7-B32D-4E0A-962B-12D195596E7F}" type="presOf" srcId="{FB3401B7-987F-4E40-84EC-1BC230745FD3}" destId="{2B3FD3FC-D5A8-47D4-AE51-895C7A3FF257}" srcOrd="1" destOrd="0" presId="urn:microsoft.com/office/officeart/2005/8/layout/orgChart1"/>
    <dgm:cxn modelId="{CFC4CDC3-F03D-4FE9-8370-A512B34A6718}" type="presParOf" srcId="{7660A908-4348-4F11-B0B7-9F4CFA28A9EF}" destId="{25FFD946-1FBE-4836-B095-CE9A27003DE5}" srcOrd="0" destOrd="0" presId="urn:microsoft.com/office/officeart/2005/8/layout/orgChart1"/>
    <dgm:cxn modelId="{0907F7BE-A68A-46EC-B323-8B7262F4D76E}" type="presParOf" srcId="{25FFD946-1FBE-4836-B095-CE9A27003DE5}" destId="{52539202-70F0-4168-9B5D-750FA1343DF2}" srcOrd="0" destOrd="0" presId="urn:microsoft.com/office/officeart/2005/8/layout/orgChart1"/>
    <dgm:cxn modelId="{9D408682-7B0D-4A5C-B126-C3744F5FA6F2}" type="presParOf" srcId="{52539202-70F0-4168-9B5D-750FA1343DF2}" destId="{D45954A1-B1E7-45C0-935C-BFB0FF92561F}" srcOrd="0" destOrd="0" presId="urn:microsoft.com/office/officeart/2005/8/layout/orgChart1"/>
    <dgm:cxn modelId="{9131325B-7A14-4681-8856-F2AE2AC71E42}" type="presParOf" srcId="{52539202-70F0-4168-9B5D-750FA1343DF2}" destId="{53EEE9ED-6E92-4C73-9494-05A29F3A5468}" srcOrd="1" destOrd="0" presId="urn:microsoft.com/office/officeart/2005/8/layout/orgChart1"/>
    <dgm:cxn modelId="{247FBA37-D60D-4233-BD86-2AEC6433E587}" type="presParOf" srcId="{25FFD946-1FBE-4836-B095-CE9A27003DE5}" destId="{2D5D416B-7DC6-40BF-858A-48A0C3D154B8}" srcOrd="1" destOrd="0" presId="urn:microsoft.com/office/officeart/2005/8/layout/orgChart1"/>
    <dgm:cxn modelId="{5B8C3FB2-048E-42DB-9AEE-DAFDCA4371E2}" type="presParOf" srcId="{2D5D416B-7DC6-40BF-858A-48A0C3D154B8}" destId="{0413915A-DEAB-4658-898A-D41385C90CAA}" srcOrd="0" destOrd="0" presId="urn:microsoft.com/office/officeart/2005/8/layout/orgChart1"/>
    <dgm:cxn modelId="{F743D88C-0261-448B-B2A6-E28EA14E21B1}" type="presParOf" srcId="{2D5D416B-7DC6-40BF-858A-48A0C3D154B8}" destId="{E8D0F8D6-9659-4716-A755-25E15E67B4AE}" srcOrd="1" destOrd="0" presId="urn:microsoft.com/office/officeart/2005/8/layout/orgChart1"/>
    <dgm:cxn modelId="{0D0CF23B-62F5-4499-8AC4-BF64CCEEC30A}" type="presParOf" srcId="{E8D0F8D6-9659-4716-A755-25E15E67B4AE}" destId="{21DCA4DF-E626-47CF-B9B6-D089684F7BBC}" srcOrd="0" destOrd="0" presId="urn:microsoft.com/office/officeart/2005/8/layout/orgChart1"/>
    <dgm:cxn modelId="{E62EABC8-C579-4323-89E6-880DDE346BC9}" type="presParOf" srcId="{21DCA4DF-E626-47CF-B9B6-D089684F7BBC}" destId="{E20269EE-37CD-4CC6-881F-11466F55E2C7}" srcOrd="0" destOrd="0" presId="urn:microsoft.com/office/officeart/2005/8/layout/orgChart1"/>
    <dgm:cxn modelId="{0219959F-8509-47D9-9B97-FF07319FA18C}" type="presParOf" srcId="{21DCA4DF-E626-47CF-B9B6-D089684F7BBC}" destId="{9A106F70-0BAD-43CD-849A-C8B9118BA27F}" srcOrd="1" destOrd="0" presId="urn:microsoft.com/office/officeart/2005/8/layout/orgChart1"/>
    <dgm:cxn modelId="{B992B6AE-2184-45FD-A114-3D542575412D}" type="presParOf" srcId="{E8D0F8D6-9659-4716-A755-25E15E67B4AE}" destId="{6197A71F-BC20-4643-B6BD-EA9CDFA07C96}" srcOrd="1" destOrd="0" presId="urn:microsoft.com/office/officeart/2005/8/layout/orgChart1"/>
    <dgm:cxn modelId="{45D097BC-6BFD-4ED9-8EEF-6824C65AEA33}" type="presParOf" srcId="{E8D0F8D6-9659-4716-A755-25E15E67B4AE}" destId="{677E941B-1F3F-4DA9-8D1D-9F8DECFAC0E3}" srcOrd="2" destOrd="0" presId="urn:microsoft.com/office/officeart/2005/8/layout/orgChart1"/>
    <dgm:cxn modelId="{D1E5CCB5-30D3-47C6-8BDD-30A34F3F78D8}" type="presParOf" srcId="{2D5D416B-7DC6-40BF-858A-48A0C3D154B8}" destId="{01B284DB-8B8F-45EA-A39E-27EA7DCB84F5}" srcOrd="2" destOrd="0" presId="urn:microsoft.com/office/officeart/2005/8/layout/orgChart1"/>
    <dgm:cxn modelId="{14323916-13AF-4178-AAC9-4C71BCF1423F}" type="presParOf" srcId="{2D5D416B-7DC6-40BF-858A-48A0C3D154B8}" destId="{88D566DC-91A6-4F1D-A395-64C6F7A6C168}" srcOrd="3" destOrd="0" presId="urn:microsoft.com/office/officeart/2005/8/layout/orgChart1"/>
    <dgm:cxn modelId="{E1983858-0059-47BF-B3BA-69A873ADCED1}" type="presParOf" srcId="{88D566DC-91A6-4F1D-A395-64C6F7A6C168}" destId="{ACBD4AAE-0026-4B7C-8BBE-1B3F827D18F4}" srcOrd="0" destOrd="0" presId="urn:microsoft.com/office/officeart/2005/8/layout/orgChart1"/>
    <dgm:cxn modelId="{CB265DFB-1F56-47BE-B0BF-E14FFC2DDFD7}" type="presParOf" srcId="{ACBD4AAE-0026-4B7C-8BBE-1B3F827D18F4}" destId="{843F63C3-5971-433D-A0A9-56D619FE9167}" srcOrd="0" destOrd="0" presId="urn:microsoft.com/office/officeart/2005/8/layout/orgChart1"/>
    <dgm:cxn modelId="{7AD7669A-D9AE-4038-9C11-D1F67B1CC9C5}" type="presParOf" srcId="{ACBD4AAE-0026-4B7C-8BBE-1B3F827D18F4}" destId="{2B3FD3FC-D5A8-47D4-AE51-895C7A3FF257}" srcOrd="1" destOrd="0" presId="urn:microsoft.com/office/officeart/2005/8/layout/orgChart1"/>
    <dgm:cxn modelId="{B3A1A2D8-FB8E-4C58-B65E-94417FE45482}" type="presParOf" srcId="{88D566DC-91A6-4F1D-A395-64C6F7A6C168}" destId="{9A23D093-D796-49C8-AB2F-7A3186C88C14}" srcOrd="1" destOrd="0" presId="urn:microsoft.com/office/officeart/2005/8/layout/orgChart1"/>
    <dgm:cxn modelId="{69A51CF5-36A4-4A75-A0E0-1E0C7A608DA7}" type="presParOf" srcId="{88D566DC-91A6-4F1D-A395-64C6F7A6C168}" destId="{C7E6CB20-9FA1-405A-BC42-18B1180ADF19}" srcOrd="2" destOrd="0" presId="urn:microsoft.com/office/officeart/2005/8/layout/orgChart1"/>
    <dgm:cxn modelId="{53B3BF93-329E-4FA3-86F4-472D32A9E25F}" type="presParOf" srcId="{25FFD946-1FBE-4836-B095-CE9A27003DE5}" destId="{59D4E928-01E5-43F6-93A2-FDF07A29A2E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0F07BB4-D75B-41A8-AC52-1B6805DB6F82}" type="doc">
      <dgm:prSet loTypeId="urn:microsoft.com/office/officeart/2005/8/layout/hierarchy2" loCatId="hierarchy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231BA3C3-C828-42C1-A35D-6C167326C231}">
      <dgm:prSet/>
      <dgm:spPr/>
      <dgm:t>
        <a:bodyPr/>
        <a:lstStyle/>
        <a:p>
          <a:pPr rtl="0"/>
          <a:r>
            <a:rPr lang="ru-RU" dirty="0" smtClean="0"/>
            <a:t>В работе с детьми по данному разделу программы вне занятий проявляются два направления </a:t>
          </a:r>
          <a:endParaRPr lang="ru-RU" dirty="0"/>
        </a:p>
      </dgm:t>
    </dgm:pt>
    <dgm:pt modelId="{E257DCD0-BF83-4A13-9F1E-E1C22D020AF0}" type="parTrans" cxnId="{60DA3755-F147-434F-837C-077B01AF46D0}">
      <dgm:prSet/>
      <dgm:spPr/>
      <dgm:t>
        <a:bodyPr/>
        <a:lstStyle/>
        <a:p>
          <a:endParaRPr lang="ru-RU"/>
        </a:p>
      </dgm:t>
    </dgm:pt>
    <dgm:pt modelId="{5FA7FA15-2C2F-4B38-B3D5-089FB62B2A5C}" type="sibTrans" cxnId="{60DA3755-F147-434F-837C-077B01AF46D0}">
      <dgm:prSet/>
      <dgm:spPr/>
      <dgm:t>
        <a:bodyPr/>
        <a:lstStyle/>
        <a:p>
          <a:endParaRPr lang="ru-RU"/>
        </a:p>
      </dgm:t>
    </dgm:pt>
    <dgm:pt modelId="{208EA508-F0CC-485C-8619-98396711AA5B}">
      <dgm:prSet/>
      <dgm:spPr/>
      <dgm:t>
        <a:bodyPr/>
        <a:lstStyle/>
        <a:p>
          <a:pPr rtl="0"/>
          <a:r>
            <a:rPr lang="ru-RU" dirty="0" smtClean="0"/>
            <a:t>Педагог целенаправленно организует дошкольников для восприятия произведений</a:t>
          </a:r>
          <a:endParaRPr lang="ru-RU" dirty="0"/>
        </a:p>
      </dgm:t>
    </dgm:pt>
    <dgm:pt modelId="{DFB567BD-0DA8-4AED-9CDB-75902441EC22}" type="parTrans" cxnId="{ABADDF7C-B0AF-428A-AA20-C3A8BFC745BC}">
      <dgm:prSet/>
      <dgm:spPr/>
      <dgm:t>
        <a:bodyPr/>
        <a:lstStyle/>
        <a:p>
          <a:endParaRPr lang="ru-RU"/>
        </a:p>
      </dgm:t>
    </dgm:pt>
    <dgm:pt modelId="{8E89854A-628E-444F-9F26-A7AF8E7E12C8}" type="sibTrans" cxnId="{ABADDF7C-B0AF-428A-AA20-C3A8BFC745BC}">
      <dgm:prSet/>
      <dgm:spPr/>
      <dgm:t>
        <a:bodyPr/>
        <a:lstStyle/>
        <a:p>
          <a:endParaRPr lang="ru-RU"/>
        </a:p>
      </dgm:t>
    </dgm:pt>
    <dgm:pt modelId="{8A970185-73CD-49A3-8DB5-B4EAAF3C1074}">
      <dgm:prSet/>
      <dgm:spPr/>
      <dgm:t>
        <a:bodyPr/>
        <a:lstStyle/>
        <a:p>
          <a:pPr rtl="0"/>
          <a:r>
            <a:rPr lang="ru-RU" dirty="0" smtClean="0"/>
            <a:t>Самостоятельное использование произведений детьми по их собственной инициативе при косвенном участии взрослого.</a:t>
          </a:r>
          <a:endParaRPr lang="ru-RU" dirty="0"/>
        </a:p>
      </dgm:t>
    </dgm:pt>
    <dgm:pt modelId="{A4D4BB8D-2C98-4A21-8E58-ED8569A2454D}" type="parTrans" cxnId="{BC3F77AE-B6C4-4D00-895E-A075F875EA97}">
      <dgm:prSet/>
      <dgm:spPr/>
      <dgm:t>
        <a:bodyPr/>
        <a:lstStyle/>
        <a:p>
          <a:endParaRPr lang="ru-RU"/>
        </a:p>
      </dgm:t>
    </dgm:pt>
    <dgm:pt modelId="{366DE491-3FEF-42AA-86E8-1DB56702D204}" type="sibTrans" cxnId="{BC3F77AE-B6C4-4D00-895E-A075F875EA97}">
      <dgm:prSet/>
      <dgm:spPr/>
      <dgm:t>
        <a:bodyPr/>
        <a:lstStyle/>
        <a:p>
          <a:endParaRPr lang="ru-RU"/>
        </a:p>
      </dgm:t>
    </dgm:pt>
    <dgm:pt modelId="{29366257-05BA-4172-98DD-FF44648EBE13}" type="pres">
      <dgm:prSet presAssocID="{80F07BB4-D75B-41A8-AC52-1B6805DB6F8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69F863-6982-41A2-8DD7-67443C3B29E1}" type="pres">
      <dgm:prSet presAssocID="{231BA3C3-C828-42C1-A35D-6C167326C231}" presName="root1" presStyleCnt="0"/>
      <dgm:spPr/>
    </dgm:pt>
    <dgm:pt modelId="{0F700F52-CCF1-4503-BE89-586398E97142}" type="pres">
      <dgm:prSet presAssocID="{231BA3C3-C828-42C1-A35D-6C167326C231}" presName="LevelOneTextNode" presStyleLbl="node0" presStyleIdx="0" presStyleCnt="3" custScaleX="183798" custScaleY="44378" custLinFactNeighborX="2313" custLinFactNeighborY="277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AC3EE2A-8694-45E8-83A0-AC989C2B34A8}" type="pres">
      <dgm:prSet presAssocID="{231BA3C3-C828-42C1-A35D-6C167326C231}" presName="level2hierChild" presStyleCnt="0"/>
      <dgm:spPr/>
    </dgm:pt>
    <dgm:pt modelId="{5F1D7314-7356-45DC-BFE2-12F9497EE725}" type="pres">
      <dgm:prSet presAssocID="{208EA508-F0CC-485C-8619-98396711AA5B}" presName="root1" presStyleCnt="0"/>
      <dgm:spPr/>
    </dgm:pt>
    <dgm:pt modelId="{AE2B8E49-8028-4190-AE47-A82B446458BF}" type="pres">
      <dgm:prSet presAssocID="{208EA508-F0CC-485C-8619-98396711AA5B}" presName="LevelOneTextNode" presStyleLbl="node0" presStyleIdx="1" presStyleCnt="3" custLinFactNeighborX="-15400" custLinFactNeighborY="449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913F99B-3224-4EF7-992C-C6F047276950}" type="pres">
      <dgm:prSet presAssocID="{208EA508-F0CC-485C-8619-98396711AA5B}" presName="level2hierChild" presStyleCnt="0"/>
      <dgm:spPr/>
    </dgm:pt>
    <dgm:pt modelId="{786791B1-D7A1-4CA3-BB20-4BC24603337E}" type="pres">
      <dgm:prSet presAssocID="{8A970185-73CD-49A3-8DB5-B4EAAF3C1074}" presName="root1" presStyleCnt="0"/>
      <dgm:spPr/>
    </dgm:pt>
    <dgm:pt modelId="{6221D023-F987-4E2C-ADA9-A70C274B76CC}" type="pres">
      <dgm:prSet presAssocID="{8A970185-73CD-49A3-8DB5-B4EAAF3C1074}" presName="LevelOneTextNode" presStyleLbl="node0" presStyleIdx="2" presStyleCnt="3" custLinFactNeighborX="98666" custLinFactNeighborY="-700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E3D3BC6-BBCB-4626-BD3B-04252CB870D2}" type="pres">
      <dgm:prSet presAssocID="{8A970185-73CD-49A3-8DB5-B4EAAF3C1074}" presName="level2hierChild" presStyleCnt="0"/>
      <dgm:spPr/>
    </dgm:pt>
  </dgm:ptLst>
  <dgm:cxnLst>
    <dgm:cxn modelId="{4EB6E844-0C9B-44FA-A396-FD1A28FAF19A}" type="presOf" srcId="{80F07BB4-D75B-41A8-AC52-1B6805DB6F82}" destId="{29366257-05BA-4172-98DD-FF44648EBE13}" srcOrd="0" destOrd="0" presId="urn:microsoft.com/office/officeart/2005/8/layout/hierarchy2"/>
    <dgm:cxn modelId="{D95323F0-B3A4-479F-89F0-2E04576FE615}" type="presOf" srcId="{231BA3C3-C828-42C1-A35D-6C167326C231}" destId="{0F700F52-CCF1-4503-BE89-586398E97142}" srcOrd="0" destOrd="0" presId="urn:microsoft.com/office/officeart/2005/8/layout/hierarchy2"/>
    <dgm:cxn modelId="{BC3F77AE-B6C4-4D00-895E-A075F875EA97}" srcId="{80F07BB4-D75B-41A8-AC52-1B6805DB6F82}" destId="{8A970185-73CD-49A3-8DB5-B4EAAF3C1074}" srcOrd="2" destOrd="0" parTransId="{A4D4BB8D-2C98-4A21-8E58-ED8569A2454D}" sibTransId="{366DE491-3FEF-42AA-86E8-1DB56702D204}"/>
    <dgm:cxn modelId="{83515544-F922-48A0-97E9-95979007310D}" type="presOf" srcId="{8A970185-73CD-49A3-8DB5-B4EAAF3C1074}" destId="{6221D023-F987-4E2C-ADA9-A70C274B76CC}" srcOrd="0" destOrd="0" presId="urn:microsoft.com/office/officeart/2005/8/layout/hierarchy2"/>
    <dgm:cxn modelId="{10B8A423-6429-4A47-A66A-510EEAAE25F9}" type="presOf" srcId="{208EA508-F0CC-485C-8619-98396711AA5B}" destId="{AE2B8E49-8028-4190-AE47-A82B446458BF}" srcOrd="0" destOrd="0" presId="urn:microsoft.com/office/officeart/2005/8/layout/hierarchy2"/>
    <dgm:cxn modelId="{60DA3755-F147-434F-837C-077B01AF46D0}" srcId="{80F07BB4-D75B-41A8-AC52-1B6805DB6F82}" destId="{231BA3C3-C828-42C1-A35D-6C167326C231}" srcOrd="0" destOrd="0" parTransId="{E257DCD0-BF83-4A13-9F1E-E1C22D020AF0}" sibTransId="{5FA7FA15-2C2F-4B38-B3D5-089FB62B2A5C}"/>
    <dgm:cxn modelId="{ABADDF7C-B0AF-428A-AA20-C3A8BFC745BC}" srcId="{80F07BB4-D75B-41A8-AC52-1B6805DB6F82}" destId="{208EA508-F0CC-485C-8619-98396711AA5B}" srcOrd="1" destOrd="0" parTransId="{DFB567BD-0DA8-4AED-9CDB-75902441EC22}" sibTransId="{8E89854A-628E-444F-9F26-A7AF8E7E12C8}"/>
    <dgm:cxn modelId="{28B97E26-0DB0-49C6-8FDC-0B49CAE1AD6C}" type="presParOf" srcId="{29366257-05BA-4172-98DD-FF44648EBE13}" destId="{0069F863-6982-41A2-8DD7-67443C3B29E1}" srcOrd="0" destOrd="0" presId="urn:microsoft.com/office/officeart/2005/8/layout/hierarchy2"/>
    <dgm:cxn modelId="{CF63200B-CE0E-4B81-AEE2-CD551C2F7AEA}" type="presParOf" srcId="{0069F863-6982-41A2-8DD7-67443C3B29E1}" destId="{0F700F52-CCF1-4503-BE89-586398E97142}" srcOrd="0" destOrd="0" presId="urn:microsoft.com/office/officeart/2005/8/layout/hierarchy2"/>
    <dgm:cxn modelId="{D97B0C90-7351-4BEA-B85A-8F598B251000}" type="presParOf" srcId="{0069F863-6982-41A2-8DD7-67443C3B29E1}" destId="{EAC3EE2A-8694-45E8-83A0-AC989C2B34A8}" srcOrd="1" destOrd="0" presId="urn:microsoft.com/office/officeart/2005/8/layout/hierarchy2"/>
    <dgm:cxn modelId="{6A9BD4DB-B1FC-46E0-9611-0F822C912735}" type="presParOf" srcId="{29366257-05BA-4172-98DD-FF44648EBE13}" destId="{5F1D7314-7356-45DC-BFE2-12F9497EE725}" srcOrd="1" destOrd="0" presId="urn:microsoft.com/office/officeart/2005/8/layout/hierarchy2"/>
    <dgm:cxn modelId="{B4A545D9-4D0B-44E2-BE35-60D89281582E}" type="presParOf" srcId="{5F1D7314-7356-45DC-BFE2-12F9497EE725}" destId="{AE2B8E49-8028-4190-AE47-A82B446458BF}" srcOrd="0" destOrd="0" presId="urn:microsoft.com/office/officeart/2005/8/layout/hierarchy2"/>
    <dgm:cxn modelId="{922D9C06-542E-40F6-95FC-A1693B9B6810}" type="presParOf" srcId="{5F1D7314-7356-45DC-BFE2-12F9497EE725}" destId="{D913F99B-3224-4EF7-992C-C6F047276950}" srcOrd="1" destOrd="0" presId="urn:microsoft.com/office/officeart/2005/8/layout/hierarchy2"/>
    <dgm:cxn modelId="{F08BBB0F-D20B-41F5-B400-181D96730DAA}" type="presParOf" srcId="{29366257-05BA-4172-98DD-FF44648EBE13}" destId="{786791B1-D7A1-4CA3-BB20-4BC24603337E}" srcOrd="2" destOrd="0" presId="urn:microsoft.com/office/officeart/2005/8/layout/hierarchy2"/>
    <dgm:cxn modelId="{22AB753F-4E67-4A84-B63B-44E39FD3984B}" type="presParOf" srcId="{786791B1-D7A1-4CA3-BB20-4BC24603337E}" destId="{6221D023-F987-4E2C-ADA9-A70C274B76CC}" srcOrd="0" destOrd="0" presId="urn:microsoft.com/office/officeart/2005/8/layout/hierarchy2"/>
    <dgm:cxn modelId="{1ADC9B0D-3616-455F-8E9C-83C653671F0A}" type="presParOf" srcId="{786791B1-D7A1-4CA3-BB20-4BC24603337E}" destId="{4E3D3BC6-BBCB-4626-BD3B-04252CB870D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6624DD3-7947-4C40-8855-6EB0D82BA1BD}" type="doc">
      <dgm:prSet loTypeId="urn:microsoft.com/office/officeart/2005/8/layout/hierarchy4" loCatId="hierarchy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BA1B9736-411F-4FE4-8B0C-A5A2AE5F5EF4}">
      <dgm:prSet/>
      <dgm:spPr/>
      <dgm:t>
        <a:bodyPr/>
        <a:lstStyle/>
        <a:p>
          <a:pPr rtl="0"/>
          <a:r>
            <a:rPr lang="ru-RU" dirty="0" smtClean="0"/>
            <a:t>Активная деятельность педагога вне занятий </a:t>
          </a:r>
          <a:endParaRPr lang="ru-RU" dirty="0"/>
        </a:p>
      </dgm:t>
    </dgm:pt>
    <dgm:pt modelId="{18EDA00A-3E67-4EC2-93E8-C5BB9D228B9F}" type="parTrans" cxnId="{89943C50-D2EF-49C1-9249-13AE0A3102E3}">
      <dgm:prSet/>
      <dgm:spPr/>
      <dgm:t>
        <a:bodyPr/>
        <a:lstStyle/>
        <a:p>
          <a:endParaRPr lang="ru-RU"/>
        </a:p>
      </dgm:t>
    </dgm:pt>
    <dgm:pt modelId="{B10FB8A8-9EFC-4000-9D1D-B64D2E2797FE}" type="sibTrans" cxnId="{89943C50-D2EF-49C1-9249-13AE0A3102E3}">
      <dgm:prSet/>
      <dgm:spPr/>
      <dgm:t>
        <a:bodyPr/>
        <a:lstStyle/>
        <a:p>
          <a:endParaRPr lang="ru-RU"/>
        </a:p>
      </dgm:t>
    </dgm:pt>
    <dgm:pt modelId="{D5C26548-754B-435E-AC1D-226325B1A55C}">
      <dgm:prSet/>
      <dgm:spPr/>
      <dgm:t>
        <a:bodyPr/>
        <a:lstStyle/>
        <a:p>
          <a:pPr rtl="0"/>
          <a:r>
            <a:rPr lang="ru-RU" dirty="0" smtClean="0"/>
            <a:t>Чтение и рассказывание детям произведений художественной литературы </a:t>
          </a:r>
        </a:p>
        <a:p>
          <a:pPr rtl="0"/>
          <a:r>
            <a:rPr lang="ru-RU" dirty="0" smtClean="0"/>
            <a:t>( произведения о природе, лирические стихи, </a:t>
          </a:r>
          <a:r>
            <a:rPr lang="ru-RU" dirty="0" err="1" smtClean="0"/>
            <a:t>потешки</a:t>
          </a:r>
          <a:r>
            <a:rPr lang="ru-RU" dirty="0" smtClean="0"/>
            <a:t>, прибаутки, пословицы, загадки и т.д.)</a:t>
          </a:r>
          <a:endParaRPr lang="ru-RU" dirty="0"/>
        </a:p>
      </dgm:t>
    </dgm:pt>
    <dgm:pt modelId="{558A13B3-91D5-4336-B3F0-338989E50984}" type="parTrans" cxnId="{323101EE-F548-4497-BCE8-E59F3487F30A}">
      <dgm:prSet/>
      <dgm:spPr/>
      <dgm:t>
        <a:bodyPr/>
        <a:lstStyle/>
        <a:p>
          <a:endParaRPr lang="ru-RU"/>
        </a:p>
      </dgm:t>
    </dgm:pt>
    <dgm:pt modelId="{E34E2163-34ED-4405-960C-DB4FCDD84E2F}" type="sibTrans" cxnId="{323101EE-F548-4497-BCE8-E59F3487F30A}">
      <dgm:prSet/>
      <dgm:spPr/>
      <dgm:t>
        <a:bodyPr/>
        <a:lstStyle/>
        <a:p>
          <a:endParaRPr lang="ru-RU"/>
        </a:p>
      </dgm:t>
    </dgm:pt>
    <dgm:pt modelId="{55F9B405-D549-41D8-B54F-20FDA6AE0AE9}">
      <dgm:prSet/>
      <dgm:spPr/>
      <dgm:t>
        <a:bodyPr/>
        <a:lstStyle/>
        <a:p>
          <a:pPr rtl="0"/>
          <a:r>
            <a:rPr lang="ru-RU" dirty="0" smtClean="0"/>
            <a:t>Организация зрелищ и развлечений </a:t>
          </a:r>
        </a:p>
        <a:p>
          <a:pPr rtl="0"/>
          <a:r>
            <a:rPr lang="ru-RU" dirty="0" smtClean="0"/>
            <a:t>( инсценировки, литературные утренники, показ диафильмов и т.д.)</a:t>
          </a:r>
          <a:endParaRPr lang="ru-RU" dirty="0"/>
        </a:p>
      </dgm:t>
    </dgm:pt>
    <dgm:pt modelId="{07425809-E2D5-449E-B7EA-903353B43298}" type="parTrans" cxnId="{3E125DB9-4D02-4C8E-9F99-7F1079525F21}">
      <dgm:prSet/>
      <dgm:spPr/>
      <dgm:t>
        <a:bodyPr/>
        <a:lstStyle/>
        <a:p>
          <a:endParaRPr lang="ru-RU"/>
        </a:p>
      </dgm:t>
    </dgm:pt>
    <dgm:pt modelId="{E8AB279B-E795-4610-AEDC-3D7DA49B7720}" type="sibTrans" cxnId="{3E125DB9-4D02-4C8E-9F99-7F1079525F21}">
      <dgm:prSet/>
      <dgm:spPr/>
      <dgm:t>
        <a:bodyPr/>
        <a:lstStyle/>
        <a:p>
          <a:endParaRPr lang="ru-RU"/>
        </a:p>
      </dgm:t>
    </dgm:pt>
    <dgm:pt modelId="{53E40D54-4FFE-4E39-BDE1-A20235A909D7}" type="pres">
      <dgm:prSet presAssocID="{86624DD3-7947-4C40-8855-6EB0D82BA1B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265BF17-440C-42EC-8516-133CA8F225F4}" type="pres">
      <dgm:prSet presAssocID="{BA1B9736-411F-4FE4-8B0C-A5A2AE5F5EF4}" presName="vertOne" presStyleCnt="0"/>
      <dgm:spPr/>
    </dgm:pt>
    <dgm:pt modelId="{745B12E6-C51C-4835-A82E-1C4E4B5D8027}" type="pres">
      <dgm:prSet presAssocID="{BA1B9736-411F-4FE4-8B0C-A5A2AE5F5EF4}" presName="txOne" presStyleLbl="node0" presStyleIdx="0" presStyleCnt="3" custScaleX="2000000" custScaleY="17855" custLinFactX="900000" custLinFactNeighborX="960988" custLinFactNeighborY="-117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B4612F-20E7-463B-B3BB-EB07B11AF21C}" type="pres">
      <dgm:prSet presAssocID="{BA1B9736-411F-4FE4-8B0C-A5A2AE5F5EF4}" presName="horzOne" presStyleCnt="0"/>
      <dgm:spPr/>
    </dgm:pt>
    <dgm:pt modelId="{C63463C3-4647-4744-8C26-B8F1A6C18A84}" type="pres">
      <dgm:prSet presAssocID="{B10FB8A8-9EFC-4000-9D1D-B64D2E2797FE}" presName="sibSpaceOne" presStyleCnt="0"/>
      <dgm:spPr/>
    </dgm:pt>
    <dgm:pt modelId="{AEB8B8D0-AC4B-4BE3-892F-B37C4A1A65E9}" type="pres">
      <dgm:prSet presAssocID="{D5C26548-754B-435E-AC1D-226325B1A55C}" presName="vertOne" presStyleCnt="0"/>
      <dgm:spPr/>
    </dgm:pt>
    <dgm:pt modelId="{569E872F-4168-4F28-BF76-C7DFF9620652}" type="pres">
      <dgm:prSet presAssocID="{D5C26548-754B-435E-AC1D-226325B1A55C}" presName="txOne" presStyleLbl="node0" presStyleIdx="1" presStyleCnt="3" custScaleX="1898195" custScaleY="53565" custLinFactX="-787887" custLinFactNeighborX="-800000" custLinFactNeighborY="156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568172-3CC7-4895-89F9-2D8D7A81C99F}" type="pres">
      <dgm:prSet presAssocID="{D5C26548-754B-435E-AC1D-226325B1A55C}" presName="horzOne" presStyleCnt="0"/>
      <dgm:spPr/>
    </dgm:pt>
    <dgm:pt modelId="{50DD5B8F-DC26-473F-B721-E7797A990D04}" type="pres">
      <dgm:prSet presAssocID="{E34E2163-34ED-4405-960C-DB4FCDD84E2F}" presName="sibSpaceOne" presStyleCnt="0"/>
      <dgm:spPr/>
    </dgm:pt>
    <dgm:pt modelId="{25E9AACA-D3A5-479C-B94D-E612E09183EB}" type="pres">
      <dgm:prSet presAssocID="{55F9B405-D549-41D8-B54F-20FDA6AE0AE9}" presName="vertOne" presStyleCnt="0"/>
      <dgm:spPr/>
    </dgm:pt>
    <dgm:pt modelId="{F3935DE0-2E5F-4E92-8337-BD15B3BB7C1A}" type="pres">
      <dgm:prSet presAssocID="{55F9B405-D549-41D8-B54F-20FDA6AE0AE9}" presName="txOne" presStyleLbl="node0" presStyleIdx="2" presStyleCnt="3" custScaleX="1905023" custScaleY="53565" custLinFactX="-210024" custLinFactNeighborX="-300000" custLinFactNeighborY="154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63C068-0216-46C3-B982-6149485F3CFE}" type="pres">
      <dgm:prSet presAssocID="{55F9B405-D549-41D8-B54F-20FDA6AE0AE9}" presName="horzOne" presStyleCnt="0"/>
      <dgm:spPr/>
    </dgm:pt>
  </dgm:ptLst>
  <dgm:cxnLst>
    <dgm:cxn modelId="{3E125DB9-4D02-4C8E-9F99-7F1079525F21}" srcId="{86624DD3-7947-4C40-8855-6EB0D82BA1BD}" destId="{55F9B405-D549-41D8-B54F-20FDA6AE0AE9}" srcOrd="2" destOrd="0" parTransId="{07425809-E2D5-449E-B7EA-903353B43298}" sibTransId="{E8AB279B-E795-4610-AEDC-3D7DA49B7720}"/>
    <dgm:cxn modelId="{89943C50-D2EF-49C1-9249-13AE0A3102E3}" srcId="{86624DD3-7947-4C40-8855-6EB0D82BA1BD}" destId="{BA1B9736-411F-4FE4-8B0C-A5A2AE5F5EF4}" srcOrd="0" destOrd="0" parTransId="{18EDA00A-3E67-4EC2-93E8-C5BB9D228B9F}" sibTransId="{B10FB8A8-9EFC-4000-9D1D-B64D2E2797FE}"/>
    <dgm:cxn modelId="{F0BEC6D6-EE46-4183-BA81-8E973528C849}" type="presOf" srcId="{BA1B9736-411F-4FE4-8B0C-A5A2AE5F5EF4}" destId="{745B12E6-C51C-4835-A82E-1C4E4B5D8027}" srcOrd="0" destOrd="0" presId="urn:microsoft.com/office/officeart/2005/8/layout/hierarchy4"/>
    <dgm:cxn modelId="{323101EE-F548-4497-BCE8-E59F3487F30A}" srcId="{86624DD3-7947-4C40-8855-6EB0D82BA1BD}" destId="{D5C26548-754B-435E-AC1D-226325B1A55C}" srcOrd="1" destOrd="0" parTransId="{558A13B3-91D5-4336-B3F0-338989E50984}" sibTransId="{E34E2163-34ED-4405-960C-DB4FCDD84E2F}"/>
    <dgm:cxn modelId="{07248F69-BEC4-498E-B736-4FBC1FFC24A3}" type="presOf" srcId="{D5C26548-754B-435E-AC1D-226325B1A55C}" destId="{569E872F-4168-4F28-BF76-C7DFF9620652}" srcOrd="0" destOrd="0" presId="urn:microsoft.com/office/officeart/2005/8/layout/hierarchy4"/>
    <dgm:cxn modelId="{26ED6334-0A7F-45FD-81BA-11EBD1E4E6C7}" type="presOf" srcId="{86624DD3-7947-4C40-8855-6EB0D82BA1BD}" destId="{53E40D54-4FFE-4E39-BDE1-A20235A909D7}" srcOrd="0" destOrd="0" presId="urn:microsoft.com/office/officeart/2005/8/layout/hierarchy4"/>
    <dgm:cxn modelId="{5F4FAA30-F2E7-47E5-86C4-D8DB18E94A7B}" type="presOf" srcId="{55F9B405-D549-41D8-B54F-20FDA6AE0AE9}" destId="{F3935DE0-2E5F-4E92-8337-BD15B3BB7C1A}" srcOrd="0" destOrd="0" presId="urn:microsoft.com/office/officeart/2005/8/layout/hierarchy4"/>
    <dgm:cxn modelId="{68344420-DE0E-44A2-9B78-8791F6E33431}" type="presParOf" srcId="{53E40D54-4FFE-4E39-BDE1-A20235A909D7}" destId="{A265BF17-440C-42EC-8516-133CA8F225F4}" srcOrd="0" destOrd="0" presId="urn:microsoft.com/office/officeart/2005/8/layout/hierarchy4"/>
    <dgm:cxn modelId="{9788041B-F17C-44A4-91BE-6DFF517A4C77}" type="presParOf" srcId="{A265BF17-440C-42EC-8516-133CA8F225F4}" destId="{745B12E6-C51C-4835-A82E-1C4E4B5D8027}" srcOrd="0" destOrd="0" presId="urn:microsoft.com/office/officeart/2005/8/layout/hierarchy4"/>
    <dgm:cxn modelId="{4E9675AB-91D4-48EC-8408-E63357F10FEF}" type="presParOf" srcId="{A265BF17-440C-42EC-8516-133CA8F225F4}" destId="{74B4612F-20E7-463B-B3BB-EB07B11AF21C}" srcOrd="1" destOrd="0" presId="urn:microsoft.com/office/officeart/2005/8/layout/hierarchy4"/>
    <dgm:cxn modelId="{DF4FD7BE-8608-421A-82F8-87EA1F741A9B}" type="presParOf" srcId="{53E40D54-4FFE-4E39-BDE1-A20235A909D7}" destId="{C63463C3-4647-4744-8C26-B8F1A6C18A84}" srcOrd="1" destOrd="0" presId="urn:microsoft.com/office/officeart/2005/8/layout/hierarchy4"/>
    <dgm:cxn modelId="{4DA83955-F854-4B90-950F-411C95D8A2E4}" type="presParOf" srcId="{53E40D54-4FFE-4E39-BDE1-A20235A909D7}" destId="{AEB8B8D0-AC4B-4BE3-892F-B37C4A1A65E9}" srcOrd="2" destOrd="0" presId="urn:microsoft.com/office/officeart/2005/8/layout/hierarchy4"/>
    <dgm:cxn modelId="{A5D29364-6564-434A-B4A3-1F7D13FED775}" type="presParOf" srcId="{AEB8B8D0-AC4B-4BE3-892F-B37C4A1A65E9}" destId="{569E872F-4168-4F28-BF76-C7DFF9620652}" srcOrd="0" destOrd="0" presId="urn:microsoft.com/office/officeart/2005/8/layout/hierarchy4"/>
    <dgm:cxn modelId="{13EC207D-1815-4914-A850-738466B481B3}" type="presParOf" srcId="{AEB8B8D0-AC4B-4BE3-892F-B37C4A1A65E9}" destId="{30568172-3CC7-4895-89F9-2D8D7A81C99F}" srcOrd="1" destOrd="0" presId="urn:microsoft.com/office/officeart/2005/8/layout/hierarchy4"/>
    <dgm:cxn modelId="{E521F58A-D69D-47EA-AF5E-DBCC31909847}" type="presParOf" srcId="{53E40D54-4FFE-4E39-BDE1-A20235A909D7}" destId="{50DD5B8F-DC26-473F-B721-E7797A990D04}" srcOrd="3" destOrd="0" presId="urn:microsoft.com/office/officeart/2005/8/layout/hierarchy4"/>
    <dgm:cxn modelId="{5D30628B-E1CB-4F06-84DD-74274A8CCC3E}" type="presParOf" srcId="{53E40D54-4FFE-4E39-BDE1-A20235A909D7}" destId="{25E9AACA-D3A5-479C-B94D-E612E09183EB}" srcOrd="4" destOrd="0" presId="urn:microsoft.com/office/officeart/2005/8/layout/hierarchy4"/>
    <dgm:cxn modelId="{0974A515-D249-4522-BC3F-688D446C6770}" type="presParOf" srcId="{25E9AACA-D3A5-479C-B94D-E612E09183EB}" destId="{F3935DE0-2E5F-4E92-8337-BD15B3BB7C1A}" srcOrd="0" destOrd="0" presId="urn:microsoft.com/office/officeart/2005/8/layout/hierarchy4"/>
    <dgm:cxn modelId="{4B0E4253-E5CC-4185-AB1E-D5C90BF31BC0}" type="presParOf" srcId="{25E9AACA-D3A5-479C-B94D-E612E09183EB}" destId="{8C63C068-0216-46C3-B982-6149485F3CFE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284DB-8B8F-45EA-A39E-27EA7DCB84F5}">
      <dsp:nvSpPr>
        <dsp:cNvPr id="0" name=""/>
        <dsp:cNvSpPr/>
      </dsp:nvSpPr>
      <dsp:spPr>
        <a:xfrm>
          <a:off x="4006640" y="1516678"/>
          <a:ext cx="2192623" cy="7610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537"/>
              </a:lnTo>
              <a:lnTo>
                <a:pt x="2192623" y="380537"/>
              </a:lnTo>
              <a:lnTo>
                <a:pt x="2192623" y="76107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13915A-DEAB-4658-898A-D41385C90CAA}">
      <dsp:nvSpPr>
        <dsp:cNvPr id="0" name=""/>
        <dsp:cNvSpPr/>
      </dsp:nvSpPr>
      <dsp:spPr>
        <a:xfrm>
          <a:off x="1814017" y="1516678"/>
          <a:ext cx="2192623" cy="761075"/>
        </a:xfrm>
        <a:custGeom>
          <a:avLst/>
          <a:gdLst/>
          <a:ahLst/>
          <a:cxnLst/>
          <a:rect l="0" t="0" r="0" b="0"/>
          <a:pathLst>
            <a:path>
              <a:moveTo>
                <a:pt x="2192623" y="0"/>
              </a:moveTo>
              <a:lnTo>
                <a:pt x="2192623" y="380537"/>
              </a:lnTo>
              <a:lnTo>
                <a:pt x="0" y="380537"/>
              </a:lnTo>
              <a:lnTo>
                <a:pt x="0" y="76107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5954A1-B1E7-45C0-935C-BFB0FF92561F}">
      <dsp:nvSpPr>
        <dsp:cNvPr id="0" name=""/>
        <dsp:cNvSpPr/>
      </dsp:nvSpPr>
      <dsp:spPr>
        <a:xfrm>
          <a:off x="893967" y="249940"/>
          <a:ext cx="6225346" cy="12667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Традиционно в методике развития речи принято выделять две формы работы с книгой в детском саду</a:t>
          </a:r>
          <a:endParaRPr lang="ru-RU" sz="2200" kern="1200" dirty="0"/>
        </a:p>
      </dsp:txBody>
      <dsp:txXfrm>
        <a:off x="893967" y="249940"/>
        <a:ext cx="6225346" cy="1266738"/>
      </dsp:txXfrm>
    </dsp:sp>
    <dsp:sp modelId="{E20269EE-37CD-4CC6-881F-11466F55E2C7}">
      <dsp:nvSpPr>
        <dsp:cNvPr id="0" name=""/>
        <dsp:cNvSpPr/>
      </dsp:nvSpPr>
      <dsp:spPr>
        <a:xfrm>
          <a:off x="1931" y="2277754"/>
          <a:ext cx="3624170" cy="181208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чтение и рассказывание художественной литературы  и заучивание стихотворений на занятиях </a:t>
          </a:r>
          <a:endParaRPr lang="ru-RU" sz="2200" kern="1200" dirty="0"/>
        </a:p>
      </dsp:txBody>
      <dsp:txXfrm>
        <a:off x="1931" y="2277754"/>
        <a:ext cx="3624170" cy="1812085"/>
      </dsp:txXfrm>
    </dsp:sp>
    <dsp:sp modelId="{843F63C3-5971-433D-A0A9-56D619FE9167}">
      <dsp:nvSpPr>
        <dsp:cNvPr id="0" name=""/>
        <dsp:cNvSpPr/>
      </dsp:nvSpPr>
      <dsp:spPr>
        <a:xfrm>
          <a:off x="4387178" y="2277754"/>
          <a:ext cx="3624170" cy="181208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использование литературных произведений и произведений устного народного творчества вне занятий, в разных видах деятельности</a:t>
          </a:r>
          <a:endParaRPr lang="ru-RU" sz="2200" kern="1200" dirty="0"/>
        </a:p>
      </dsp:txBody>
      <dsp:txXfrm>
        <a:off x="4387178" y="2277754"/>
        <a:ext cx="3624170" cy="181208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700F52-CCF1-4503-BE89-586398E97142}">
      <dsp:nvSpPr>
        <dsp:cNvPr id="0" name=""/>
        <dsp:cNvSpPr/>
      </dsp:nvSpPr>
      <dsp:spPr>
        <a:xfrm>
          <a:off x="803752" y="518265"/>
          <a:ext cx="6845713" cy="82644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В работе с детьми по данному разделу программы вне занятий проявляются два направления </a:t>
          </a:r>
          <a:endParaRPr lang="ru-RU" sz="2200" kern="1200" dirty="0"/>
        </a:p>
      </dsp:txBody>
      <dsp:txXfrm>
        <a:off x="827958" y="542471"/>
        <a:ext cx="6797301" cy="778036"/>
      </dsp:txXfrm>
    </dsp:sp>
    <dsp:sp modelId="{AE2B8E49-8028-4190-AE47-A82B446458BF}">
      <dsp:nvSpPr>
        <dsp:cNvPr id="0" name=""/>
        <dsp:cNvSpPr/>
      </dsp:nvSpPr>
      <dsp:spPr>
        <a:xfrm>
          <a:off x="144016" y="1944222"/>
          <a:ext cx="3724585" cy="186229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Педагог целенаправленно организует дошкольников для восприятия произведений</a:t>
          </a:r>
          <a:endParaRPr lang="ru-RU" sz="2200" kern="1200" dirty="0"/>
        </a:p>
      </dsp:txBody>
      <dsp:txXfrm>
        <a:off x="198561" y="1998767"/>
        <a:ext cx="3615495" cy="1753202"/>
      </dsp:txXfrm>
    </dsp:sp>
    <dsp:sp modelId="{6221D023-F987-4E2C-ADA9-A70C274B76CC}">
      <dsp:nvSpPr>
        <dsp:cNvPr id="0" name=""/>
        <dsp:cNvSpPr/>
      </dsp:nvSpPr>
      <dsp:spPr>
        <a:xfrm>
          <a:off x="4392502" y="1944222"/>
          <a:ext cx="3724585" cy="186229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Самостоятельное использование произведений детьми по их собственной инициативе при косвенном участии взрослого.</a:t>
          </a:r>
          <a:endParaRPr lang="ru-RU" sz="2200" kern="1200" dirty="0"/>
        </a:p>
      </dsp:txBody>
      <dsp:txXfrm>
        <a:off x="4447047" y="1998767"/>
        <a:ext cx="3615495" cy="175320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5B12E6-C51C-4835-A82E-1C4E4B5D8027}">
      <dsp:nvSpPr>
        <dsp:cNvPr id="0" name=""/>
        <dsp:cNvSpPr/>
      </dsp:nvSpPr>
      <dsp:spPr>
        <a:xfrm>
          <a:off x="2664297" y="576060"/>
          <a:ext cx="2860102" cy="89999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Активная деятельность педагога вне занятий </a:t>
          </a:r>
          <a:endParaRPr lang="ru-RU" sz="1800" kern="1200" dirty="0"/>
        </a:p>
      </dsp:txBody>
      <dsp:txXfrm>
        <a:off x="2690657" y="602420"/>
        <a:ext cx="2807382" cy="847271"/>
      </dsp:txXfrm>
    </dsp:sp>
    <dsp:sp modelId="{569E872F-4168-4F28-BF76-C7DFF9620652}">
      <dsp:nvSpPr>
        <dsp:cNvPr id="0" name=""/>
        <dsp:cNvSpPr/>
      </dsp:nvSpPr>
      <dsp:spPr>
        <a:xfrm>
          <a:off x="616356" y="1958635"/>
          <a:ext cx="2714516" cy="269997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Чтение и рассказывание детям произведений художественной литературы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( произведения о природе, лирические стихи, </a:t>
          </a:r>
          <a:r>
            <a:rPr lang="ru-RU" sz="1800" kern="1200" dirty="0" err="1" smtClean="0"/>
            <a:t>потешки</a:t>
          </a:r>
          <a:r>
            <a:rPr lang="ru-RU" sz="1800" kern="1200" dirty="0" smtClean="0"/>
            <a:t>, прибаутки, пословицы, загадки и т.д.)</a:t>
          </a:r>
          <a:endParaRPr lang="ru-RU" sz="1800" kern="1200" dirty="0"/>
        </a:p>
      </dsp:txBody>
      <dsp:txXfrm>
        <a:off x="695436" y="2037715"/>
        <a:ext cx="2556356" cy="2541815"/>
      </dsp:txXfrm>
    </dsp:sp>
    <dsp:sp modelId="{F3935DE0-2E5F-4E92-8337-BD15B3BB7C1A}">
      <dsp:nvSpPr>
        <dsp:cNvPr id="0" name=""/>
        <dsp:cNvSpPr/>
      </dsp:nvSpPr>
      <dsp:spPr>
        <a:xfrm>
          <a:off x="4896297" y="1946639"/>
          <a:ext cx="2724280" cy="269997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Организация зрелищ и развлечений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( инсценировки, литературные утренники, показ диафильмов и т.д.)</a:t>
          </a:r>
          <a:endParaRPr lang="ru-RU" sz="1800" kern="1200" dirty="0"/>
        </a:p>
      </dsp:txBody>
      <dsp:txXfrm>
        <a:off x="4975377" y="2025719"/>
        <a:ext cx="2566120" cy="25418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8D041-D86E-4EC3-9717-712D014E5155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C51052-5988-4DF8-9012-7528CC9468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9759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C51052-5988-4DF8-9012-7528CC9468C6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7002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C51052-5988-4DF8-9012-7528CC9468C6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3484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979712" y="1700808"/>
            <a:ext cx="612068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800" dirty="0" smtClean="0">
              <a:solidFill>
                <a:srgbClr val="C00000"/>
              </a:solidFill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800" dirty="0" smtClean="0">
              <a:solidFill>
                <a:srgbClr val="C00000"/>
              </a:solidFill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2143140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ГОСУДАРСТВЕННОЕ ДОШКОЛЬНОЕ ОБРАЗОВАТЕЛЬНОЕ УЧРЕЖДЕНИЕ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ЛУГАНСКОЙ НАРОДНОЙ РЕСПУБЛИКИ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ЯСЛИ-САД «ИСКОРКА»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Доклад к педсовету</a:t>
            </a:r>
            <a:endParaRPr lang="ru-RU" sz="31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/>
          <p:cNvSpPr>
            <a:spLocks noGrp="1"/>
          </p:cNvSpPr>
          <p:nvPr>
            <p:ph idx="1"/>
          </p:nvPr>
        </p:nvSpPr>
        <p:spPr>
          <a:xfrm>
            <a:off x="428596" y="1214423"/>
            <a:ext cx="8258204" cy="450059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Методы и приемы ознакомления детей с художественной литературой</a:t>
            </a:r>
          </a:p>
          <a:p>
            <a:pPr>
              <a:spcBef>
                <a:spcPts val="0"/>
              </a:spcBef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Подготовила:</a:t>
            </a: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воспитатель</a:t>
            </a: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Утицкая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Н. Р.</a:t>
            </a: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1052736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Практические приемы: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357290" y="1071547"/>
            <a:ext cx="7643866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</a:p>
          <a:p>
            <a:r>
              <a:rPr lang="ru-RU" dirty="0" smtClean="0"/>
              <a:t>            </a:t>
            </a:r>
            <a:r>
              <a:rPr lang="ru-RU" sz="2800" dirty="0" smtClean="0"/>
              <a:t>- Элементы инсценировки</a:t>
            </a:r>
          </a:p>
          <a:p>
            <a:r>
              <a:rPr lang="ru-RU" sz="2800" dirty="0" smtClean="0"/>
              <a:t> </a:t>
            </a:r>
          </a:p>
          <a:p>
            <a:r>
              <a:rPr lang="ru-RU" sz="2800" dirty="0" smtClean="0"/>
              <a:t>        - Игры-драматизации</a:t>
            </a:r>
          </a:p>
          <a:p>
            <a:endParaRPr lang="ru-RU" sz="2800" dirty="0" smtClean="0"/>
          </a:p>
          <a:p>
            <a:r>
              <a:rPr lang="ru-RU" sz="2800" dirty="0" smtClean="0"/>
              <a:t>        -Дидактические игры</a:t>
            </a:r>
          </a:p>
          <a:p>
            <a:r>
              <a:rPr lang="ru-RU" sz="2800" dirty="0" smtClean="0"/>
              <a:t>  </a:t>
            </a:r>
          </a:p>
          <a:p>
            <a:r>
              <a:rPr lang="ru-RU" sz="2800" dirty="0" smtClean="0"/>
              <a:t>        -Театрализованные игры </a:t>
            </a:r>
          </a:p>
          <a:p>
            <a:r>
              <a:rPr lang="ru-RU" sz="2800" dirty="0" smtClean="0"/>
              <a:t>  </a:t>
            </a:r>
          </a:p>
          <a:p>
            <a:r>
              <a:rPr lang="ru-RU" sz="2800" dirty="0" smtClean="0"/>
              <a:t>        - Использование разных видов театра</a:t>
            </a:r>
          </a:p>
          <a:p>
            <a:endParaRPr lang="ru-RU" sz="2800" dirty="0" smtClean="0"/>
          </a:p>
          <a:p>
            <a:r>
              <a:rPr lang="ru-RU" sz="2800" dirty="0" smtClean="0"/>
              <a:t>        -Игровая деятельность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1052736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Наглядные приемы: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71538" y="1600200"/>
            <a:ext cx="761526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- Показ иллюстраций, картинок, игрушек</a:t>
            </a:r>
          </a:p>
          <a:p>
            <a:pPr>
              <a:buNone/>
            </a:pPr>
            <a:r>
              <a:rPr lang="ru-RU" dirty="0" smtClean="0"/>
              <a:t> - Элементы инсценировки</a:t>
            </a:r>
          </a:p>
          <a:p>
            <a:pPr>
              <a:buNone/>
            </a:pPr>
            <a:r>
              <a:rPr lang="ru-RU" dirty="0" smtClean="0"/>
              <a:t> -Движение пальцами</a:t>
            </a:r>
          </a:p>
          <a:p>
            <a:pPr>
              <a:buNone/>
            </a:pPr>
            <a:r>
              <a:rPr lang="ru-RU" dirty="0" smtClean="0"/>
              <a:t> -Схемы</a:t>
            </a:r>
          </a:p>
          <a:p>
            <a:pPr>
              <a:buNone/>
            </a:pPr>
            <a:r>
              <a:rPr lang="ru-RU" dirty="0" smtClean="0"/>
              <a:t> -Алгоритмы</a:t>
            </a:r>
          </a:p>
          <a:p>
            <a:pPr>
              <a:buNone/>
            </a:pPr>
            <a:r>
              <a:rPr lang="ru-RU" dirty="0" smtClean="0"/>
              <a:t> -Просмотр видеофильмов, диафильмов</a:t>
            </a:r>
          </a:p>
          <a:p>
            <a:pPr>
              <a:buNone/>
            </a:pPr>
            <a:r>
              <a:rPr lang="ru-RU" dirty="0" smtClean="0"/>
              <a:t> -Оформление выставки</a:t>
            </a:r>
          </a:p>
          <a:p>
            <a:pPr algn="ctr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158234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200" b="1" dirty="0" smtClean="0">
                <a:latin typeface="+mn-lt"/>
              </a:rPr>
              <a:t/>
            </a:r>
            <a:br>
              <a:rPr lang="ru-RU" sz="2200" b="1" dirty="0" smtClean="0">
                <a:latin typeface="+mn-lt"/>
              </a:rPr>
            </a:br>
            <a:r>
              <a:rPr lang="ru-RU" sz="31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Формы работы с книгой </a:t>
            </a:r>
            <a:br>
              <a:rPr lang="ru-RU" sz="4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в детском саду</a:t>
            </a:r>
            <a:br>
              <a:rPr lang="ru-RU" sz="4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+mn-lt"/>
              </a:rPr>
            </a:br>
            <a:endParaRPr lang="ru-RU" sz="4000" b="1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41696564"/>
              </p:ext>
            </p:extLst>
          </p:nvPr>
        </p:nvGraphicFramePr>
        <p:xfrm>
          <a:off x="611560" y="1340768"/>
          <a:ext cx="8013281" cy="4339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79721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Методика художественного </a:t>
            </a:r>
            <a:r>
              <a:rPr lang="ru-RU" sz="3600" b="1" dirty="0">
                <a:solidFill>
                  <a:srgbClr val="C00000"/>
                </a:solidFill>
              </a:rPr>
              <a:t>чтения и рассказывания на занятиях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endParaRPr lang="ru-RU" sz="2200" dirty="0"/>
          </a:p>
          <a:p>
            <a:pPr algn="just"/>
            <a:r>
              <a:rPr lang="ru-RU" sz="2200" dirty="0"/>
              <a:t>Чтение или рассказывание одного произведения</a:t>
            </a:r>
            <a:r>
              <a:rPr lang="ru-RU" sz="2200" dirty="0" smtClean="0"/>
              <a:t>.</a:t>
            </a:r>
          </a:p>
          <a:p>
            <a:pPr algn="just"/>
            <a:r>
              <a:rPr lang="ru-RU" sz="2200" dirty="0"/>
              <a:t>Чтение нескольких произведений, объединенных единой </a:t>
            </a:r>
            <a:r>
              <a:rPr lang="ru-RU" sz="2200" dirty="0" smtClean="0"/>
              <a:t>тематикой. </a:t>
            </a:r>
          </a:p>
          <a:p>
            <a:pPr algn="just"/>
            <a:r>
              <a:rPr lang="ru-RU" sz="2200" dirty="0"/>
              <a:t>Объединение произведений, принадлежащих к разным видам </a:t>
            </a:r>
            <a:r>
              <a:rPr lang="ru-RU" sz="2200" dirty="0" smtClean="0"/>
              <a:t>искусства: чтение </a:t>
            </a:r>
            <a:r>
              <a:rPr lang="ru-RU" sz="2200" dirty="0"/>
              <a:t>литературного произведения и рассматривание репродукций с картины известного </a:t>
            </a:r>
            <a:r>
              <a:rPr lang="ru-RU" sz="2200" dirty="0" smtClean="0"/>
              <a:t>художника; чтение </a:t>
            </a:r>
            <a:r>
              <a:rPr lang="ru-RU" sz="2200" dirty="0"/>
              <a:t>(лучше поэтического произведения) в сочетании с музыкой</a:t>
            </a:r>
            <a:r>
              <a:rPr lang="ru-RU" sz="2200" dirty="0" smtClean="0"/>
              <a:t>.</a:t>
            </a:r>
          </a:p>
          <a:p>
            <a:pPr algn="just"/>
            <a:r>
              <a:rPr lang="ru-RU" sz="2200" dirty="0"/>
              <a:t>Чтение и рассказывание с использованием наглядного </a:t>
            </a:r>
            <a:r>
              <a:rPr lang="ru-RU" sz="2200" dirty="0" smtClean="0"/>
              <a:t>материала: чтение </a:t>
            </a:r>
            <a:r>
              <a:rPr lang="ru-RU" sz="2200" dirty="0"/>
              <a:t>и рассказывание с </a:t>
            </a:r>
            <a:r>
              <a:rPr lang="ru-RU" sz="2200" dirty="0" smtClean="0"/>
              <a:t>игрушками; </a:t>
            </a:r>
            <a:r>
              <a:rPr lang="ru-RU" sz="2200" dirty="0"/>
              <a:t>настольный </a:t>
            </a:r>
            <a:r>
              <a:rPr lang="ru-RU" sz="2200" dirty="0" smtClean="0"/>
              <a:t>театр; кукольный </a:t>
            </a:r>
            <a:r>
              <a:rPr lang="ru-RU" sz="2200" dirty="0"/>
              <a:t>и теневой театр, </a:t>
            </a:r>
            <a:r>
              <a:rPr lang="ru-RU" sz="2200" dirty="0" err="1" smtClean="0"/>
              <a:t>фланелеграф</a:t>
            </a:r>
            <a:r>
              <a:rPr lang="ru-RU" sz="2200" dirty="0" smtClean="0"/>
              <a:t>; диафильмы</a:t>
            </a:r>
            <a:r>
              <a:rPr lang="ru-RU" sz="2200" dirty="0"/>
              <a:t>, диапозитивы, кинофильмы, телепередача</a:t>
            </a:r>
            <a:r>
              <a:rPr lang="ru-RU" sz="2200" dirty="0" smtClean="0"/>
              <a:t>.</a:t>
            </a:r>
          </a:p>
          <a:p>
            <a:pPr algn="just"/>
            <a:r>
              <a:rPr lang="ru-RU" sz="2200" dirty="0"/>
              <a:t>Чтение как часть занятия по развитию </a:t>
            </a:r>
            <a:r>
              <a:rPr lang="ru-RU" sz="2200" dirty="0" smtClean="0"/>
              <a:t>речи: оно может быть логически связано с содержанием занятия; чтение </a:t>
            </a:r>
            <a:r>
              <a:rPr lang="ru-RU" sz="2200" dirty="0"/>
              <a:t>может быть самостоятельной частью занятия (повторное чтение стихов или рассказа как закрепление материала).</a:t>
            </a:r>
            <a:endParaRPr lang="ru-RU" sz="2200" dirty="0" smtClean="0"/>
          </a:p>
          <a:p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8965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Структура занятия по ознакомлению </a:t>
            </a:r>
            <a:r>
              <a:rPr lang="ru-RU" sz="3600" b="1" dirty="0" smtClean="0">
                <a:solidFill>
                  <a:srgbClr val="C00000"/>
                </a:solidFill>
              </a:rPr>
              <a:t>детей </a:t>
            </a:r>
            <a:r>
              <a:rPr lang="ru-RU" sz="3600" b="1" dirty="0">
                <a:solidFill>
                  <a:srgbClr val="C00000"/>
                </a:solidFill>
              </a:rPr>
              <a:t>с художественной литературой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/>
              <a:t>Вступительная часть</a:t>
            </a:r>
          </a:p>
          <a:p>
            <a:pPr marL="0" indent="0" algn="ctr">
              <a:buNone/>
            </a:pPr>
            <a:r>
              <a:rPr lang="ru-RU" sz="2000" b="1" dirty="0" smtClean="0"/>
              <a:t> ( </a:t>
            </a:r>
            <a:r>
              <a:rPr lang="ru-RU" sz="2000" b="1" dirty="0"/>
              <a:t>подготовка детей к восприятию произведения )</a:t>
            </a:r>
            <a:endParaRPr lang="ru-RU" sz="2000" b="1" dirty="0" smtClean="0"/>
          </a:p>
          <a:p>
            <a:r>
              <a:rPr lang="ru-RU" sz="2000" dirty="0" smtClean="0"/>
              <a:t>показ </a:t>
            </a:r>
            <a:r>
              <a:rPr lang="ru-RU" sz="2000" dirty="0"/>
              <a:t>обложки, </a:t>
            </a:r>
            <a:r>
              <a:rPr lang="ru-RU" sz="2000" dirty="0" smtClean="0"/>
              <a:t>картинки</a:t>
            </a:r>
            <a:r>
              <a:rPr lang="ru-RU" sz="2000" dirty="0"/>
              <a:t>;</a:t>
            </a:r>
            <a:endParaRPr lang="ru-RU" sz="2000" dirty="0" smtClean="0"/>
          </a:p>
          <a:p>
            <a:r>
              <a:rPr lang="ru-RU" sz="2000" dirty="0" smtClean="0"/>
              <a:t>напоминание </a:t>
            </a:r>
            <a:r>
              <a:rPr lang="ru-RU" sz="2000" dirty="0"/>
              <a:t>аналогичного </a:t>
            </a:r>
            <a:r>
              <a:rPr lang="ru-RU" sz="2000" dirty="0" smtClean="0"/>
              <a:t>сюжета</a:t>
            </a:r>
            <a:r>
              <a:rPr lang="ru-RU" sz="2000" dirty="0"/>
              <a:t>;</a:t>
            </a:r>
            <a:endParaRPr lang="ru-RU" sz="2000" dirty="0" smtClean="0"/>
          </a:p>
          <a:p>
            <a:r>
              <a:rPr lang="ru-RU" sz="2000" dirty="0" smtClean="0"/>
              <a:t>короткая </a:t>
            </a:r>
            <a:r>
              <a:rPr lang="ru-RU" sz="2000" dirty="0"/>
              <a:t>вступительная </a:t>
            </a:r>
            <a:r>
              <a:rPr lang="ru-RU" sz="2000" dirty="0" smtClean="0"/>
              <a:t>беседа</a:t>
            </a:r>
            <a:r>
              <a:rPr lang="ru-RU" sz="2000" dirty="0"/>
              <a:t>;</a:t>
            </a:r>
            <a:endParaRPr lang="ru-RU" sz="2000" dirty="0" smtClean="0"/>
          </a:p>
          <a:p>
            <a:r>
              <a:rPr lang="ru-RU" sz="2000" dirty="0" smtClean="0"/>
              <a:t>использование </a:t>
            </a:r>
            <a:r>
              <a:rPr lang="ru-RU" sz="2000" dirty="0"/>
              <a:t>малых жанров </a:t>
            </a:r>
            <a:r>
              <a:rPr lang="ru-RU" sz="2000" dirty="0" smtClean="0"/>
              <a:t>фольклора; </a:t>
            </a:r>
          </a:p>
          <a:p>
            <a:r>
              <a:rPr lang="ru-RU" sz="2000" dirty="0" smtClean="0"/>
              <a:t>припоминание </a:t>
            </a:r>
            <a:r>
              <a:rPr lang="ru-RU" sz="2000" dirty="0"/>
              <a:t>знакомых произведений данного </a:t>
            </a:r>
            <a:r>
              <a:rPr lang="ru-RU" sz="2000" dirty="0" smtClean="0"/>
              <a:t>автора</a:t>
            </a:r>
            <a:r>
              <a:rPr lang="ru-RU" sz="2000" dirty="0"/>
              <a:t>;</a:t>
            </a:r>
            <a:endParaRPr lang="ru-RU" sz="2000" dirty="0" smtClean="0"/>
          </a:p>
          <a:p>
            <a:r>
              <a:rPr lang="ru-RU" sz="2000" dirty="0" smtClean="0"/>
              <a:t>показ </a:t>
            </a:r>
            <a:r>
              <a:rPr lang="ru-RU" sz="2000" dirty="0"/>
              <a:t>предметной </a:t>
            </a:r>
            <a:r>
              <a:rPr lang="ru-RU" sz="2000" dirty="0" smtClean="0"/>
              <a:t>наглядности</a:t>
            </a:r>
            <a:r>
              <a:rPr lang="ru-RU" sz="2000" dirty="0"/>
              <a:t>;</a:t>
            </a:r>
            <a:endParaRPr lang="ru-RU" sz="2000" dirty="0" smtClean="0"/>
          </a:p>
          <a:p>
            <a:r>
              <a:rPr lang="ru-RU" sz="2000" dirty="0" smtClean="0"/>
              <a:t>элементы </a:t>
            </a:r>
            <a:r>
              <a:rPr lang="ru-RU" sz="2000" dirty="0" err="1"/>
              <a:t>инсценирования</a:t>
            </a:r>
            <a:r>
              <a:rPr lang="ru-RU" sz="2000" dirty="0"/>
              <a:t>, создание игровых </a:t>
            </a:r>
            <a:r>
              <a:rPr lang="ru-RU" sz="2000" dirty="0" smtClean="0"/>
              <a:t>ситуаций</a:t>
            </a:r>
            <a:r>
              <a:rPr lang="ru-RU" sz="2000" dirty="0"/>
              <a:t>;</a:t>
            </a:r>
            <a:endParaRPr lang="ru-RU" sz="2000" dirty="0" smtClean="0"/>
          </a:p>
          <a:p>
            <a:r>
              <a:rPr lang="ru-RU" sz="2000" dirty="0" smtClean="0"/>
              <a:t>постановка </a:t>
            </a:r>
            <a:r>
              <a:rPr lang="ru-RU" sz="2000" dirty="0"/>
              <a:t>проблемного </a:t>
            </a:r>
            <a:r>
              <a:rPr lang="ru-RU" sz="2000" dirty="0" smtClean="0"/>
              <a:t>вопроса</a:t>
            </a:r>
            <a:r>
              <a:rPr lang="ru-RU" sz="2000" dirty="0"/>
              <a:t>;</a:t>
            </a:r>
            <a:endParaRPr lang="ru-RU" sz="2000" dirty="0" smtClean="0"/>
          </a:p>
          <a:p>
            <a:r>
              <a:rPr lang="ru-RU" sz="2000" dirty="0" smtClean="0"/>
              <a:t>объяснение </a:t>
            </a:r>
            <a:r>
              <a:rPr lang="ru-RU" sz="2000" dirty="0"/>
              <a:t>непонятных </a:t>
            </a:r>
            <a:r>
              <a:rPr lang="ru-RU" sz="2000" dirty="0" smtClean="0"/>
              <a:t>слов.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419061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3"/>
            <a:ext cx="8229600" cy="51029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+mn-lt"/>
              </a:rPr>
              <a:t>Основная часть</a:t>
            </a:r>
            <a:endParaRPr lang="ru-RU" sz="20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Чтение </a:t>
            </a:r>
            <a:r>
              <a:rPr lang="ru-RU" sz="2000" dirty="0"/>
              <a:t>художественного </a:t>
            </a:r>
            <a:r>
              <a:rPr lang="ru-RU" sz="2000" dirty="0" smtClean="0"/>
              <a:t>произведения</a:t>
            </a:r>
            <a:r>
              <a:rPr lang="ru-RU" sz="2000" dirty="0"/>
              <a:t>;</a:t>
            </a:r>
            <a:endParaRPr lang="ru-RU" sz="2000" dirty="0" smtClean="0"/>
          </a:p>
          <a:p>
            <a:pPr algn="just"/>
            <a:r>
              <a:rPr lang="ru-RU" sz="2000" dirty="0" smtClean="0"/>
              <a:t>Беседа </a:t>
            </a:r>
            <a:r>
              <a:rPr lang="ru-RU" sz="2000" dirty="0"/>
              <a:t>с детьми по содержанию, </a:t>
            </a:r>
            <a:r>
              <a:rPr lang="ru-RU" sz="2000" dirty="0" smtClean="0"/>
              <a:t>которая направлена на</a:t>
            </a:r>
            <a:r>
              <a:rPr lang="en-US" sz="2000" dirty="0" smtClean="0"/>
              <a:t>: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dirty="0" smtClean="0"/>
              <a:t>      — </a:t>
            </a:r>
            <a:r>
              <a:rPr lang="ru-RU" sz="2000" dirty="0"/>
              <a:t>понимание основного смысла произведения</a:t>
            </a:r>
            <a:r>
              <a:rPr lang="ru-RU" sz="2000" dirty="0" smtClean="0"/>
              <a:t>;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dirty="0" smtClean="0"/>
              <a:t>      — </a:t>
            </a:r>
            <a:r>
              <a:rPr lang="ru-RU" sz="2000" dirty="0"/>
              <a:t>воспроизведение содержания </a:t>
            </a:r>
            <a:r>
              <a:rPr lang="ru-RU" sz="2000" dirty="0" smtClean="0"/>
              <a:t>произведения</a:t>
            </a:r>
            <a:r>
              <a:rPr lang="ru-RU" sz="2000" dirty="0"/>
              <a:t>;</a:t>
            </a:r>
          </a:p>
          <a:p>
            <a:pPr algn="just"/>
            <a:r>
              <a:rPr lang="ru-RU" sz="2000" dirty="0"/>
              <a:t>Вопросы</a:t>
            </a:r>
            <a:r>
              <a:rPr lang="ru-RU" sz="2000" dirty="0" smtClean="0"/>
              <a:t>: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dirty="0" smtClean="0"/>
              <a:t>      — </a:t>
            </a:r>
            <a:r>
              <a:rPr lang="ru-RU" sz="2000" dirty="0"/>
              <a:t>позволяют узнать эмоциональное отношение детей к герою, понять его настроение и эмоциональное состояние;</a:t>
            </a:r>
          </a:p>
          <a:p>
            <a:pPr marL="0" indent="0" algn="just">
              <a:buNone/>
            </a:pPr>
            <a:r>
              <a:rPr lang="ru-RU" sz="2000" dirty="0" smtClean="0"/>
              <a:t>      — </a:t>
            </a:r>
            <a:r>
              <a:rPr lang="ru-RU" sz="2000" dirty="0"/>
              <a:t>обращают внимание на мотив поступка, внешний облик, портрет героя, на сравнение героев, их поведения, характера со знакомыми детям явлениями действительности;</a:t>
            </a:r>
          </a:p>
          <a:p>
            <a:pPr marL="0" indent="0" algn="just">
              <a:buNone/>
            </a:pPr>
            <a:r>
              <a:rPr lang="ru-RU" sz="2000" dirty="0" smtClean="0"/>
              <a:t>      — </a:t>
            </a:r>
            <a:r>
              <a:rPr lang="ru-RU" sz="2000" dirty="0"/>
              <a:t>позволяют ввести дошкольников в ситуацию, которая сложилась в произведении, сделать их участниками событий;</a:t>
            </a:r>
          </a:p>
          <a:p>
            <a:pPr marL="0" indent="0" algn="just">
              <a:buNone/>
            </a:pPr>
            <a:r>
              <a:rPr lang="ru-RU" sz="2000" dirty="0" smtClean="0"/>
              <a:t>      — </a:t>
            </a:r>
            <a:r>
              <a:rPr lang="ru-RU" sz="2000" dirty="0"/>
              <a:t>побуждают вспомнить, кто написал произведение;</a:t>
            </a:r>
          </a:p>
          <a:p>
            <a:pPr marL="0" indent="0" algn="just">
              <a:buNone/>
            </a:pPr>
            <a:r>
              <a:rPr lang="ru-RU" sz="2000" dirty="0" smtClean="0"/>
              <a:t>      — </a:t>
            </a:r>
            <a:r>
              <a:rPr lang="ru-RU" sz="2000" dirty="0"/>
              <a:t>обращают внимание на речевые средства и особенности жанра</a:t>
            </a:r>
            <a:r>
              <a:rPr lang="ru-RU" sz="2000" dirty="0" smtClean="0"/>
              <a:t>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54614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7"/>
            <a:ext cx="8147248" cy="1595834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+mn-lt"/>
              </a:rPr>
              <a:t>Заключительная часть </a:t>
            </a:r>
            <a:endParaRPr lang="ru-RU" sz="2800" dirty="0">
              <a:latin typeface="+mn-l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возвращение непосредственно к тексту (повторное чтение произведения, если оно небольшое, или наиболее понравившихся детям эпизодов).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0781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548680"/>
            <a:ext cx="792088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 </a:t>
            </a:r>
            <a:r>
              <a:rPr lang="ru-RU" sz="3600" b="1" dirty="0" smtClean="0">
                <a:solidFill>
                  <a:srgbClr val="C00000"/>
                </a:solidFill>
              </a:rPr>
              <a:t>Методика ознакомления детей с книжной иллюстрацией</a:t>
            </a:r>
          </a:p>
          <a:p>
            <a:pPr algn="ctr"/>
            <a:endParaRPr lang="en-US" sz="3600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dirty="0" smtClean="0"/>
              <a:t> </a:t>
            </a:r>
            <a:r>
              <a:rPr lang="ru-RU" sz="2800" dirty="0"/>
              <a:t>«... наши стихотворения должны быть </a:t>
            </a:r>
            <a:r>
              <a:rPr lang="ru-RU" sz="2800" dirty="0" err="1"/>
              <a:t>графичны</a:t>
            </a:r>
            <a:r>
              <a:rPr lang="ru-RU" sz="2800" dirty="0"/>
              <a:t>, то есть в каждой строфе, а порою и в каждом двустишии должен быть материал для художника, ибо мышлению младших детей свойственна абсолютная образность... Стихи, печатаемые без рисунков, теряют чуть не половину своей эффективности</a:t>
            </a:r>
            <a:r>
              <a:rPr lang="ru-RU" sz="2800" dirty="0" smtClean="0"/>
              <a:t>».</a:t>
            </a:r>
          </a:p>
          <a:p>
            <a:pPr algn="r"/>
            <a:r>
              <a:rPr lang="ru-RU" sz="2800" dirty="0" smtClean="0"/>
              <a:t>К. Чуковский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62598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5429" y="551543"/>
            <a:ext cx="3106057" cy="435428"/>
          </a:xfrm>
        </p:spPr>
        <p:txBody>
          <a:bodyPr/>
          <a:lstStyle/>
          <a:p>
            <a:pPr algn="ctr"/>
            <a:r>
              <a:rPr lang="ru-RU" b="0" dirty="0" smtClean="0">
                <a:solidFill>
                  <a:srgbClr val="C00000"/>
                </a:solidFill>
              </a:rPr>
              <a:t>Младший возраст</a:t>
            </a:r>
            <a:endParaRPr lang="ru-RU" b="0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28998" y="542865"/>
            <a:ext cx="4325257" cy="56896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57199" y="1124744"/>
            <a:ext cx="3534229" cy="5001420"/>
          </a:xfrm>
        </p:spPr>
        <p:txBody>
          <a:bodyPr/>
          <a:lstStyle/>
          <a:p>
            <a:r>
              <a:rPr lang="ru-RU" sz="1800" dirty="0" smtClean="0"/>
              <a:t>Задача </a:t>
            </a:r>
            <a:r>
              <a:rPr lang="ru-RU" sz="1800" dirty="0"/>
              <a:t>взрослого – вызвать интерес к книге, к содержащимся в ней рисункам, желание их рассматривать, эмоционально откликаться на них, обращать внимание на некоторые средства выразительности: форму, цвет, позу. Для детей данного возраста очень важно узнавать в рисунке знакомые предметы. Поэтому слово воспитателя направляется на то, чтобы помочь ребенку уловить сходство со знакомыми предметами, называть их, определять отличительные признаки (цвет, величину, форму).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81" t="3690" r="29519" b="6098"/>
          <a:stretch/>
        </p:blipFill>
        <p:spPr bwMode="auto">
          <a:xfrm>
            <a:off x="3928998" y="499322"/>
            <a:ext cx="4325257" cy="568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8346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68738"/>
            <a:ext cx="3008313" cy="576064"/>
          </a:xfrm>
        </p:spPr>
        <p:txBody>
          <a:bodyPr/>
          <a:lstStyle/>
          <a:p>
            <a:pPr algn="ctr"/>
            <a:r>
              <a:rPr lang="ru-RU" b="0" dirty="0" smtClean="0">
                <a:solidFill>
                  <a:srgbClr val="C00000"/>
                </a:solidFill>
              </a:rPr>
              <a:t>Средний возраст</a:t>
            </a:r>
            <a:endParaRPr lang="ru-RU" b="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59200" y="476672"/>
            <a:ext cx="4607183" cy="588058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052736"/>
            <a:ext cx="3008313" cy="5073427"/>
          </a:xfrm>
        </p:spPr>
        <p:txBody>
          <a:bodyPr/>
          <a:lstStyle/>
          <a:p>
            <a:r>
              <a:rPr lang="ru-RU" sz="1800" dirty="0"/>
              <a:t>Задача  воспитателя – обращать  внимание   на средства выразительности в иллюстрациях, с помощью которых художник создает образ, передает свое отношение к нему, отражает характер героя. Особое внимание уделяется цвету, так как цвет не только украшение книги, но и средство передачи настроения героев, их состояния, передачи суточных и сезонных изменений в природе.</a:t>
            </a:r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8799" y="476672"/>
            <a:ext cx="4567584" cy="5877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9749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1052736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1283568"/>
            <a:ext cx="75608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«Книга </a:t>
            </a:r>
            <a:r>
              <a:rPr lang="ru-RU" sz="3600" b="1" dirty="0">
                <a:solidFill>
                  <a:srgbClr val="C00000"/>
                </a:solidFill>
              </a:rPr>
              <a:t>— это волшебница. 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r>
              <a:rPr lang="ru-RU" sz="3600" b="1" dirty="0" smtClean="0">
                <a:solidFill>
                  <a:srgbClr val="C00000"/>
                </a:solidFill>
              </a:rPr>
              <a:t>Книга </a:t>
            </a:r>
            <a:r>
              <a:rPr lang="ru-RU" sz="3600" b="1" dirty="0">
                <a:solidFill>
                  <a:srgbClr val="C00000"/>
                </a:solidFill>
              </a:rPr>
              <a:t>преобразила мир. </a:t>
            </a:r>
            <a:endParaRPr lang="en-US" sz="3600" b="1" dirty="0" smtClean="0">
              <a:solidFill>
                <a:srgbClr val="C00000"/>
              </a:solidFill>
            </a:endParaRPr>
          </a:p>
          <a:p>
            <a:r>
              <a:rPr lang="ru-RU" sz="3600" b="1" dirty="0" smtClean="0">
                <a:solidFill>
                  <a:srgbClr val="C00000"/>
                </a:solidFill>
              </a:rPr>
              <a:t>В </a:t>
            </a:r>
            <a:r>
              <a:rPr lang="ru-RU" sz="3600" b="1" dirty="0">
                <a:solidFill>
                  <a:srgbClr val="C00000"/>
                </a:solidFill>
              </a:rPr>
              <a:t>ней память человеческого рода</a:t>
            </a:r>
            <a:r>
              <a:rPr lang="ru-RU" sz="3600" b="1" dirty="0" smtClean="0">
                <a:solidFill>
                  <a:srgbClr val="C00000"/>
                </a:solidFill>
              </a:rPr>
              <a:t>,</a:t>
            </a:r>
            <a:endParaRPr lang="en-US" sz="3600" b="1" dirty="0" smtClean="0">
              <a:solidFill>
                <a:srgbClr val="C00000"/>
              </a:solidFill>
            </a:endParaRPr>
          </a:p>
          <a:p>
            <a:r>
              <a:rPr lang="ru-RU" sz="3600" b="1" dirty="0" smtClean="0">
                <a:solidFill>
                  <a:srgbClr val="C00000"/>
                </a:solidFill>
              </a:rPr>
              <a:t>она </a:t>
            </a:r>
            <a:r>
              <a:rPr lang="ru-RU" sz="3600" b="1" dirty="0">
                <a:solidFill>
                  <a:srgbClr val="C00000"/>
                </a:solidFill>
              </a:rPr>
              <a:t>— рупор человеческой мысли. Мир без книги — мир дикарей. » 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endParaRPr lang="en-US" sz="3600" b="1" dirty="0" smtClean="0">
              <a:solidFill>
                <a:srgbClr val="C00000"/>
              </a:solidFill>
            </a:endParaRPr>
          </a:p>
          <a:p>
            <a:pPr algn="r"/>
            <a:r>
              <a:rPr lang="ru-RU" sz="3600" dirty="0" smtClean="0">
                <a:solidFill>
                  <a:srgbClr val="C00000"/>
                </a:solidFill>
              </a:rPr>
              <a:t>Н</a:t>
            </a:r>
            <a:r>
              <a:rPr lang="ru-RU" sz="3600" dirty="0">
                <a:solidFill>
                  <a:srgbClr val="C00000"/>
                </a:solidFill>
              </a:rPr>
              <a:t>. И. Морозов</a:t>
            </a:r>
            <a:r>
              <a:rPr lang="ru-RU" sz="36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486" y="435427"/>
            <a:ext cx="2998394" cy="551543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solidFill>
                  <a:srgbClr val="C00000"/>
                </a:solidFill>
              </a:rPr>
              <a:t>Старший возраст</a:t>
            </a:r>
            <a:endParaRPr lang="ru-RU" b="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5314" y="548680"/>
            <a:ext cx="4354286" cy="57508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088572"/>
            <a:ext cx="2968171" cy="5037592"/>
          </a:xfrm>
        </p:spPr>
        <p:txBody>
          <a:bodyPr/>
          <a:lstStyle/>
          <a:p>
            <a:r>
              <a:rPr lang="ru-RU" sz="1800" dirty="0"/>
              <a:t>Задачи работы в данной возрастной группе – обращать внимание на жанровый характер иллюстрации (сказочное или реалистическое, героическое или сатирическое), на пространственные свойства; показать роль и выразительность точки, линии, штриха, контура, пятна; обращать внимание на индивидуальную манеру изображения того или иного художника, особенности их почерка</a:t>
            </a:r>
            <a:r>
              <a:rPr lang="ru-RU" dirty="0"/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303" t="1153" r="12498"/>
          <a:stretch/>
        </p:blipFill>
        <p:spPr bwMode="auto">
          <a:xfrm>
            <a:off x="3875314" y="548680"/>
            <a:ext cx="435428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8246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Формы работы вне занятий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797838"/>
              </p:ext>
            </p:extLst>
          </p:nvPr>
        </p:nvGraphicFramePr>
        <p:xfrm>
          <a:off x="467544" y="1196752"/>
          <a:ext cx="828092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27" name="Прямая со стрелкой 26"/>
          <p:cNvCxnSpPr/>
          <p:nvPr/>
        </p:nvCxnSpPr>
        <p:spPr>
          <a:xfrm>
            <a:off x="5868144" y="2564904"/>
            <a:ext cx="504056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3059832" y="2564904"/>
            <a:ext cx="504056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9368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xmlns="" val="1036670543"/>
              </p:ext>
            </p:extLst>
          </p:nvPr>
        </p:nvGraphicFramePr>
        <p:xfrm>
          <a:off x="395536" y="476672"/>
          <a:ext cx="8352928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4" name="Прямая со стрелкой 13"/>
          <p:cNvCxnSpPr/>
          <p:nvPr/>
        </p:nvCxnSpPr>
        <p:spPr>
          <a:xfrm>
            <a:off x="5292080" y="1988840"/>
            <a:ext cx="504056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3131840" y="1988840"/>
            <a:ext cx="504056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9886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1052736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При использовании литературных произведений решаются следующие задачи: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2214554"/>
            <a:ext cx="80010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>
              <a:buFontTx/>
              <a:buChar char="-"/>
            </a:pPr>
            <a:r>
              <a:rPr lang="ru-RU" sz="2400" dirty="0" smtClean="0"/>
              <a:t>выполнение программы по ознакомлению с художественной литературой ( воспитание положительного эстетического отношения к произведению, умения чувствовать образный язык стихов, сказок, рассказов, воспитание художественного вкуса);</a:t>
            </a:r>
          </a:p>
          <a:p>
            <a:pPr>
              <a:buFontTx/>
              <a:buChar char="-"/>
            </a:pPr>
            <a:endParaRPr lang="ru-RU" sz="2400" dirty="0" smtClean="0"/>
          </a:p>
          <a:p>
            <a:r>
              <a:rPr lang="ru-RU" sz="2400" dirty="0" smtClean="0"/>
              <a:t>- всестороннее воспитание и развитие ребенка с помощью произведений литературы и народного творчества.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88639"/>
            <a:ext cx="4187372" cy="1152129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Чтение и рассказывание художественных произведений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5494" y="1283837"/>
            <a:ext cx="3947980" cy="408937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340768"/>
            <a:ext cx="4187371" cy="4785395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/>
              <a:t>Чтение вне занятий дает возможность повторной встречи с книгой. Только систематическим повторением художественных произведений можно воспитать интерес и любовь к стихам, рассказам, сказкам. Повторение предупреждает забывание.</a:t>
            </a:r>
          </a:p>
          <a:p>
            <a:pPr algn="just"/>
            <a:r>
              <a:rPr lang="ru-RU" sz="2000" dirty="0" smtClean="0"/>
              <a:t>Планируя </a:t>
            </a:r>
            <a:r>
              <a:rPr lang="ru-RU" sz="2000" dirty="0"/>
              <a:t>чтение художественной литературы, следует учитывать повторность или первичность подачи материала. Повторное чтение обычно дается помимо занятия. Но иногда первичное знакомство с произведением происходит не на занятии. 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88" t="18622" r="61104" b="43282"/>
          <a:stretch/>
        </p:blipFill>
        <p:spPr bwMode="auto">
          <a:xfrm>
            <a:off x="4625493" y="1283838"/>
            <a:ext cx="3980132" cy="408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7226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3758367" cy="79208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Рассказывание стихов, </a:t>
            </a:r>
            <a:r>
              <a:rPr lang="ru-RU" dirty="0" err="1" smtClean="0">
                <a:solidFill>
                  <a:srgbClr val="C00000"/>
                </a:solidFill>
              </a:rPr>
              <a:t>потешек</a:t>
            </a:r>
            <a:r>
              <a:rPr lang="ru-RU" dirty="0" smtClean="0">
                <a:solidFill>
                  <a:srgbClr val="C00000"/>
                </a:solidFill>
              </a:rPr>
              <a:t> , прибауток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620688"/>
            <a:ext cx="3902382" cy="566989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1472" y="1071546"/>
            <a:ext cx="4114800" cy="5001419"/>
          </a:xfrm>
        </p:spPr>
        <p:txBody>
          <a:bodyPr>
            <a:noAutofit/>
          </a:bodyPr>
          <a:lstStyle/>
          <a:p>
            <a:pPr algn="just"/>
            <a:r>
              <a:rPr lang="ru-RU" sz="2000" dirty="0"/>
              <a:t>Воспитатель использует </a:t>
            </a:r>
            <a:r>
              <a:rPr lang="ru-RU" sz="2000" dirty="0" err="1"/>
              <a:t>потешки</a:t>
            </a:r>
            <a:r>
              <a:rPr lang="ru-RU" sz="2000" dirty="0"/>
              <a:t>, песенки, небольшие стихи в связи с жизненными </a:t>
            </a:r>
            <a:r>
              <a:rPr lang="ru-RU" sz="2000" dirty="0" smtClean="0"/>
              <a:t>обстоятельствами </a:t>
            </a:r>
          </a:p>
          <a:p>
            <a:pPr algn="just"/>
            <a:r>
              <a:rPr lang="ru-RU" sz="2000" dirty="0" smtClean="0"/>
              <a:t>(стихотворение </a:t>
            </a:r>
            <a:r>
              <a:rPr lang="ru-RU" sz="2000" dirty="0"/>
              <a:t>Е. Благининой «Научу обуваться и братца</a:t>
            </a:r>
            <a:r>
              <a:rPr lang="ru-RU" sz="2000" dirty="0" smtClean="0"/>
              <a:t>», «</a:t>
            </a:r>
            <a:r>
              <a:rPr lang="ru-RU" sz="2000" dirty="0"/>
              <a:t>Водичка-водичка, умой мое </a:t>
            </a:r>
            <a:r>
              <a:rPr lang="ru-RU" sz="2000" dirty="0" smtClean="0"/>
              <a:t>личико» и др.). </a:t>
            </a:r>
            <a:r>
              <a:rPr lang="ru-RU" sz="2000" dirty="0"/>
              <a:t>Хорошо, если народные песенки, прибаутки, шутки звучат постоянно, учат ребенка уму-разуму, забавляют, создают настроение. Воспитателю надо знать много коротких стихотворений, пословиц, перевертышей, чтобы в любое подходящее время он мог обратиться с ними к детям.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20688"/>
            <a:ext cx="3985017" cy="5669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4949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3567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Загадки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65600" y="1130761"/>
            <a:ext cx="4389995" cy="453650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908720"/>
            <a:ext cx="3466728" cy="521744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/>
              <a:t>Загадка — краткое образное описание предмета или явления в несколько отвлеченном или иносказательном виде. Это представляет для ребенка определенные трудности, в связи с чем загадки вводят обычно в старших группах.</a:t>
            </a:r>
          </a:p>
          <a:p>
            <a:pPr algn="just"/>
            <a:r>
              <a:rPr lang="ru-RU" sz="2000" dirty="0"/>
              <a:t>Задача воспитателя состоит не в том, чтобы дети запомнили как можно больше загадок или научились быстро их отгадывать, а в том, чтобы, отгадывая, ребенок учился активно мыслить, сопоставлять, сравнивать.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8370" y="1130761"/>
            <a:ext cx="4397225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5419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1"/>
            <a:ext cx="3538736" cy="63567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Пословицы и поговорки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1556793"/>
            <a:ext cx="4632268" cy="345638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030514"/>
            <a:ext cx="3548743" cy="5095649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/>
              <a:t>В педагогической литературе достаточно подробно освещен вопрос об использовании </a:t>
            </a:r>
            <a:r>
              <a:rPr lang="ru-RU" sz="2000" dirty="0" smtClean="0"/>
              <a:t>пословиц и поговорок в </a:t>
            </a:r>
            <a:r>
              <a:rPr lang="ru-RU" sz="2000" dirty="0"/>
              <a:t>воспитании детей старшего дошкольного возраста. Прежде всего надо сказать об умелом отборе пословиц и поговорок: с учетом их доступности детям по содержанию и языку. Пословицу не следует заучивать с детьми нужно неоднократно употреблять ее к месту. Не стоит объяснять ее переносный смысл. Иногда целесообразно </a:t>
            </a:r>
            <a:r>
              <a:rPr lang="ru-RU" sz="2000" dirty="0" smtClean="0"/>
              <a:t>подчеркнуть её образность, меткость.</a:t>
            </a:r>
            <a:endParaRPr lang="ru-RU" sz="20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556792"/>
            <a:ext cx="463226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2396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257" y="384611"/>
            <a:ext cx="3610744" cy="63567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Считалки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56002" y="1052737"/>
            <a:ext cx="4430798" cy="463810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980727"/>
            <a:ext cx="3754760" cy="5145435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/>
              <a:t>Чтобы выбрать ведущего для подвижной игры, разрешить какой-либо спор детей, воспитатель может прибегнуть к считалке. Дети должны знать несколько народных или авторских считалок. И</a:t>
            </a:r>
            <a:r>
              <a:rPr lang="ru-RU" sz="2000" dirty="0" smtClean="0"/>
              <a:t>гровой </a:t>
            </a:r>
            <a:r>
              <a:rPr lang="ru-RU" sz="2000" dirty="0"/>
              <a:t>зачин служит самоорганизации детей, помогает становлению поэтического слуха, является прекрасной традицией. Нужно стремиться к тому, чтобы дети усвоили и полюбили именно песенно-ритмическую сторону народных игр, использовали по своему желанию игровые зачины.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430" t="2941" r="15090"/>
          <a:stretch/>
        </p:blipFill>
        <p:spPr bwMode="auto">
          <a:xfrm>
            <a:off x="4256001" y="1052736"/>
            <a:ext cx="4420456" cy="4638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1362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3050"/>
            <a:ext cx="3566200" cy="70767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Развлечения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0" y="548680"/>
            <a:ext cx="4834880" cy="54892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2686" y="1052736"/>
            <a:ext cx="3409234" cy="4986341"/>
          </a:xfrm>
        </p:spPr>
        <p:txBody>
          <a:bodyPr>
            <a:normAutofit lnSpcReduction="10000"/>
          </a:bodyPr>
          <a:lstStyle/>
          <a:p>
            <a:r>
              <a:rPr lang="ru-RU" sz="2000" dirty="0"/>
              <a:t>Другая группа методов и средств использования литературы вне занятий — развлечения, праздники, где художественные произведения преподносятся как в неадаптированном виде, так и в виде обработок, инсценировок.</a:t>
            </a:r>
          </a:p>
          <a:p>
            <a:r>
              <a:rPr lang="ru-RU" sz="2000" dirty="0"/>
              <a:t>На праздниках бытового характера (день рождения, вечер развлечений) дети могут выступать с пересказом прозаических произведений, в том числе и с пересказом по частям.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194" t="36345" r="56798" b="28883"/>
          <a:stretch/>
        </p:blipFill>
        <p:spPr bwMode="auto">
          <a:xfrm>
            <a:off x="3851920" y="548680"/>
            <a:ext cx="4813109" cy="548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115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1052736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Актуальность: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/>
              <a:t>Проблема приобщения детей к художественной литературе является одной из актуальных и обусловлена рядом причин:</a:t>
            </a:r>
          </a:p>
          <a:p>
            <a:pPr>
              <a:buNone/>
            </a:pPr>
            <a:r>
              <a:rPr lang="ru-RU" dirty="0" smtClean="0"/>
              <a:t>-приобщение к художественной литературе используется в недостаточном объеме;</a:t>
            </a:r>
          </a:p>
          <a:p>
            <a:pPr>
              <a:buNone/>
            </a:pPr>
            <a:r>
              <a:rPr lang="ru-RU" dirty="0" smtClean="0"/>
              <a:t>- нет потребности в сохранении и передачи семейного чтения;	</a:t>
            </a:r>
          </a:p>
          <a:p>
            <a:pPr>
              <a:buNone/>
            </a:pPr>
            <a:r>
              <a:rPr lang="ru-RU" dirty="0" smtClean="0"/>
              <a:t>- становление связной речи у детей.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771" y="316593"/>
            <a:ext cx="4474277" cy="52011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Инсценировки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4048" y="980728"/>
            <a:ext cx="3682752" cy="49964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199" y="836712"/>
            <a:ext cx="4550229" cy="5289451"/>
          </a:xfrm>
        </p:spPr>
        <p:txBody>
          <a:bodyPr>
            <a:noAutofit/>
          </a:bodyPr>
          <a:lstStyle/>
          <a:p>
            <a:pPr algn="just"/>
            <a:r>
              <a:rPr lang="ru-RU" sz="2000" dirty="0"/>
              <a:t>Дети </a:t>
            </a:r>
            <a:r>
              <a:rPr lang="ru-RU" sz="2000" dirty="0" smtClean="0"/>
              <a:t>6-летнего </a:t>
            </a:r>
            <a:r>
              <a:rPr lang="ru-RU" sz="2000" dirty="0"/>
              <a:t>возраста могут устраивать своими силами концерты для </a:t>
            </a:r>
            <a:r>
              <a:rPr lang="ru-RU" sz="2000" dirty="0" smtClean="0"/>
              <a:t>малышей. Им желательно </a:t>
            </a:r>
            <a:r>
              <a:rPr lang="ru-RU" sz="2000" dirty="0"/>
              <a:t>поручать роль организаторов и ведущих. </a:t>
            </a:r>
            <a:r>
              <a:rPr lang="ru-RU" sz="2000" dirty="0" smtClean="0"/>
              <a:t>Дети сами </a:t>
            </a:r>
            <a:r>
              <a:rPr lang="ru-RU" sz="2000" dirty="0"/>
              <a:t>составляют программу, распределяют роли, проводят репетиции, готовят помещение. Такой концерт продолжается </a:t>
            </a:r>
            <a:r>
              <a:rPr lang="ru-RU" sz="2000" dirty="0" smtClean="0"/>
              <a:t>10-15 </a:t>
            </a:r>
            <a:r>
              <a:rPr lang="ru-RU" sz="2000" dirty="0"/>
              <a:t>мин. Программа его может быть самой разнообразной: чтение известных младшим детям </a:t>
            </a:r>
            <a:r>
              <a:rPr lang="ru-RU" sz="2000" dirty="0" err="1"/>
              <a:t>потешек</a:t>
            </a:r>
            <a:r>
              <a:rPr lang="ru-RU" sz="2000" dirty="0"/>
              <a:t>, </a:t>
            </a:r>
            <a:r>
              <a:rPr lang="ru-RU" sz="2000" dirty="0" smtClean="0"/>
              <a:t>стихов, </a:t>
            </a:r>
            <a:r>
              <a:rPr lang="ru-RU" sz="2000" dirty="0"/>
              <a:t>пересказ знакомой «гостям» сказки, чтение новых для малышей стихов или </a:t>
            </a:r>
            <a:r>
              <a:rPr lang="ru-RU" sz="2000" dirty="0" err="1"/>
              <a:t>потешек</a:t>
            </a:r>
            <a:r>
              <a:rPr lang="ru-RU" sz="2000" dirty="0"/>
              <a:t>, настольный театр сказок, игра-драматизация или кукольный театр. 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762" t="2777" r="29428"/>
          <a:stretch/>
        </p:blipFill>
        <p:spPr bwMode="auto">
          <a:xfrm>
            <a:off x="5004048" y="980728"/>
            <a:ext cx="3643085" cy="497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4839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402832" cy="53975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Показ диафильмов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0032" y="908720"/>
            <a:ext cx="3826768" cy="512922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199" y="764704"/>
            <a:ext cx="4402833" cy="5544616"/>
          </a:xfrm>
        </p:spPr>
        <p:txBody>
          <a:bodyPr>
            <a:noAutofit/>
          </a:bodyPr>
          <a:lstStyle/>
          <a:p>
            <a:pPr algn="just"/>
            <a:r>
              <a:rPr lang="ru-RU" sz="2000" dirty="0"/>
              <a:t>В</a:t>
            </a:r>
            <a:r>
              <a:rPr lang="ru-RU" sz="2000" dirty="0" smtClean="0"/>
              <a:t>ажна </a:t>
            </a:r>
            <a:r>
              <a:rPr lang="ru-RU" sz="2000" dirty="0"/>
              <a:t>предварительная подготовка детей к просмотру: чтение экранизированной сказки или другого произведения, близкого к ней по теме, рассматривание картин, близких по содержанию фильму, беседа с детьми. Эту работу проводят за несколько дней до показа. Перед демонстрацией диафильма желательно вступительное слово воспитателя. Рекомендуются различные приемы показа: </a:t>
            </a:r>
            <a:r>
              <a:rPr lang="ru-RU" sz="2000" dirty="0" smtClean="0"/>
              <a:t>речевое </a:t>
            </a:r>
            <a:r>
              <a:rPr lang="ru-RU" sz="2000" dirty="0"/>
              <a:t>сопровождение </a:t>
            </a:r>
            <a:r>
              <a:rPr lang="ru-RU" sz="2000" dirty="0" smtClean="0"/>
              <a:t>сеанса, </a:t>
            </a:r>
            <a:r>
              <a:rPr lang="ru-RU" sz="2000" dirty="0"/>
              <a:t>повторный показ в сочетании с детским рассказом. В работе с детьми седьмого года жизни используют такой прием, как придумывание маленьких рассказов к отдельным кадрам фильма при вторичном его </a:t>
            </a:r>
            <a:r>
              <a:rPr lang="ru-RU" sz="2000" dirty="0" smtClean="0"/>
              <a:t>просмотре. </a:t>
            </a:r>
            <a:endParaRPr lang="ru-RU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08720"/>
            <a:ext cx="3826147" cy="5108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69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535714" cy="8151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Самостоятельная деятельность детей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92914" y="682171"/>
            <a:ext cx="3525012" cy="53122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33714"/>
            <a:ext cx="4535714" cy="4892449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В самостоятельной художественно-речевой деятельности ребенка отражаются разнообразные впечатления от прочитанных книг, просмотренных кинофильмов и спектаклей, а также художественные умения, </a:t>
            </a:r>
            <a:r>
              <a:rPr lang="ru-RU" sz="2000" dirty="0"/>
              <a:t>приобретенные на занятиях.</a:t>
            </a:r>
          </a:p>
          <a:p>
            <a:pPr algn="just"/>
            <a:r>
              <a:rPr lang="ru-RU" sz="2000" dirty="0"/>
              <a:t>Одно из </a:t>
            </a:r>
            <a:r>
              <a:rPr lang="ru-RU" sz="2000" dirty="0" smtClean="0"/>
              <a:t>условий </a:t>
            </a:r>
            <a:r>
              <a:rPr lang="ru-RU" sz="2000" dirty="0"/>
              <a:t>развертывания такой самостоятельной деятельности — </a:t>
            </a:r>
            <a:r>
              <a:rPr lang="ru-RU" sz="2000" dirty="0" smtClean="0"/>
              <a:t>оснащение </a:t>
            </a:r>
            <a:r>
              <a:rPr lang="ru-RU" sz="2000" dirty="0"/>
              <a:t>группы нужным оборудованием и пособиями, наличие мест </a:t>
            </a:r>
            <a:r>
              <a:rPr lang="ru-RU" sz="2000" dirty="0" smtClean="0"/>
              <a:t>для хранения и пользования ими. В каждой возрастной группе организуются </a:t>
            </a:r>
            <a:r>
              <a:rPr lang="ru-RU" sz="2000" dirty="0"/>
              <a:t>зона для </a:t>
            </a:r>
            <a:r>
              <a:rPr lang="ru-RU" sz="2000" dirty="0" smtClean="0"/>
              <a:t>литературно-художественной </a:t>
            </a:r>
            <a:r>
              <a:rPr lang="ru-RU" sz="2000" dirty="0"/>
              <a:t>деятельности и зона для театрализованных игр.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359" t="2140"/>
          <a:stretch/>
        </p:blipFill>
        <p:spPr bwMode="auto">
          <a:xfrm>
            <a:off x="4992914" y="682171"/>
            <a:ext cx="3525012" cy="5312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2241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Книжный уголок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9552" y="1196752"/>
            <a:ext cx="8136904" cy="511256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 smtClean="0"/>
              <a:t>  Существенную </a:t>
            </a:r>
            <a:r>
              <a:rPr lang="ru-RU" sz="2000" dirty="0"/>
              <a:t>роль в формировании у дошкольников интереса и любви к художественной литературе играет уголок </a:t>
            </a:r>
            <a:r>
              <a:rPr lang="ru-RU" sz="2000" dirty="0" smtClean="0"/>
              <a:t>книги. Книга </a:t>
            </a:r>
            <a:r>
              <a:rPr lang="ru-RU" sz="2000" dirty="0"/>
              <a:t>в жизни ребенка выполняет познавательную, воспитательную, развивающую функции, преподносит ему первые уроки умственного, нравственного, эстетического </a:t>
            </a:r>
            <a:r>
              <a:rPr lang="ru-RU" sz="2000" dirty="0" smtClean="0"/>
              <a:t>воспитания. Во </a:t>
            </a:r>
            <a:r>
              <a:rPr lang="ru-RU" sz="2000" dirty="0"/>
              <a:t>всех возрастных группах дошкольного учреждения должен быть оборудован уголок книги – специально выделенное и оформленное место, где ребенок может самостоятельно или со взрослым выбрать </a:t>
            </a:r>
            <a:r>
              <a:rPr lang="ru-RU" sz="2000" dirty="0" smtClean="0"/>
              <a:t>книгу. Встреча </a:t>
            </a:r>
            <a:r>
              <a:rPr lang="ru-RU" sz="2000" dirty="0"/>
              <a:t>со знакомым произведением, полюбившимися героями углубляет проникновение ребенка в авторский замысел, помогает ему уточнить возникшие при слушании образы, еще раз сопережить с героями события и </a:t>
            </a:r>
            <a:r>
              <a:rPr lang="ru-RU" sz="2000" dirty="0" smtClean="0"/>
              <a:t>приключения. В </a:t>
            </a:r>
            <a:r>
              <a:rPr lang="ru-RU" sz="2000" dirty="0"/>
              <a:t>уголок книги ребенок приходит за общением с произведением искусства, решается комплекс образовательных задач средствами художественной литературы.</a:t>
            </a:r>
          </a:p>
        </p:txBody>
      </p:sp>
    </p:spTree>
    <p:extLst>
      <p:ext uri="{BB962C8B-B14F-4D97-AF65-F5344CB8AC3E}">
        <p14:creationId xmlns:p14="http://schemas.microsoft.com/office/powerpoint/2010/main" xmlns="" val="197958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576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Требования к оформлению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уголка книги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596571"/>
            <a:ext cx="8229600" cy="399267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sz="2400" dirty="0"/>
              <a:t>расположение его по возможности вдали от мест игр детей, поскольку шумные игры могут отвлечь ребенка от сосредоточенного общения с книгой;</a:t>
            </a:r>
          </a:p>
          <a:p>
            <a:r>
              <a:rPr lang="ru-RU" sz="2400" dirty="0"/>
              <a:t>обеспечение правильного освещения: естественное (вблизи окна) и искусственное для вечернего времени;</a:t>
            </a:r>
          </a:p>
          <a:p>
            <a:r>
              <a:rPr lang="ru-RU" sz="2400" dirty="0"/>
              <a:t>целесообразность и удобство, располагающие ребенка к неторопливому, сосредоточенному общению с книгой;</a:t>
            </a:r>
          </a:p>
          <a:p>
            <a:r>
              <a:rPr lang="ru-RU" sz="2400" dirty="0"/>
              <a:t>эстетичность и функциональность предназначения;</a:t>
            </a:r>
          </a:p>
          <a:p>
            <a:r>
              <a:rPr lang="ru-RU" sz="2400" dirty="0"/>
              <a:t>учет возрастных и индивидуальных возможностей ребенка.</a:t>
            </a:r>
          </a:p>
          <a:p>
            <a:pPr marL="0" indent="0">
              <a:buNone/>
            </a:pPr>
            <a:r>
              <a:rPr lang="ru-RU" sz="2400" dirty="0" smtClean="0"/>
              <a:t>     Важно</a:t>
            </a:r>
            <a:r>
              <a:rPr lang="ru-RU" sz="2400" dirty="0"/>
              <a:t>, чтобы каждый ребенок мог иметь возможность выбора книг по интересу, а просмотр книги побуждал его к общению со сверстниками, взрослыми.</a:t>
            </a:r>
          </a:p>
        </p:txBody>
      </p:sp>
    </p:spTree>
    <p:extLst>
      <p:ext uri="{BB962C8B-B14F-4D97-AF65-F5344CB8AC3E}">
        <p14:creationId xmlns:p14="http://schemas.microsoft.com/office/powerpoint/2010/main" xmlns="" val="252510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4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Отбор литературных произведений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67542"/>
            <a:ext cx="8229600" cy="4558621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8000" b="1" dirty="0" smtClean="0"/>
              <a:t>     </a:t>
            </a:r>
            <a:r>
              <a:rPr lang="ru-RU" sz="8000" dirty="0" smtClean="0"/>
              <a:t>Одним </a:t>
            </a:r>
            <a:r>
              <a:rPr lang="ru-RU" sz="8000" dirty="0"/>
              <a:t>из важных вопросов при оформлении уголка книги является </a:t>
            </a:r>
            <a:r>
              <a:rPr lang="ru-RU" sz="8000" dirty="0" smtClean="0"/>
              <a:t>   учет </a:t>
            </a:r>
            <a:r>
              <a:rPr lang="ru-RU" sz="8000" dirty="0"/>
              <a:t>принципов отбора литературных произведений для дошкольников:</a:t>
            </a:r>
          </a:p>
          <a:p>
            <a:endParaRPr lang="ru-RU" sz="8000" dirty="0"/>
          </a:p>
          <a:p>
            <a:r>
              <a:rPr lang="ru-RU" sz="8000" dirty="0"/>
              <a:t>доступность;</a:t>
            </a:r>
          </a:p>
          <a:p>
            <a:r>
              <a:rPr lang="ru-RU" sz="8000" dirty="0"/>
              <a:t>художественность;</a:t>
            </a:r>
          </a:p>
          <a:p>
            <a:r>
              <a:rPr lang="ru-RU" sz="8000" dirty="0"/>
              <a:t>разнообразие;</a:t>
            </a:r>
          </a:p>
          <a:p>
            <a:r>
              <a:rPr lang="ru-RU" sz="8000" dirty="0"/>
              <a:t>постепенность усложнения;</a:t>
            </a:r>
          </a:p>
          <a:p>
            <a:r>
              <a:rPr lang="ru-RU" sz="8000" dirty="0"/>
              <a:t>учет национальных и культурных особенностей произведений;</a:t>
            </a:r>
          </a:p>
          <a:p>
            <a:r>
              <a:rPr lang="ru-RU" sz="8000" dirty="0"/>
              <a:t>учет читательских предпочтений дошкольников;</a:t>
            </a:r>
          </a:p>
          <a:p>
            <a:r>
              <a:rPr lang="ru-RU" sz="8000" dirty="0"/>
              <a:t>сюжетная занимательность;</a:t>
            </a:r>
          </a:p>
          <a:p>
            <a:r>
              <a:rPr lang="ru-RU" sz="8000" dirty="0"/>
              <a:t>простота и ясность композиции;</a:t>
            </a:r>
          </a:p>
          <a:p>
            <a:r>
              <a:rPr lang="ru-RU" sz="8000" dirty="0"/>
              <a:t>близость содержания опыту ребенка.</a:t>
            </a:r>
          </a:p>
        </p:txBody>
      </p:sp>
    </p:spTree>
    <p:extLst>
      <p:ext uri="{BB962C8B-B14F-4D97-AF65-F5344CB8AC3E}">
        <p14:creationId xmlns:p14="http://schemas.microsoft.com/office/powerpoint/2010/main" xmlns="" val="136641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48680"/>
            <a:ext cx="3722914" cy="504056"/>
          </a:xfrm>
        </p:spPr>
        <p:txBody>
          <a:bodyPr/>
          <a:lstStyle/>
          <a:p>
            <a:pPr algn="ctr"/>
            <a:r>
              <a:rPr lang="ru-RU" b="0" dirty="0" smtClean="0">
                <a:solidFill>
                  <a:srgbClr val="C00000"/>
                </a:solidFill>
              </a:rPr>
              <a:t>Младшая группа</a:t>
            </a:r>
            <a:endParaRPr lang="ru-RU" b="0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135432" y="765121"/>
            <a:ext cx="4451537" cy="51125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42685" y="1124745"/>
            <a:ext cx="3693886" cy="492884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 smtClean="0"/>
              <a:t>Воспитатель формирует у детей первый опыт самостоятельного общения с книгой: знакомит с уголком книги, его устройством и </a:t>
            </a:r>
            <a:r>
              <a:rPr lang="ru-RU" sz="2000" dirty="0"/>
              <a:t>назначением, приучает рассматривать книги и картинки только там.</a:t>
            </a:r>
          </a:p>
          <a:p>
            <a:pPr algn="just"/>
            <a:r>
              <a:rPr lang="ru-RU" sz="2000" dirty="0" smtClean="0"/>
              <a:t>Сообщает правила</a:t>
            </a:r>
            <a:r>
              <a:rPr lang="ru-RU" sz="2000" dirty="0"/>
              <a:t>, которые нужно соблюдать, заходя в уголок книги (брать книги чистыми руками, перелистывать осторожно, не рвать, не мять, не использовать для игр; после того как посмотрел, всегда класть книгу на место и др.).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90" r="15220" b="148"/>
          <a:stretch/>
        </p:blipFill>
        <p:spPr bwMode="auto">
          <a:xfrm>
            <a:off x="4067944" y="801125"/>
            <a:ext cx="4586515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3493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583293"/>
          </a:xfrm>
        </p:spPr>
        <p:txBody>
          <a:bodyPr/>
          <a:lstStyle/>
          <a:p>
            <a:pPr algn="ctr"/>
            <a:r>
              <a:rPr lang="ru-RU" b="0" dirty="0" smtClean="0">
                <a:solidFill>
                  <a:srgbClr val="C00000"/>
                </a:solidFill>
              </a:rPr>
              <a:t>Младшая группа</a:t>
            </a:r>
            <a:endParaRPr lang="ru-RU" b="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3928" y="1124741"/>
            <a:ext cx="4799158" cy="468811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8609" y="908721"/>
            <a:ext cx="3475319" cy="521744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200" dirty="0" smtClean="0"/>
              <a:t>Уголок книги организуется не сразу, так как у детей нет навыка пользования книгой и часто они и используют ее как игрушку. В книжном уголке должны быть 3 —</a:t>
            </a:r>
            <a:r>
              <a:rPr lang="en-US" sz="2200" dirty="0" smtClean="0"/>
              <a:t> </a:t>
            </a:r>
            <a:r>
              <a:rPr lang="ru-RU" sz="2200" dirty="0" smtClean="0"/>
              <a:t>4 книги, подходящие для детей, но обязательно несколько экземпляров одного названия, отдельные картинки, тематический альбом. Книги должны быть с небольшим количеством текста, с крупными красочными иллюстрациями </a:t>
            </a:r>
            <a:r>
              <a:rPr lang="ru-RU" sz="2200" dirty="0"/>
              <a:t>— книги-картинки: сказки «Колобок», «Репка»; «Игрушки» А. </a:t>
            </a:r>
            <a:r>
              <a:rPr lang="ru-RU" sz="2200" dirty="0" err="1" smtClean="0"/>
              <a:t>Барто</a:t>
            </a:r>
            <a:r>
              <a:rPr lang="ru-RU" sz="2200" dirty="0" smtClean="0"/>
              <a:t> </a:t>
            </a:r>
            <a:r>
              <a:rPr lang="ru-RU" sz="2200" dirty="0"/>
              <a:t>и др. </a:t>
            </a:r>
          </a:p>
          <a:p>
            <a:endParaRPr lang="ru-RU" sz="2000" dirty="0"/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02" r="6824" b="6060"/>
          <a:stretch/>
        </p:blipFill>
        <p:spPr bwMode="auto">
          <a:xfrm>
            <a:off x="3923928" y="1110116"/>
            <a:ext cx="4824536" cy="4688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6147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3050"/>
            <a:ext cx="3672408" cy="707678"/>
          </a:xfrm>
        </p:spPr>
        <p:txBody>
          <a:bodyPr/>
          <a:lstStyle/>
          <a:p>
            <a:pPr algn="ctr"/>
            <a:r>
              <a:rPr lang="ru-RU" b="0" dirty="0" smtClean="0">
                <a:solidFill>
                  <a:srgbClr val="C00000"/>
                </a:solidFill>
              </a:rPr>
              <a:t>Средняя группа</a:t>
            </a:r>
            <a:endParaRPr lang="ru-RU" b="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2057" y="600075"/>
            <a:ext cx="4266046" cy="56578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199" y="980728"/>
            <a:ext cx="3650343" cy="5145435"/>
          </a:xfrm>
        </p:spPr>
        <p:txBody>
          <a:bodyPr>
            <a:normAutofit lnSpcReduction="10000"/>
          </a:bodyPr>
          <a:lstStyle/>
          <a:p>
            <a:r>
              <a:rPr lang="ru-RU" sz="2000" dirty="0"/>
              <a:t>Воспитатель продолжает учить детей рассматривать книги, иллюстрации, обращая их внимание на сюжет, последовательность событий. Проводятся беседы о книгах, выясняется, знают ли дети их содержание, понимают ли смысл иллюстраций; ведутся разговоры о литературных произведениях, которые детям читают </a:t>
            </a:r>
            <a:r>
              <a:rPr lang="ru-RU" sz="2000" dirty="0" smtClean="0"/>
              <a:t>дома.  У </a:t>
            </a:r>
            <a:r>
              <a:rPr lang="ru-RU" sz="2000" dirty="0"/>
              <a:t>детей формируют устойчивые навыки бережного обращения с книгой. С этой целью детей привлекают к отбору книг, нуждающихся в ремонте, к наведению порядка.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00075"/>
            <a:ext cx="4248150" cy="565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7087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3008313" cy="532521"/>
          </a:xfrm>
        </p:spPr>
        <p:txBody>
          <a:bodyPr/>
          <a:lstStyle/>
          <a:p>
            <a:pPr algn="ctr"/>
            <a:r>
              <a:rPr lang="ru-RU" b="0" dirty="0" smtClean="0">
                <a:solidFill>
                  <a:srgbClr val="C00000"/>
                </a:solidFill>
              </a:rPr>
              <a:t>Средняя группа</a:t>
            </a:r>
            <a:endParaRPr lang="ru-RU" b="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4913" y="522514"/>
            <a:ext cx="4013561" cy="588241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827314"/>
            <a:ext cx="3898776" cy="5298850"/>
          </a:xfrm>
        </p:spPr>
        <p:txBody>
          <a:bodyPr>
            <a:noAutofit/>
          </a:bodyPr>
          <a:lstStyle/>
          <a:p>
            <a:r>
              <a:rPr lang="ru-RU" sz="2000" dirty="0" smtClean="0"/>
              <a:t>Уголок книги организуется с самого начала года с участием детей. На полочке-витрине 4—5 книг, остальные хранятся в шкафу. Помимо книг и альбомов постепенно вносят реквизит теневого театра, диафильмы, материал для ремонта (бумага, ткань, ножницы, клей и др.). </a:t>
            </a:r>
            <a:r>
              <a:rPr lang="ru-RU" sz="2000" dirty="0"/>
              <a:t>Требования к книгам остаются те же. Книги-картинки используются реже. Оставляют любимые детьми книги из младшей группы, добавляют новые сказки, поэтические произведения, книги о природе, веселые книги. 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863" t="5936" r="10327" b="5623"/>
          <a:stretch/>
        </p:blipFill>
        <p:spPr bwMode="auto">
          <a:xfrm>
            <a:off x="4499992" y="548680"/>
            <a:ext cx="3998483" cy="5856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3182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1052736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Перед педагогами стоят следующие задачи: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dirty="0" smtClean="0"/>
              <a:t>    - заинтересовать дошкольников;</a:t>
            </a:r>
          </a:p>
          <a:p>
            <a:pPr>
              <a:buNone/>
            </a:pPr>
            <a:r>
              <a:rPr lang="ru-RU" dirty="0" smtClean="0"/>
              <a:t>    - побудить в них интерес к литературным произведениям; </a:t>
            </a:r>
          </a:p>
          <a:p>
            <a:pPr>
              <a:buNone/>
            </a:pPr>
            <a:r>
              <a:rPr lang="ru-RU" dirty="0" smtClean="0"/>
              <a:t>    -привить любовь к художественному слову;                         - воспитать уважение к книге.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538736" cy="707678"/>
          </a:xfrm>
        </p:spPr>
        <p:txBody>
          <a:bodyPr/>
          <a:lstStyle/>
          <a:p>
            <a:pPr algn="ctr"/>
            <a:r>
              <a:rPr lang="ru-RU" b="0" dirty="0" smtClean="0">
                <a:solidFill>
                  <a:srgbClr val="C00000"/>
                </a:solidFill>
              </a:rPr>
              <a:t>Старшая группа</a:t>
            </a:r>
            <a:endParaRPr lang="ru-RU" b="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7078" y="476672"/>
            <a:ext cx="4017371" cy="58225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9064" y="908720"/>
            <a:ext cx="3993907" cy="5332422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/>
              <a:t>Для витрины книги выбираются с учетом интересов детей, их знаний о творчестве того или иного писателя, юбилейных дат, времен года, задач воспитания. Для смены материала определенных сроков нет, она зависит в первую очередь от заинтересованности детей и определяется воспитателем</a:t>
            </a:r>
            <a:r>
              <a:rPr lang="ru-RU" sz="2000" dirty="0" smtClean="0"/>
              <a:t>.</a:t>
            </a:r>
            <a:endParaRPr lang="ru-RU" sz="2000" dirty="0"/>
          </a:p>
          <a:p>
            <a:pPr>
              <a:buFont typeface="Arial" pitchFamily="34" charset="0"/>
              <a:buChar char="•"/>
            </a:pPr>
            <a:r>
              <a:rPr lang="ru-RU" sz="2000" dirty="0"/>
              <a:t>     Кроме чтения и рассказывания воспитателя, применительно к детям старшего возраста используются такие формы работы, как беседы о книгах, организация книжных выставок, беседы о писателях и художниках, литературные утренники.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38" t="271" r="5967"/>
          <a:stretch/>
        </p:blipFill>
        <p:spPr bwMode="auto">
          <a:xfrm>
            <a:off x="4587078" y="517466"/>
            <a:ext cx="4059582" cy="572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1645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3008313" cy="504056"/>
          </a:xfrm>
        </p:spPr>
        <p:txBody>
          <a:bodyPr/>
          <a:lstStyle/>
          <a:p>
            <a:pPr algn="ctr"/>
            <a:r>
              <a:rPr lang="ru-RU" b="0" dirty="0" smtClean="0">
                <a:solidFill>
                  <a:srgbClr val="C00000"/>
                </a:solidFill>
              </a:rPr>
              <a:t>Старшая группа</a:t>
            </a:r>
            <a:endParaRPr lang="ru-RU" b="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7143" y="620688"/>
            <a:ext cx="3815296" cy="55446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0834" y="764704"/>
            <a:ext cx="4042792" cy="5587687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Содержание книжного уголка становится более разносторонним за счет жанрового и тематического многообразия. Количество книг на витрине увеличивают до 8—10, но в распоряжении детей книг должно быть больше. </a:t>
            </a:r>
            <a:r>
              <a:rPr lang="ru-RU" sz="2000" dirty="0"/>
              <a:t>П</a:t>
            </a:r>
            <a:r>
              <a:rPr lang="ru-RU" sz="2000" dirty="0" smtClean="0"/>
              <a:t>еречень художественной литературы расширяют за счет разных авторов, разной тематики и разных жанров, а также за счет детских журналов. В перечень входят русские народные сказки и сказки народов мира, литературные сказки русских </a:t>
            </a:r>
            <a:r>
              <a:rPr lang="ru-RU" sz="2000" dirty="0"/>
              <a:t>и зарубежных авторов, произведения русских классиков и современных </a:t>
            </a:r>
            <a:r>
              <a:rPr lang="ru-RU" sz="2000" dirty="0" smtClean="0"/>
              <a:t>писателей. </a:t>
            </a:r>
            <a:endParaRPr lang="ru-RU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51" t="4147" r="15487"/>
          <a:stretch/>
        </p:blipFill>
        <p:spPr bwMode="auto">
          <a:xfrm>
            <a:off x="4688113" y="498833"/>
            <a:ext cx="3815297" cy="57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4740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625443"/>
            <a:ext cx="4177591" cy="1291389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Тематическая выставка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860032" y="625443"/>
            <a:ext cx="3629479" cy="5666020"/>
          </a:xfrm>
        </p:spPr>
        <p:txBody>
          <a:bodyPr/>
          <a:lstStyle/>
          <a:p>
            <a:endParaRPr lang="ru-RU" dirty="0"/>
          </a:p>
          <a:p>
            <a:endParaRPr lang="ru-RU" sz="20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57200" y="2204864"/>
            <a:ext cx="4258816" cy="3921299"/>
          </a:xfrm>
        </p:spPr>
        <p:txBody>
          <a:bodyPr/>
          <a:lstStyle/>
          <a:p>
            <a:pPr algn="just"/>
            <a:r>
              <a:rPr lang="ru-RU" sz="2000" dirty="0" smtClean="0"/>
              <a:t>Цель </a:t>
            </a:r>
            <a:r>
              <a:rPr lang="ru-RU" sz="2000" dirty="0"/>
              <a:t>таких выставок </a:t>
            </a:r>
            <a:r>
              <a:rPr lang="ru-RU" sz="2000" dirty="0" smtClean="0"/>
              <a:t>:  углубить </a:t>
            </a:r>
            <a:r>
              <a:rPr lang="ru-RU" sz="2000" dirty="0"/>
              <a:t>литературные интересы детей, сделать для дошкольников особо значимой, актуальной ту или иную литературную или общественную важную тему. Это может быть выставка сказок </a:t>
            </a:r>
            <a:r>
              <a:rPr lang="ru-RU" sz="2000" dirty="0" smtClean="0"/>
              <a:t>А. С. </a:t>
            </a:r>
            <a:r>
              <a:rPr lang="ru-RU" sz="2000" dirty="0"/>
              <a:t>Пушкина </a:t>
            </a:r>
            <a:r>
              <a:rPr lang="ru-RU" sz="2000" dirty="0" smtClean="0"/>
              <a:t>         (</a:t>
            </a:r>
            <a:r>
              <a:rPr lang="ru-RU" sz="2000" dirty="0"/>
              <a:t>с иллюстрациями разных художников), книг </a:t>
            </a:r>
            <a:r>
              <a:rPr lang="ru-RU" sz="2000" dirty="0" smtClean="0"/>
              <a:t>Л. Н. </a:t>
            </a:r>
            <a:r>
              <a:rPr lang="ru-RU" sz="2000" dirty="0"/>
              <a:t>Толстого, </a:t>
            </a:r>
            <a:r>
              <a:rPr lang="ru-RU" sz="2000" dirty="0" smtClean="0"/>
              <a:t>    С</a:t>
            </a:r>
            <a:r>
              <a:rPr lang="ru-RU" sz="2000" dirty="0"/>
              <a:t>. Маршака и др.</a:t>
            </a:r>
          </a:p>
          <a:p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25443"/>
            <a:ext cx="3629479" cy="5666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8897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8" y="889844"/>
            <a:ext cx="784887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Правила, которые важно соблюдать при организации тематической выставки.</a:t>
            </a:r>
          </a:p>
          <a:p>
            <a:pPr algn="ctr"/>
            <a:endParaRPr lang="ru-RU" sz="20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2000" dirty="0" smtClean="0"/>
              <a:t>1.Тема выставки обязательно должна быть важной, актуальной для детей (связанной с предстоящим праздником, юбилеем писателя или художника-иллюстратора, с содержанием планируемого утренника и т.п.)</a:t>
            </a:r>
          </a:p>
          <a:p>
            <a:pPr algn="just"/>
            <a:r>
              <a:rPr lang="ru-RU" sz="2000" dirty="0" smtClean="0"/>
              <a:t>2.Необходим особый</a:t>
            </a:r>
            <a:r>
              <a:rPr lang="ru-RU" sz="2000" dirty="0"/>
              <a:t>, тщательный отбор книг с точки зрения художественного </a:t>
            </a:r>
            <a:r>
              <a:rPr lang="ru-RU" sz="2000" dirty="0" smtClean="0"/>
              <a:t>быть </a:t>
            </a:r>
            <a:r>
              <a:rPr lang="ru-RU" sz="2000" dirty="0"/>
              <a:t>непродолжительной по времени. Как ни важна ее тема, как ни оформления, внешнего состояния</a:t>
            </a:r>
          </a:p>
          <a:p>
            <a:pPr algn="just"/>
            <a:r>
              <a:rPr lang="ru-RU" sz="2000" dirty="0" smtClean="0"/>
              <a:t>3.Выставка </a:t>
            </a:r>
            <a:r>
              <a:rPr lang="ru-RU" sz="2000" dirty="0"/>
              <a:t>должна </a:t>
            </a:r>
            <a:r>
              <a:rPr lang="ru-RU" sz="2000" dirty="0" smtClean="0"/>
              <a:t>привлекательно </a:t>
            </a:r>
            <a:r>
              <a:rPr lang="ru-RU" sz="2000" dirty="0"/>
              <a:t>ее оформление, она не должна длиться более 3-4-х дней, т.к. далее внимание и интерес дошкольников будет неизбежно снижаться</a:t>
            </a:r>
          </a:p>
        </p:txBody>
      </p:sp>
    </p:spTree>
    <p:extLst>
      <p:ext uri="{BB962C8B-B14F-4D97-AF65-F5344CB8AC3E}">
        <p14:creationId xmlns:p14="http://schemas.microsoft.com/office/powerpoint/2010/main" xmlns="" val="147351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71600" y="1268760"/>
            <a:ext cx="7560840" cy="36004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Не само по себе чтение влияет,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а переживание ребёнка в процессе чтения влияет на его развитие.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499992" y="4293096"/>
            <a:ext cx="3960440" cy="62562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Л. Выготский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740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1052736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+mn-lt"/>
              </a:rPr>
              <a:t>Спасибо за внимание!</a:t>
            </a:r>
            <a:endParaRPr lang="ru-RU" sz="9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500570"/>
            <a:ext cx="8229600" cy="162559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1052736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Педагог должен уметь: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1428736"/>
            <a:ext cx="7786742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pPr>
              <a:buFontTx/>
              <a:buChar char="-"/>
            </a:pPr>
            <a:r>
              <a:rPr lang="ru-RU" sz="2800" b="1" dirty="0" smtClean="0"/>
              <a:t>владеть техникой чтения и рассказывания  (чёткой дикцией, средствами интонационной выразительности и театрального искусств);</a:t>
            </a:r>
          </a:p>
          <a:p>
            <a:endParaRPr lang="ru-RU" sz="2800" b="1" dirty="0" smtClean="0"/>
          </a:p>
          <a:p>
            <a:pPr>
              <a:buFontTx/>
              <a:buChar char="-"/>
            </a:pPr>
            <a:r>
              <a:rPr lang="ru-RU" sz="2800" b="1" dirty="0" smtClean="0"/>
              <a:t>ответственно подходить к выбору литературных произведений для представления их детям.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1052736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Цель ознакомления дошкольников с художественной литературой:</a:t>
            </a:r>
            <a:r>
              <a:rPr lang="ru-RU" sz="3600" i="1" dirty="0" smtClean="0">
                <a:solidFill>
                  <a:srgbClr val="FF0000"/>
                </a:solidFill>
              </a:rPr>
              <a:t> </a:t>
            </a:r>
          </a:p>
          <a:p>
            <a:pPr algn="ctr">
              <a:buNone/>
            </a:pPr>
            <a:r>
              <a:rPr lang="ru-RU" dirty="0" smtClean="0"/>
              <a:t>(по определению С. Я. Маршака)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b="1" dirty="0" smtClean="0"/>
              <a:t>формирование будущего большого «талантливого читателя», культурно образованного человека.</a:t>
            </a:r>
          </a:p>
          <a:p>
            <a:pPr algn="ctr"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196752"/>
            <a:ext cx="792088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2400" i="1" dirty="0" smtClean="0"/>
          </a:p>
          <a:p>
            <a:pPr algn="ctr"/>
            <a:endParaRPr lang="ru-RU" sz="2400" i="1" dirty="0" smtClean="0"/>
          </a:p>
          <a:p>
            <a:pPr algn="ctr"/>
            <a:endParaRPr lang="ru-RU" sz="700" i="1" dirty="0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08000" y="415751"/>
            <a:ext cx="7988436" cy="6057619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9600" y="0"/>
            <a:ext cx="7994848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 smtClean="0"/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Задачи ознакомления дошкольников с художественной литературой:</a:t>
            </a:r>
          </a:p>
          <a:p>
            <a:pPr algn="ctr"/>
            <a:endParaRPr lang="ru-RU" sz="2800" b="1" dirty="0" smtClean="0"/>
          </a:p>
          <a:p>
            <a:pPr algn="just"/>
            <a:r>
              <a:rPr lang="ru-RU" sz="2000" b="1" dirty="0" smtClean="0"/>
              <a:t>1</a:t>
            </a:r>
            <a:r>
              <a:rPr lang="ru-RU" sz="2000" dirty="0" smtClean="0"/>
              <a:t>.Воспитывать интерес к художественной литературе, развивать способность к целостному восприятию произведений разных жанров, обеспечить усвоение содержания произведений и эмоциональную отзывчивость на него.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b="1" dirty="0" smtClean="0"/>
              <a:t>2</a:t>
            </a:r>
            <a:r>
              <a:rPr lang="ru-RU" sz="2000" dirty="0" smtClean="0"/>
              <a:t>.Формировать первоначальные представления об особенностях художественной литературы: о жанрах (проза, поэзия), об их специфических особенностях; о композиции; о простейших элементах образности в языке.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b="1" dirty="0" smtClean="0"/>
              <a:t>3</a:t>
            </a:r>
            <a:r>
              <a:rPr lang="ru-RU" sz="2000" dirty="0" smtClean="0"/>
              <a:t>.Воспитывать литературно-художественный вкус, способность понимать и чувствовать настроение произведения.</a:t>
            </a:r>
          </a:p>
          <a:p>
            <a:pPr algn="just"/>
            <a:r>
              <a:rPr lang="ru-RU" sz="2000" dirty="0" smtClean="0"/>
              <a:t>,</a:t>
            </a:r>
          </a:p>
          <a:p>
            <a:pPr algn="just"/>
            <a:r>
              <a:rPr lang="ru-RU" sz="2000" dirty="0" smtClean="0"/>
              <a:t>4.Улавливать </a:t>
            </a:r>
            <a:r>
              <a:rPr lang="ru-RU" sz="2000" dirty="0"/>
              <a:t>музыкальность, звучность, ритмичность, красоту и поэтичность рассказов, сказок, стихов; развивать поэтический слух.</a:t>
            </a:r>
          </a:p>
          <a:p>
            <a:pPr algn="ctr"/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214422"/>
            <a:ext cx="792088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2400" i="1" dirty="0" smtClean="0"/>
          </a:p>
          <a:p>
            <a:pPr algn="ctr"/>
            <a:endParaRPr lang="ru-RU" sz="2400" i="1" dirty="0" smtClean="0"/>
          </a:p>
          <a:p>
            <a:pPr algn="ctr"/>
            <a:endParaRPr lang="ru-RU" sz="7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188639"/>
            <a:ext cx="8312472" cy="1553075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Основные методы ознакомления детей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с художественной литературой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69160017"/>
              </p:ext>
            </p:extLst>
          </p:nvPr>
        </p:nvGraphicFramePr>
        <p:xfrm>
          <a:off x="611560" y="1556792"/>
          <a:ext cx="7992888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82724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1052736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Словесные приемы: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1443840"/>
            <a:ext cx="82868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-Чтение произведений</a:t>
            </a:r>
          </a:p>
          <a:p>
            <a:r>
              <a:rPr lang="ru-RU" sz="2800" dirty="0" smtClean="0"/>
              <a:t>  -Вопросы к детям по содержанию произведений  </a:t>
            </a:r>
          </a:p>
          <a:p>
            <a:r>
              <a:rPr lang="ru-RU" sz="2800" dirty="0" smtClean="0"/>
              <a:t>  -Пересказ произведения</a:t>
            </a:r>
          </a:p>
          <a:p>
            <a:r>
              <a:rPr lang="ru-RU" sz="2800" dirty="0" smtClean="0"/>
              <a:t>  -Заучивание наизусть    </a:t>
            </a:r>
          </a:p>
          <a:p>
            <a:r>
              <a:rPr lang="ru-RU" sz="2800" dirty="0" smtClean="0"/>
              <a:t>  -Выразительное чтение</a:t>
            </a:r>
          </a:p>
          <a:p>
            <a:r>
              <a:rPr lang="ru-RU" sz="2800" dirty="0" smtClean="0"/>
              <a:t>  -Беседа по произведению   </a:t>
            </a:r>
          </a:p>
          <a:p>
            <a:r>
              <a:rPr lang="ru-RU" sz="2800" dirty="0" smtClean="0"/>
              <a:t>  - Прослушивание грамзаписи</a:t>
            </a:r>
          </a:p>
          <a:p>
            <a:r>
              <a:rPr lang="ru-RU" sz="2800" dirty="0" smtClean="0"/>
              <a:t>  -Объяснение незнакомых слов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</TotalTime>
  <Words>2807</Words>
  <Application>Microsoft Office PowerPoint</Application>
  <PresentationFormat>Экран (4:3)</PresentationFormat>
  <Paragraphs>236</Paragraphs>
  <Slides>45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ГОСУДАРСТВЕННОЕ ДОШКОЛЬНОЕ ОБРАЗОВАТЕЛЬНОЕ УЧРЕЖДЕНИЕ ЛУГАНСКОЙ НАРОДНОЙ РЕСПУБЛИКИ ЯСЛИ-САД «ИСКОРКА»   Доклад к педсовету</vt:lpstr>
      <vt:lpstr>Слайд 2</vt:lpstr>
      <vt:lpstr>Актуальность:</vt:lpstr>
      <vt:lpstr>Перед педагогами стоят следующие задачи:</vt:lpstr>
      <vt:lpstr>Педагог должен уметь:</vt:lpstr>
      <vt:lpstr>  </vt:lpstr>
      <vt:lpstr>Слайд 7</vt:lpstr>
      <vt:lpstr>Основные методы ознакомления детей  с художественной литературой</vt:lpstr>
      <vt:lpstr>Словесные приемы:</vt:lpstr>
      <vt:lpstr>Практические приемы:</vt:lpstr>
      <vt:lpstr>Наглядные приемы:</vt:lpstr>
      <vt:lpstr>   Формы работы с книгой  в детском саду  </vt:lpstr>
      <vt:lpstr>Методика художественного чтения и рассказывания на занятиях</vt:lpstr>
      <vt:lpstr>Структура занятия по ознакомлению детей с художественной литературой</vt:lpstr>
      <vt:lpstr>Основная часть</vt:lpstr>
      <vt:lpstr>Заключительная часть </vt:lpstr>
      <vt:lpstr>Слайд 17</vt:lpstr>
      <vt:lpstr>Младший возраст</vt:lpstr>
      <vt:lpstr>Средний возраст</vt:lpstr>
      <vt:lpstr>Старший возраст</vt:lpstr>
      <vt:lpstr>Формы работы вне занятий</vt:lpstr>
      <vt:lpstr>Слайд 22</vt:lpstr>
      <vt:lpstr>При использовании литературных произведений решаются следующие задачи:</vt:lpstr>
      <vt:lpstr>Чтение и рассказывание художественных произведений</vt:lpstr>
      <vt:lpstr>Рассказывание стихов, потешек , прибауток</vt:lpstr>
      <vt:lpstr>Загадки</vt:lpstr>
      <vt:lpstr>Пословицы и поговорки</vt:lpstr>
      <vt:lpstr>Считалки</vt:lpstr>
      <vt:lpstr>Развлечения</vt:lpstr>
      <vt:lpstr>Инсценировки</vt:lpstr>
      <vt:lpstr>Показ диафильмов</vt:lpstr>
      <vt:lpstr>Самостоятельная деятельность детей</vt:lpstr>
      <vt:lpstr>Книжный уголок</vt:lpstr>
      <vt:lpstr>Требования к оформлению  уголка книги</vt:lpstr>
      <vt:lpstr>Отбор литературных произведений</vt:lpstr>
      <vt:lpstr>Младшая группа</vt:lpstr>
      <vt:lpstr>Младшая группа</vt:lpstr>
      <vt:lpstr>Средняя группа</vt:lpstr>
      <vt:lpstr>Средняя группа</vt:lpstr>
      <vt:lpstr>Старшая группа</vt:lpstr>
      <vt:lpstr>Старшая группа</vt:lpstr>
      <vt:lpstr>Тематическая выставка</vt:lpstr>
      <vt:lpstr>Слайд 43</vt:lpstr>
      <vt:lpstr>Не само по себе чтение влияет, а переживание ребёнка в процессе чтения влияет на его развитие.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</cp:lastModifiedBy>
  <cp:revision>173</cp:revision>
  <dcterms:created xsi:type="dcterms:W3CDTF">2013-08-18T05:10:05Z</dcterms:created>
  <dcterms:modified xsi:type="dcterms:W3CDTF">2022-05-04T13:28:44Z</dcterms:modified>
</cp:coreProperties>
</file>