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3" r:id="rId5"/>
    <p:sldId id="262" r:id="rId6"/>
    <p:sldId id="261" r:id="rId7"/>
    <p:sldId id="259" r:id="rId8"/>
    <p:sldId id="265" r:id="rId9"/>
    <p:sldId id="258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FF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552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72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711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721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6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89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867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47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505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17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167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4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3000">
              <a:srgbClr val="05FF76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524F7-A00A-48B3-B56C-457ACFE99375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7748F-E90D-4634-B731-AB7C84FA6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52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Позиция эксперта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9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5"/>
            <a:ext cx="11811000" cy="3559175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Назначение </a:t>
            </a:r>
            <a:r>
              <a:rPr lang="ru-RU" dirty="0"/>
              <a:t>предварительной защиты состоит в том, чтобы получить содержательную критику своей работы, на основании этого углубить содержание работы, а также потренироваться выступать перед аудиторией. Особое место на этом мероприятии принадлежит экспертам. </a:t>
            </a:r>
          </a:p>
          <a:p>
            <a:pPr marL="0" indent="0" algn="just">
              <a:buNone/>
            </a:pPr>
            <a:r>
              <a:rPr lang="ru-RU" dirty="0" smtClean="0"/>
              <a:t>    Позиция </a:t>
            </a:r>
            <a:r>
              <a:rPr lang="ru-RU" dirty="0"/>
              <a:t>эксперта как человека, глубоко разбирающегося в существе основного вопроса, состоит в том, чтобы указать сильные стороны работы, а также ошибочные или недостаточно аргументированные суждения. Так, в технических проектах важно мнение инженера, конструктора, проектировщика (иногда в одном лице). При этом у эксперта, как правило, есть собственный опыт создания и доведения какого-то проекта до реализации, именно поэтому к замечаниям эксперта стоит прислушаться. </a:t>
            </a:r>
          </a:p>
          <a:p>
            <a:pPr marL="0" indent="0" algn="just">
              <a:buNone/>
            </a:pPr>
            <a:r>
              <a:rPr lang="ru-RU" dirty="0" smtClean="0"/>
              <a:t>    В </a:t>
            </a:r>
            <a:r>
              <a:rPr lang="ru-RU" dirty="0"/>
              <a:t>работе с экспертом (когда он выступает именно в экспертной функции, а не является руководителем, наставником) важно </a:t>
            </a:r>
            <a:r>
              <a:rPr lang="ru-RU" dirty="0" smtClean="0"/>
              <a:t>вникнуть </a:t>
            </a:r>
            <a:r>
              <a:rPr lang="ru-RU" dirty="0"/>
              <a:t>в суть вопросов, понять, что вызывает сомнения или непонимание.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470" y="3354619"/>
            <a:ext cx="6034560" cy="3391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05" y="3354619"/>
            <a:ext cx="5094760" cy="339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5"/>
            <a:ext cx="11912600" cy="348297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Как </a:t>
            </a:r>
            <a:r>
              <a:rPr lang="ru-RU" dirty="0"/>
              <a:t>же организовать работу с экспертом так, чтобы приобрести и коллегу, и друга? Представьте, что выбранная вами тема проекта связана с проблемой, которая интересует и волнует многих людей. А мы уже выяснили, что тема должна представлять интерес не только для автора проекта, но и для какого-то круга людей, пусть даже небольшого. Значит, надо иметь возможность посмотреть на проект со стороны. </a:t>
            </a:r>
          </a:p>
          <a:p>
            <a:pPr marL="0" indent="0" algn="just">
              <a:buNone/>
            </a:pPr>
            <a:r>
              <a:rPr lang="ru-RU" dirty="0" smtClean="0"/>
              <a:t>    Эту </a:t>
            </a:r>
            <a:r>
              <a:rPr lang="ru-RU" dirty="0"/>
              <a:t>возможность и предоставляют специалисты по проблеме, т. е. эксперты, поскольку знанием предмета проекта далеко не всегда владеют не только его авторы, но и их ближайшее окружение. Конечно, хорошо, если в этом окружении окажется кто-то, кто может дать совет по составу и содержанию работ, их последовательности, необходимым ресурсам и их источникам и т. п. Однако часто приходится иметь дело с новыми людьми, и возникает вопрос, как строить с ними отношения.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670" y="3581399"/>
            <a:ext cx="4763529" cy="31756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1" y="3581399"/>
            <a:ext cx="5656649" cy="318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5"/>
            <a:ext cx="11912600" cy="3978275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В </a:t>
            </a:r>
            <a:r>
              <a:rPr lang="ru-RU" dirty="0"/>
              <a:t>любом случае исходным пунктом для плодотворной работы с экспертом является совпадение интересов. Будем исходить из того, что в эксперты приглашён человек, любящий своё дело и готовый поделиться опытом и знаниями. </a:t>
            </a:r>
          </a:p>
          <a:p>
            <a:pPr marL="0" indent="0" algn="just">
              <a:buNone/>
            </a:pPr>
            <a:r>
              <a:rPr lang="ru-RU" dirty="0" smtClean="0"/>
              <a:t>Со </a:t>
            </a:r>
            <a:r>
              <a:rPr lang="ru-RU" dirty="0"/>
              <a:t>своей стороны инициатор проекта должен продемонстрировать эксперту свою заинтересованность проблемой. Это можно сделать следующими способами: </a:t>
            </a:r>
          </a:p>
          <a:p>
            <a:pPr marL="457200" lvl="1" indent="0" algn="just">
              <a:buNone/>
            </a:pPr>
            <a:r>
              <a:rPr lang="ru-RU" sz="2600" dirty="0"/>
              <a:t>— постоянным поиском информации, расширением круга её источников; </a:t>
            </a:r>
          </a:p>
          <a:p>
            <a:pPr marL="457200" lvl="1" indent="0" algn="just">
              <a:buNone/>
            </a:pPr>
            <a:r>
              <a:rPr lang="ru-RU" sz="2600" dirty="0"/>
              <a:t>— неудовлетворённостью собственным пониманием предмета деятельности или исследования, углублённым и тщательным его изучением, наращиванием знаний, что не является синонимом большего объёма информации; </a:t>
            </a:r>
          </a:p>
          <a:p>
            <a:pPr marL="457200" lvl="1" indent="0" algn="just">
              <a:buNone/>
            </a:pPr>
            <a:r>
              <a:rPr lang="ru-RU" sz="2600" dirty="0"/>
              <a:t>— предметной и по возможности профессиональной коммуникацией (общением) с экспертом, запросами в его адрес на информацию и ноу-хау, которые можно добыть только с его помощью; </a:t>
            </a:r>
          </a:p>
          <a:p>
            <a:pPr marL="457200" lvl="1" indent="0" algn="just">
              <a:buNone/>
            </a:pPr>
            <a:r>
              <a:rPr lang="ru-RU" sz="2600" dirty="0"/>
              <a:t>— поиском конструктивных ответов на поставленные вопросы без обид и перехода на личности. </a:t>
            </a:r>
          </a:p>
          <a:p>
            <a:pPr marL="0" indent="0" algn="just">
              <a:buNone/>
            </a:pPr>
            <a:r>
              <a:rPr lang="ru-RU" dirty="0" smtClean="0"/>
              <a:t>    Теперь </a:t>
            </a:r>
            <a:r>
              <a:rPr lang="ru-RU" dirty="0"/>
              <a:t>усложним и разнообразим ситуацию: предположим, что ваша работа дошла до конференции, до конкурса проектов. И появляются новые, незнакомые эксперты, задача которых не выявить уровень общей эрудиции конкурсанта и его осведомлённости о проблеме, а оценить содержание и качество выполненной работы и личный вклад участника. В соответствии со своей задачей эксперт будет спрашивать, как была определена цель, какие задачи поставлены, адекватные ли методики исследования и анализа </a:t>
            </a:r>
            <a:r>
              <a:rPr lang="ru-RU" dirty="0" smtClean="0"/>
              <a:t>использованы</a:t>
            </a:r>
            <a:r>
              <a:rPr lang="ru-RU" dirty="0"/>
              <a:t>, насколько полученные данные соответствуют </a:t>
            </a:r>
            <a:r>
              <a:rPr lang="ru-RU" dirty="0" smtClean="0"/>
              <a:t>поставленным целям</a:t>
            </a:r>
            <a:r>
              <a:rPr lang="ru-RU" dirty="0"/>
              <a:t>, правильно ли их интерпретировал автор и многое другое. При этом большое количество вопросов обычно свидетельствует о том, что автору проекта удалось привлечь внимание экспертов, заинтересовать их, пробудить симпатию.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02" y="3987800"/>
            <a:ext cx="4682275" cy="2781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979" y="3987572"/>
            <a:ext cx="4172293" cy="278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9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4"/>
            <a:ext cx="6172200" cy="645477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При </a:t>
            </a:r>
            <a:r>
              <a:rPr lang="ru-RU" dirty="0"/>
              <a:t>подготовке сообщения и презентации автору проекта очень важно, во-первых, внятно объяснить, зачем был выполнен проект.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Во-вторых</a:t>
            </a:r>
            <a:r>
              <a:rPr lang="ru-RU" dirty="0"/>
              <a:t>, доказать своим выступлением, что осуществлённая работа по целям, задачам и способам их решения принадлежит к заявленной категории, т. е. является именно проектом, а не исследованием и тем более не рефератом. </a:t>
            </a:r>
            <a:r>
              <a:rPr lang="ru-RU" dirty="0" smtClean="0"/>
              <a:t>Именно </a:t>
            </a:r>
            <a:r>
              <a:rPr lang="ru-RU" dirty="0"/>
              <a:t>несоответствие представленной работы тем или иным предъявляемым требованиям приводит к недостаточно высокой экспертной оценке. Поэтому надо заранее ознакомиться с конкурсными требованиями и сопоставить с ними ту информацию, которую вы собираетесь донести до экспертов.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В-третьих</a:t>
            </a:r>
            <a:r>
              <a:rPr lang="ru-RU" dirty="0"/>
              <a:t>, нужно определить свою позицию по отношению к предмету и цели проекта. Важно говорить от собственного имени, демонстрировать, что вы самостоятельно ставили цели и определяли задачи. Слушателям не должно показаться, что задача была поставлена извне (учителем), содержание работы не стало для вас собственным, а сам проект превратился в подобие обычного домашнего задания. Предъявление же экспертам вашего собственного обоснованного взгляда позволяет превратить мероприятие в обмен мнениями, ведь обменяться можно только чем-то различным, причём имеющим ценность для участников обмена.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482" y="2274094"/>
            <a:ext cx="4146035" cy="23321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0" y="127252"/>
            <a:ext cx="3000000" cy="20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587" y="4753081"/>
            <a:ext cx="2838291" cy="189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4"/>
            <a:ext cx="5930900" cy="645477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Высказанную </a:t>
            </a:r>
            <a:r>
              <a:rPr lang="ru-RU" dirty="0"/>
              <a:t>экспертом иную точку зрения и даже критику стоит воспринимать в контексте общей ситуации: ведь эксперту не нужно доказывать свою значимость или демонстрировать знание </a:t>
            </a:r>
            <a:r>
              <a:rPr lang="ru-RU" dirty="0" smtClean="0"/>
              <a:t>проблемы, его </a:t>
            </a:r>
            <a:r>
              <a:rPr lang="ru-RU" dirty="0"/>
              <a:t>потому и пригласили.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Дискуссионная </a:t>
            </a:r>
            <a:r>
              <a:rPr lang="ru-RU" dirty="0"/>
              <a:t>атмосфера, которая складывается на таких мероприятиях, показывает, как можно обсуждать даже противоречивые подходы, не затрагивая личности, а касаясь только содержания проблемы.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В </a:t>
            </a:r>
            <a:r>
              <a:rPr lang="ru-RU" dirty="0"/>
              <a:t>атмосфере научного спора эксперт выступает с позиции вашего коллеги, а не экзаменатора, ищущего пробелы в знаниях оппонента. Он иногда сознательно ищет иные подходы к проблематике проекта, пытается продемонстрировать взгляд на неё с другой точки зрения.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0" y="1512380"/>
            <a:ext cx="5461000" cy="364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0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8450" y="123825"/>
            <a:ext cx="3873500" cy="3968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/>
              <a:t>ИСТОРИЧЕСКАЯ СПРАВКА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9400" y="520700"/>
            <a:ext cx="116459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/>
              <a:t>    Одним </a:t>
            </a:r>
            <a:r>
              <a:rPr lang="ru-RU" sz="1700" dirty="0"/>
              <a:t>из самых неудобных экспертов в прошлом был греческий философ Сократ. </a:t>
            </a:r>
            <a:endParaRPr lang="ru-RU" sz="1700" dirty="0" smtClean="0"/>
          </a:p>
          <a:p>
            <a:pPr algn="just"/>
            <a:r>
              <a:rPr lang="ru-RU" sz="1700" dirty="0" smtClean="0"/>
              <a:t>    В курсе истории вас знакомили с «парадоксом Сократа», который обычно формулируется так: «Я знаю, что ничего не знаю». </a:t>
            </a:r>
          </a:p>
          <a:p>
            <a:pPr algn="just"/>
            <a:r>
              <a:rPr lang="ru-RU" sz="1700" dirty="0" smtClean="0"/>
              <a:t>    Таким образом, философ утверждал, что первым шагом к познанию является понимание ограниченности знания отдельного человека. Более того, для нахождения истины Сократ использовал мало кому приятный, но очевидно экспертный метод поиска противоречий в суждениях собеседников. При этом он как эксперт своими вопросами и новыми гипотезами постепенно подводил оппонентов к выводам, иногда прямо противоположным их первоначальной позиции. </a:t>
            </a:r>
          </a:p>
          <a:p>
            <a:pPr algn="just"/>
            <a:r>
              <a:rPr lang="ru-RU" sz="1700" dirty="0" smtClean="0"/>
              <a:t>    К </a:t>
            </a:r>
            <a:r>
              <a:rPr lang="ru-RU" sz="1700" dirty="0"/>
              <a:t>несчастью для самого мудреца, этот метод и собственное понимание принципов демократии создали ему столько врагов в родных Афинах, что они нашли предлог привлечь его к суду и приговорить к смерти. </a:t>
            </a:r>
            <a:endParaRPr lang="ru-RU" sz="1700" dirty="0" smtClean="0"/>
          </a:p>
          <a:p>
            <a:pPr algn="just"/>
            <a:r>
              <a:rPr lang="ru-RU" sz="1700" dirty="0" smtClean="0"/>
              <a:t>    Так </a:t>
            </a:r>
            <a:r>
              <a:rPr lang="ru-RU" sz="1700" dirty="0"/>
              <a:t>что есть смысл ознакомиться с методами экспертизы Сократа, чтобы оценить свои собственные.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04" y="3229135"/>
            <a:ext cx="7269892" cy="354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5"/>
            <a:ext cx="11912600" cy="435133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Задания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endParaRPr lang="ru-RU" b="1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1. Из предложенного списка выберите группы людей, мнение которых должно быть учтено при работе над проектом или интересы которых непосредственно затронуты вашим проектом, и попробуйте расставить их по местам (1, 2, 3 и далее) в зависимости от </a:t>
            </a:r>
            <a:r>
              <a:rPr lang="ru-RU" dirty="0" smtClean="0"/>
              <a:t>значимости. 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457200" lvl="1" indent="0" algn="just">
              <a:buNone/>
            </a:pPr>
            <a:r>
              <a:rPr lang="ru-RU" i="1" dirty="0"/>
              <a:t>Местные жители, родители и близкие, учителя, администрация школы, потенциальные потребители из неопределённого круга (например, покупатели), специалисты по проблеме, администрация органов власти, общественность в лице некоммерческих организаций или средств массовой информации (в том числе соцсети). 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2. Готовясь к презентации проекта, примените метод подстановки: представьте себя на месте эксперта и взглядом со стороны оцените сильные и слабые стороны собственного проекта. На основе этой работы придумайте несколько каверзных вопросов по теме и материалу проекта и подготовьте спокойные аргументированные </a:t>
            </a:r>
            <a:r>
              <a:rPr lang="ru-RU" dirty="0" smtClean="0"/>
              <a:t>ответы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190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98425"/>
            <a:ext cx="11912600" cy="4351338"/>
          </a:xfrm>
        </p:spPr>
        <p:txBody>
          <a:bodyPr/>
          <a:lstStyle/>
          <a:p>
            <a:r>
              <a:rPr lang="ru-RU" dirty="0"/>
              <a:t>Используемая литература:</a:t>
            </a:r>
          </a:p>
          <a:p>
            <a:r>
              <a:rPr lang="ru-RU" dirty="0" err="1"/>
              <a:t>М.В.Половкова</a:t>
            </a:r>
            <a:r>
              <a:rPr lang="ru-RU" dirty="0"/>
              <a:t>, </a:t>
            </a:r>
            <a:r>
              <a:rPr lang="ru-RU" dirty="0" err="1"/>
              <a:t>А.В.Носов</a:t>
            </a:r>
            <a:r>
              <a:rPr lang="ru-RU" dirty="0"/>
              <a:t>, </a:t>
            </a:r>
            <a:r>
              <a:rPr lang="ru-RU" dirty="0" err="1"/>
              <a:t>Т.В.Половкова</a:t>
            </a:r>
            <a:r>
              <a:rPr lang="ru-RU" dirty="0"/>
              <a:t>, </a:t>
            </a:r>
            <a:r>
              <a:rPr lang="ru-RU" dirty="0" err="1"/>
              <a:t>М.В.Майсак</a:t>
            </a:r>
            <a:r>
              <a:rPr lang="ru-RU" dirty="0"/>
              <a:t> «Индивидуальный проект».  10-11 классы: учебное пособие для общеобразовательных организаций. -3-е изд.- М.: Просвещение, 2021. </a:t>
            </a:r>
            <a:r>
              <a:rPr lang="ru-RU"/>
              <a:t>– 159 с.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62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1188</Words>
  <Application>Microsoft Office PowerPoint</Application>
  <PresentationFormat>Произвольный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Позиция эксперта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Позиция эксперта</dc:title>
  <dc:creator>Флягин Александр</dc:creator>
  <cp:lastModifiedBy>Аня</cp:lastModifiedBy>
  <cp:revision>7</cp:revision>
  <dcterms:created xsi:type="dcterms:W3CDTF">2022-03-02T16:03:38Z</dcterms:created>
  <dcterms:modified xsi:type="dcterms:W3CDTF">2022-05-14T04:25:16Z</dcterms:modified>
</cp:coreProperties>
</file>