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77" r:id="rId3"/>
    <p:sldId id="272" r:id="rId4"/>
    <p:sldId id="278" r:id="rId5"/>
    <p:sldId id="279" r:id="rId6"/>
    <p:sldId id="256" r:id="rId7"/>
    <p:sldId id="282" r:id="rId8"/>
    <p:sldId id="274" r:id="rId9"/>
    <p:sldId id="266" r:id="rId10"/>
    <p:sldId id="270" r:id="rId11"/>
    <p:sldId id="273" r:id="rId12"/>
    <p:sldId id="280" r:id="rId13"/>
    <p:sldId id="269" r:id="rId14"/>
    <p:sldId id="271" r:id="rId15"/>
    <p:sldId id="275" r:id="rId16"/>
    <p:sldId id="281" r:id="rId17"/>
    <p:sldId id="26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84" y="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FE60B1-E02C-44E1-A69C-9E737C4F84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544" y="1196752"/>
            <a:ext cx="8424936" cy="4442048"/>
          </a:xfrm>
        </p:spPr>
        <p:txBody>
          <a:bodyPr>
            <a:normAutofit/>
          </a:bodyPr>
          <a:lstStyle/>
          <a:p>
            <a:pPr algn="r">
              <a:spcAft>
                <a:spcPts val="1000"/>
              </a:spcAft>
            </a:pPr>
            <a:r>
              <a:rPr lang="ru-RU" b="1" dirty="0">
                <a:solidFill>
                  <a:srgbClr val="0070C0"/>
                </a:solidFill>
              </a:rPr>
              <a:t>«Они существуют, чтобы выделить мысль, </a:t>
            </a:r>
          </a:p>
          <a:p>
            <a:pPr algn="r">
              <a:spcAft>
                <a:spcPts val="1000"/>
              </a:spcAft>
            </a:pPr>
            <a:r>
              <a:rPr lang="ru-RU" b="1" dirty="0">
                <a:solidFill>
                  <a:srgbClr val="0070C0"/>
                </a:solidFill>
              </a:rPr>
              <a:t>привести слова в правильное соотношение и </a:t>
            </a:r>
          </a:p>
          <a:p>
            <a:pPr algn="r">
              <a:spcAft>
                <a:spcPts val="1000"/>
              </a:spcAft>
            </a:pPr>
            <a:r>
              <a:rPr lang="ru-RU" b="1" dirty="0">
                <a:solidFill>
                  <a:srgbClr val="0070C0"/>
                </a:solidFill>
              </a:rPr>
              <a:t>дать фразе  легкость и правильное звучание»</a:t>
            </a: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3200" b="1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А.С. Пушкин</a:t>
            </a:r>
            <a:endParaRPr lang="ru-RU" sz="2800" i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E5C0BA2-0826-4390-8494-2878EA5485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3821292"/>
            <a:ext cx="2232248" cy="215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1300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B18B27-AEA1-4EA3-AD77-7398CFEDC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457199"/>
          </a:xfrm>
        </p:spPr>
        <p:txBody>
          <a:bodyPr>
            <a:noAutofit/>
          </a:bodyPr>
          <a:lstStyle/>
          <a:p>
            <a:r>
              <a:rPr lang="ru-RU" sz="3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«Знаешь ли ты стихотворения и басни?» </a:t>
            </a:r>
            <a:endParaRPr lang="ru-RU" sz="3400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9CE1715C-536A-4479-92EF-2DD77AC988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1016686"/>
              </p:ext>
            </p:extLst>
          </p:nvPr>
        </p:nvGraphicFramePr>
        <p:xfrm>
          <a:off x="179512" y="1052737"/>
          <a:ext cx="8784976" cy="5324837"/>
        </p:xfrm>
        <a:graphic>
          <a:graphicData uri="http://schemas.openxmlformats.org/drawingml/2006/table">
            <a:tbl>
              <a:tblPr firstRow="1" firstCol="1" bandRow="1"/>
              <a:tblGrid>
                <a:gridCol w="4283257">
                  <a:extLst>
                    <a:ext uri="{9D8B030D-6E8A-4147-A177-3AD203B41FA5}">
                      <a16:colId xmlns:a16="http://schemas.microsoft.com/office/drawing/2014/main" val="3890308343"/>
                    </a:ext>
                  </a:extLst>
                </a:gridCol>
                <a:gridCol w="4501719">
                  <a:extLst>
                    <a:ext uri="{9D8B030D-6E8A-4147-A177-3AD203B41FA5}">
                      <a16:colId xmlns:a16="http://schemas.microsoft.com/office/drawing/2014/main" val="842759680"/>
                    </a:ext>
                  </a:extLst>
                </a:gridCol>
              </a:tblGrid>
              <a:tr h="7920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2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«Под голубыми небесами, великолепными коврами…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2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1.думая залезть в овчарню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5107875"/>
                  </a:ext>
                </a:extLst>
              </a:tr>
              <a:tr h="4470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2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2.Кто штык точил…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2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2.ворча сердито, кусая длинный ус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8194095"/>
                  </a:ext>
                </a:extLst>
              </a:tr>
              <a:tr h="4470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2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3.Волк ночью……………попал на псарню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2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3.вихри снежные крутя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5331778"/>
                  </a:ext>
                </a:extLst>
              </a:tr>
              <a:tr h="4470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2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4.Скользя по утреннему снегу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2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4.блестя на солнце, снег лежит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0771186"/>
                  </a:ext>
                </a:extLst>
              </a:tr>
              <a:tr h="9148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2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5.Люблю грозу в начале мая, когда весенний первый гром……………..грохочет в небе голубом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2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5.друг милый, предадимся бегу нетерпеливого коня…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4271621"/>
                  </a:ext>
                </a:extLst>
              </a:tr>
              <a:tr h="117981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2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6.Буря мглою небо кроет…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2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 ………в спокойствии чинном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2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Лошадку ведет под уздцы мужичок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7779064"/>
                  </a:ext>
                </a:extLst>
              </a:tr>
              <a:tr h="4470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2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 И шествуя важно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2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7.как бы </a:t>
                      </a:r>
                      <a:r>
                        <a:rPr lang="ru-RU" sz="2200" b="1" dirty="0" err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резвяся</a:t>
                      </a:r>
                      <a:r>
                        <a:rPr lang="ru-RU" sz="22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 играя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1845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5128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3ECB71-013C-46C6-B19F-66C49D019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обособляются фразеологизмы</a:t>
            </a:r>
            <a:br>
              <a:rPr lang="ru-RU" sz="4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4B7653-350B-4640-9EA5-5EA716D844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836712"/>
            <a:ext cx="7859216" cy="5746650"/>
          </a:xfrm>
        </p:spPr>
        <p:txBody>
          <a:bodyPr/>
          <a:lstStyle/>
          <a:p>
            <a:pPr marL="114300" indent="0" algn="just">
              <a:lnSpc>
                <a:spcPct val="115000"/>
              </a:lnSpc>
              <a:buNone/>
            </a:pPr>
            <a:endParaRPr lang="ru-RU" sz="32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115000"/>
              </a:lnSpc>
              <a:buNone/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Работать не покладая рук, </a:t>
            </a:r>
            <a:endParaRPr lang="ru-RU" sz="28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115000"/>
              </a:lnSpc>
              <a:buNone/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Сидеть сложа руки</a:t>
            </a:r>
            <a:endParaRPr lang="ru-RU" sz="28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115000"/>
              </a:lnSpc>
              <a:buNone/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Бежать сломя голову</a:t>
            </a:r>
            <a:endParaRPr lang="ru-RU" sz="28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115000"/>
              </a:lnSpc>
              <a:buNone/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Засучив  рукава </a:t>
            </a:r>
            <a:endParaRPr lang="ru-RU" sz="28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Задрав нос</a:t>
            </a:r>
            <a:endParaRPr lang="ru-RU" sz="28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FF5AF84-A07D-44D8-BDA8-CA827BCF3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4149080"/>
            <a:ext cx="2170584" cy="1989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3635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044B90-E541-4CC6-96E3-C82CEB0A8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обособляются наречия</a:t>
            </a:r>
            <a:b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5F81A3-73DC-4408-B14F-A43D52C70A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124744"/>
            <a:ext cx="8229600" cy="545861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dirty="0"/>
              <a:t>Спал </a:t>
            </a:r>
            <a:r>
              <a:rPr lang="ru-RU" sz="3600" b="1" dirty="0">
                <a:solidFill>
                  <a:srgbClr val="FF0000"/>
                </a:solidFill>
              </a:rPr>
              <a:t>сидя</a:t>
            </a:r>
            <a:r>
              <a:rPr lang="ru-RU" sz="3600" dirty="0"/>
              <a:t>                     работал </a:t>
            </a:r>
            <a:r>
              <a:rPr lang="ru-RU" sz="3600" b="1" dirty="0">
                <a:solidFill>
                  <a:srgbClr val="FF0000"/>
                </a:solidFill>
              </a:rPr>
              <a:t>стоя</a:t>
            </a:r>
          </a:p>
          <a:p>
            <a:pPr marL="0" indent="0">
              <a:buNone/>
            </a:pPr>
            <a:r>
              <a:rPr lang="ru-RU" sz="3600" dirty="0"/>
              <a:t>Читал </a:t>
            </a:r>
            <a:r>
              <a:rPr lang="ru-RU" sz="3600" b="1" dirty="0">
                <a:solidFill>
                  <a:srgbClr val="FF0000"/>
                </a:solidFill>
              </a:rPr>
              <a:t>лёжа</a:t>
            </a:r>
            <a:r>
              <a:rPr lang="ru-RU" sz="3600" dirty="0"/>
              <a:t>                   слушал </a:t>
            </a:r>
            <a:r>
              <a:rPr lang="ru-RU" sz="3600" b="1" dirty="0">
                <a:solidFill>
                  <a:srgbClr val="FF0000"/>
                </a:solidFill>
              </a:rPr>
              <a:t>молча</a:t>
            </a:r>
          </a:p>
          <a:p>
            <a:pPr marL="0" indent="0">
              <a:buNone/>
            </a:pPr>
            <a:r>
              <a:rPr lang="ru-RU" sz="3600" dirty="0"/>
              <a:t>Шёл </a:t>
            </a:r>
            <a:r>
              <a:rPr lang="ru-RU" sz="3600" b="1" dirty="0">
                <a:solidFill>
                  <a:srgbClr val="FF0000"/>
                </a:solidFill>
              </a:rPr>
              <a:t>не торопясь        </a:t>
            </a:r>
            <a:r>
              <a:rPr lang="ru-RU" sz="3600" dirty="0"/>
              <a:t>шёл </a:t>
            </a:r>
            <a:r>
              <a:rPr lang="ru-RU" sz="3600" b="1" dirty="0">
                <a:solidFill>
                  <a:srgbClr val="FF0000"/>
                </a:solidFill>
              </a:rPr>
              <a:t>не спеша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FF0000"/>
                </a:solidFill>
              </a:rPr>
              <a:t>Нехотя</a:t>
            </a:r>
            <a:r>
              <a:rPr lang="ru-RU" sz="3600" dirty="0"/>
              <a:t> поднялся</a:t>
            </a:r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r>
              <a:rPr lang="ru-RU" sz="3000" i="1" dirty="0"/>
              <a:t>Сравните:</a:t>
            </a:r>
          </a:p>
          <a:p>
            <a:pPr marL="0" indent="0">
              <a:buNone/>
            </a:pPr>
            <a:r>
              <a:rPr lang="ru-RU" sz="3600" dirty="0">
                <a:solidFill>
                  <a:srgbClr val="0070C0"/>
                </a:solidFill>
              </a:rPr>
              <a:t>Он </a:t>
            </a:r>
            <a:r>
              <a:rPr lang="ru-RU" sz="3600" dirty="0">
                <a:solidFill>
                  <a:srgbClr val="FF0000"/>
                </a:solidFill>
              </a:rPr>
              <a:t>шутя</a:t>
            </a:r>
            <a:r>
              <a:rPr lang="ru-RU" sz="3600" dirty="0">
                <a:solidFill>
                  <a:srgbClr val="0070C0"/>
                </a:solidFill>
              </a:rPr>
              <a:t> справился с этой задачей.</a:t>
            </a:r>
          </a:p>
          <a:p>
            <a:pPr marL="0" indent="0">
              <a:buNone/>
            </a:pPr>
            <a:r>
              <a:rPr lang="ru-RU" sz="3600" dirty="0">
                <a:solidFill>
                  <a:srgbClr val="FF0000"/>
                </a:solidFill>
              </a:rPr>
              <a:t>Шутя</a:t>
            </a:r>
            <a:r>
              <a:rPr lang="ru-RU" sz="3600" dirty="0">
                <a:solidFill>
                  <a:srgbClr val="0070C0"/>
                </a:solidFill>
              </a:rPr>
              <a:t>, брат то и дело строил смешные рожицы.</a:t>
            </a:r>
          </a:p>
          <a:p>
            <a:pPr marL="0" indent="0">
              <a:buNone/>
            </a:pPr>
            <a:endParaRPr lang="ru-RU" sz="36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EAAAC86-4A78-4DAD-89CC-07265A1261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352" y="5733256"/>
            <a:ext cx="1251691" cy="98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243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13B6B7-6EAC-480D-A9D6-FC3A0BD76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Исправьте ошибки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244822-73DA-4408-A703-129D578AE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764704"/>
            <a:ext cx="8712968" cy="5818658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Times New Roman" pitchFamily="18" charset="0"/>
                <a:cs typeface="Times New Roman" pitchFamily="18" charset="0"/>
              </a:rPr>
              <a:t>1.Выехав в открытую степь, их застал буран. 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Times New Roman" pitchFamily="18" charset="0"/>
                <a:cs typeface="Times New Roman" pitchFamily="18" charset="0"/>
              </a:rPr>
              <a:t>2. Читая повесть, перед нами встает яркий образ предводителя народного восстания. 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Times New Roman" pitchFamily="18" charset="0"/>
                <a:cs typeface="Times New Roman" pitchFamily="18" charset="0"/>
              </a:rPr>
              <a:t>3.Склонившись над рисунком, у малыша был задумчивый вид.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Times New Roman" pitchFamily="18" charset="0"/>
                <a:cs typeface="Times New Roman" pitchFamily="18" charset="0"/>
              </a:rPr>
              <a:t>4. Подъезжая к лесу, выскочил заяц.</a:t>
            </a:r>
            <a:b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Times New Roman" pitchFamily="18" charset="0"/>
                <a:cs typeface="Times New Roman" pitchFamily="18" charset="0"/>
              </a:rPr>
              <a:t>5</a:t>
            </a:r>
            <a:r>
              <a:rPr lang="ru-RU" sz="3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. Не доходя до берега, лед провалился.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ru-RU" sz="32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Катаясь на лыжах, у меня заболела голова.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7. Глядя на высокое небо, у меня поднялось настроение.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3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30893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424CB7-1E8F-4381-A161-72331E0B8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7200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Работа с текстом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999425-CACD-48E2-81C0-3275A0128F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5832648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dirty="0"/>
              <a:t>1.Что такое нравственность?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/>
              <a:t>2. Это система правил поведения личности, отвечающая на вопрос: что хорошо, а что плохо, что добро, а что зло.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/>
              <a:t>3. Каждый человек, оценивая своё поведение, поведение других людей пользуется этой системой правил.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/>
              <a:t>4.В её основу входят ценности, которые человек считает важными и необходимыми.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/>
              <a:t>5.Среди таких ценностей жизнь человека, счастье, семья, любовь, благосостояние и другие.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/>
              <a:t>6.Человек, выбирая для себя близкие ему ценности, придерживаясь их в своём поведении, выбирает и то, какими будут его поступки – нравственными или безнравственными.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/>
              <a:t>7.Поэтому нравственность – это всегда выбор, самостоятельный выбор человека.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/>
              <a:t>8.Что может помочь сделать правильный выбор, обеспечивая нравственное поведение человека? 9.Только совесть.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/>
              <a:t>10. Совесть, проявляющаяся в чувстве вины за безнравственный поступок.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/>
              <a:t>11.Это та единственная сила, которая может обеспечить нравственное поведение человека».                                    </a:t>
            </a:r>
          </a:p>
          <a:p>
            <a:pPr marL="0" indent="0">
              <a:buNone/>
            </a:pPr>
            <a:r>
              <a:rPr lang="ru-RU" dirty="0"/>
              <a:t>                                                                                                                      (По А. Никонову)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34269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F48CA4-23C1-45C1-BE7D-FB170A6AD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Цели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5A48C0-5028-4A62-A6C7-08482A626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Познакомиться </a:t>
            </a:r>
            <a:r>
              <a:rPr lang="x-none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 способами выражения обособленных обстоятельств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</a:t>
            </a:r>
            <a:r>
              <a:rPr lang="x-none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правилами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их </a:t>
            </a:r>
            <a:r>
              <a:rPr lang="x-none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обособлени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Научиться</a:t>
            </a:r>
            <a:r>
              <a:rPr lang="x-none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распознава</a:t>
            </a:r>
            <a:r>
              <a:rPr lang="ru-RU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ть</a:t>
            </a:r>
            <a:r>
              <a:rPr lang="x-none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обособленны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x-none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обстоятельств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в </a:t>
            </a:r>
            <a:r>
              <a:rPr lang="ru-RU" sz="3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тексте </a:t>
            </a:r>
          </a:p>
          <a:p>
            <a:r>
              <a:rPr lang="ru-RU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Знать </a:t>
            </a:r>
            <a:r>
              <a:rPr lang="x-none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услови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</a:t>
            </a:r>
            <a:r>
              <a:rPr lang="x-none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обособления </a:t>
            </a:r>
            <a:endParaRPr lang="ru-RU" sz="3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Правильно использовать деепричастия в речи. Н</a:t>
            </a:r>
            <a:r>
              <a:rPr lang="x-none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аходить и исправлять грамматические недочеты в построении предложений с обособленными обстоятельствами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35278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26F46C-06D1-4156-8FC8-DC9179CB2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рефлексия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7FA260-9105-43CE-9DA6-4EBBDE500C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На уроке я узнал …</a:t>
            </a:r>
          </a:p>
          <a:p>
            <a:pPr marL="0" indent="0">
              <a:buNone/>
            </a:pPr>
            <a:r>
              <a:rPr lang="ru-RU" dirty="0"/>
              <a:t> Я разобрался …</a:t>
            </a:r>
          </a:p>
          <a:p>
            <a:pPr marL="0" indent="0">
              <a:buNone/>
            </a:pPr>
            <a:r>
              <a:rPr lang="ru-RU" dirty="0"/>
              <a:t> Я хотел бы повторить …</a:t>
            </a:r>
          </a:p>
          <a:p>
            <a:pPr marL="0" indent="0">
              <a:buNone/>
            </a:pPr>
            <a:r>
              <a:rPr lang="ru-RU" dirty="0"/>
              <a:t> Остались вопросы …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5BE8B70-2E04-44B4-A338-76D8B0BBC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8150" y="3792067"/>
            <a:ext cx="2028106" cy="2516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789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solidFill>
                  <a:srgbClr val="FF0000"/>
                </a:solidFill>
              </a:rPr>
              <a:t>Спасибо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400" b="1" dirty="0">
                <a:solidFill>
                  <a:srgbClr val="0070C0"/>
                </a:solidFill>
              </a:rPr>
              <a:t>за урок!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FA93881-ABA1-44AB-ACE2-DCCDE3E6A5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3284985"/>
            <a:ext cx="3384375" cy="2841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317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8E9DBF-BD4E-4C83-821A-9B2DAEF92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i="1" kern="0" dirty="0">
                <a:solidFill>
                  <a:srgbClr val="FF0000"/>
                </a:solidFill>
                <a:latin typeface="Verdana"/>
                <a:ea typeface="+mn-ea"/>
                <a:cs typeface="+mn-cs"/>
              </a:rPr>
              <a:t>Обособление </a:t>
            </a:r>
            <a:r>
              <a:rPr lang="ru-RU" altLang="ru-RU" kern="0" dirty="0">
                <a:solidFill>
                  <a:srgbClr val="FF0000"/>
                </a:solidFill>
                <a:latin typeface="Verdana"/>
                <a:ea typeface="+mn-ea"/>
                <a:cs typeface="+mn-cs"/>
              </a:rPr>
              <a:t>-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FA26B2-75BE-4206-BD40-75B46A2710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/>
          <a:lstStyle/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006666"/>
              </a:buClr>
              <a:buSzPct val="70000"/>
              <a:buNone/>
              <a:tabLst/>
              <a:defRPr/>
            </a:pPr>
            <a:r>
              <a:rPr lang="ru-RU" altLang="ru-RU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смысловое и интонационное выделение  второстепенных членов с целью придать им известную синтаксическую самостоятельность в предложении.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FFEE58-FEDE-48CD-A52B-F1C341B189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17" y="182924"/>
            <a:ext cx="1371719" cy="1325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590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D30A80-8DEC-468B-A395-3DBA32F16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764704"/>
          </a:xfrm>
        </p:spPr>
        <p:txBody>
          <a:bodyPr>
            <a:normAutofit fontScale="90000"/>
          </a:bodyPr>
          <a:lstStyle/>
          <a:p>
            <a:br>
              <a:rPr lang="ru-RU" sz="2200" dirty="0"/>
            </a:br>
            <a:br>
              <a:rPr lang="ru-RU" sz="2200" dirty="0"/>
            </a:br>
            <a:r>
              <a:rPr lang="ru-RU" sz="2700" b="1" dirty="0">
                <a:solidFill>
                  <a:srgbClr val="FF0000"/>
                </a:solidFill>
              </a:rPr>
              <a:t>I вариант – обособленные определения; </a:t>
            </a:r>
            <a:br>
              <a:rPr lang="ru-RU" sz="2700" b="1" dirty="0">
                <a:solidFill>
                  <a:srgbClr val="FF0000"/>
                </a:solidFill>
              </a:rPr>
            </a:br>
            <a:r>
              <a:rPr lang="ru-RU" sz="2700" b="1" dirty="0">
                <a:solidFill>
                  <a:srgbClr val="FF0000"/>
                </a:solidFill>
              </a:rPr>
              <a:t>II вариант – обособленные приложения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A14BB9-332B-45F3-9E81-83BF8B8DF5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83264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1. Измученные длинным переходом, мы достигли переправы.</a:t>
            </a:r>
          </a:p>
          <a:p>
            <a:pPr marL="0" indent="0">
              <a:buNone/>
            </a:pPr>
            <a:r>
              <a:rPr lang="ru-RU" dirty="0"/>
              <a:t>2. Была самая ранняя весна, сухая и серая, дождей не было совсем.</a:t>
            </a:r>
          </a:p>
          <a:p>
            <a:pPr marL="0" indent="0">
              <a:buNone/>
            </a:pPr>
            <a:r>
              <a:rPr lang="ru-RU" dirty="0"/>
              <a:t>3. Анатолий Демидов, сын русского посла во Флоренции, заказал картину художнику Брюллову.</a:t>
            </a:r>
          </a:p>
          <a:p>
            <a:pPr marL="0" indent="0">
              <a:buNone/>
            </a:pPr>
            <a:r>
              <a:rPr lang="ru-RU" dirty="0"/>
              <a:t>4. Ведущая к переправе дорога повернула налево.</a:t>
            </a:r>
          </a:p>
          <a:p>
            <a:pPr marL="0" indent="0">
              <a:buNone/>
            </a:pPr>
            <a:r>
              <a:rPr lang="ru-RU" dirty="0"/>
              <a:t>5. Утки, крякая, взлетели с поверхности озера.</a:t>
            </a:r>
          </a:p>
          <a:p>
            <a:pPr marL="0" indent="0">
              <a:buNone/>
            </a:pPr>
            <a:r>
              <a:rPr lang="ru-RU" dirty="0"/>
              <a:t>6. Облако превратилось в тучу, похожую на наковальню.</a:t>
            </a:r>
          </a:p>
          <a:p>
            <a:pPr marL="0" indent="0">
              <a:buNone/>
            </a:pPr>
            <a:r>
              <a:rPr lang="ru-RU" dirty="0"/>
              <a:t>7. Мрачные думы, сменяя одна другую, закопошились в голове.</a:t>
            </a:r>
          </a:p>
          <a:p>
            <a:pPr marL="0" indent="0">
              <a:buNone/>
            </a:pPr>
            <a:r>
              <a:rPr lang="ru-RU" dirty="0"/>
              <a:t>8. Ровесники годами, они почти никогда не разлучались. </a:t>
            </a:r>
          </a:p>
          <a:p>
            <a:pPr marL="0" indent="0">
              <a:buNone/>
            </a:pPr>
            <a:r>
              <a:rPr lang="ru-RU" dirty="0"/>
              <a:t>9. Владимир Арсеньев, исследователь Дальнего Востока, посвятил много лет изучению его природных богатств.</a:t>
            </a:r>
          </a:p>
          <a:p>
            <a:pPr marL="0" indent="0">
              <a:buNone/>
            </a:pPr>
            <a:r>
              <a:rPr lang="ru-RU" dirty="0"/>
              <a:t>10.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64C948-F5E0-492A-B91A-DBEC01B325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72008"/>
            <a:ext cx="1066892" cy="76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489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0A3DA7-7071-46F9-A9C8-35CC99F11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0" lang="ru-RU" sz="4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 вариант – обособленные определения</a:t>
            </a:r>
            <a:endParaRPr lang="ru-RU" sz="4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5B3424-BD58-4A7E-9890-9919248BA4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 Измученные длинным переходом, мы достигли переправы.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2. Была самая ранняя весна, сухая и серая, дождей не было совсем.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4. Ведущая к переправе дорога повернула налево.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6. Облако превратилось в тучу, похожую на наковальню.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84689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F8D304-C1FE-48D9-AF69-28C113FCC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0" lang="ru-RU" sz="4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II вариант – обособленные приложения</a:t>
            </a:r>
            <a:endParaRPr lang="ru-RU" sz="4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3F8129-9EEC-43CD-A0EF-EBD6BD52AB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3. Анатолий Демидов, сын русского посла во Флоренции, заказал картину художнику Брюллову.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8. Ровесники годами, они почти никогда не разлучались.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9. Владимир Арсеньев, исследователь Дальнего Востока, посвятил много лет изучению его природных богатств.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6339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1"/>
            <a:ext cx="7774632" cy="1080119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600" dirty="0">
                <a:effectLst/>
                <a:latin typeface="AGOptimaCyr-Bold" panose="020BE200000000000000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Второе марта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2708920"/>
            <a:ext cx="8856984" cy="2929880"/>
          </a:xfrm>
        </p:spPr>
        <p:txBody>
          <a:bodyPr/>
          <a:lstStyle/>
          <a:p>
            <a:r>
              <a:rPr kumimoji="0" lang="ru-RU" sz="4000" b="1" u="none" strike="noStrike" kern="1200" cap="none" spc="-5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GOptimaCyr-Bold" panose="020BE200000000000000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Обособленные обстоятельства.</a:t>
            </a:r>
            <a:r>
              <a:rPr kumimoji="0" lang="ru-RU" sz="40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GOptimaCyr-Bold" panose="020BE200000000000000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Выделительные знаки препинания при них.</a:t>
            </a:r>
            <a:endParaRPr lang="ru-RU" dirty="0">
              <a:latin typeface="AGOptimaCyr-Bold" panose="020BE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457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B6A1860-8012-401B-A036-E6817151D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476672"/>
            <a:ext cx="8075240" cy="5649491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Деепричастие -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Aft>
                <a:spcPts val="1000"/>
              </a:spcAft>
              <a:buNone/>
            </a:pPr>
            <a:r>
              <a:rPr lang="ru-RU" sz="32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самостоятельная часть речи, которая обозначает добавочное действие при основном. Его можно заменить глаголом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Aft>
                <a:spcPts val="1000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Деепричастный оборот -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Aft>
                <a:spcPts val="1000"/>
              </a:spcAft>
              <a:buNone/>
            </a:pPr>
            <a:r>
              <a:rPr lang="ru-RU" sz="32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деепричастие с зависимыми словами; в предложении является обстоятельством.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0245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C46B12-046E-468F-9EB7-B9BEF853C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Обособленные обстоятельства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380786-3946-4F8B-BB25-A611B8A9CE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5. Утки</a:t>
            </a:r>
            <a: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, крякая, </a:t>
            </a:r>
            <a: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взлетели с поверхности озера.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7. Мрачные думы</a:t>
            </a:r>
            <a: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, сменяя одна другую, </a:t>
            </a:r>
            <a: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закопошились в голове.</a:t>
            </a:r>
          </a:p>
          <a:p>
            <a:endParaRPr lang="ru-RU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6B5303AD-258A-4542-BDCB-BBCD2A412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265" y="4691178"/>
            <a:ext cx="1864223" cy="191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1191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F48CA4-23C1-45C1-BE7D-FB170A6AD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solidFill>
                  <a:srgbClr val="FF0000"/>
                </a:solidFill>
              </a:rPr>
              <a:t>Цели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5A48C0-5028-4A62-A6C7-08482A626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Познакомиться </a:t>
            </a:r>
            <a:r>
              <a:rPr lang="x-none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 способами выражения обособленных обстоятельств</a:t>
            </a: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</a:t>
            </a:r>
            <a:r>
              <a:rPr lang="x-none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правилами </a:t>
            </a: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их </a:t>
            </a:r>
            <a:r>
              <a:rPr lang="x-none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обособлени</a:t>
            </a: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</a:t>
            </a:r>
          </a:p>
          <a:p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Знать </a:t>
            </a:r>
            <a:r>
              <a:rPr lang="x-none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услови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</a:t>
            </a:r>
            <a:r>
              <a:rPr lang="x-none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обособления 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Научиться</a:t>
            </a:r>
            <a:r>
              <a:rPr lang="x-none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распознава</a:t>
            </a:r>
            <a:r>
              <a:rPr lang="ru-RU" sz="32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ть</a:t>
            </a:r>
            <a:r>
              <a:rPr lang="x-none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обособленны</a:t>
            </a: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x-none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обстоятельств</a:t>
            </a: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в тексте</a:t>
            </a:r>
          </a:p>
          <a:p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x-none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аходить и исправлять грамматические недочеты в построении предложений с обособленными обстоятельствами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DB4505D-31DE-445C-BC60-11577910C7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4195"/>
            <a:ext cx="1354924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9734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896</Words>
  <Application>Microsoft Office PowerPoint</Application>
  <PresentationFormat>Экран (4:3)</PresentationFormat>
  <Paragraphs>107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AGOptimaCyr-Bold</vt:lpstr>
      <vt:lpstr>Arial</vt:lpstr>
      <vt:lpstr>Calibri</vt:lpstr>
      <vt:lpstr>Cambria</vt:lpstr>
      <vt:lpstr>Times New Roman</vt:lpstr>
      <vt:lpstr>Verdana</vt:lpstr>
      <vt:lpstr>Тема Office</vt:lpstr>
      <vt:lpstr>Презентация PowerPoint</vt:lpstr>
      <vt:lpstr>Обособление -</vt:lpstr>
      <vt:lpstr>  I вариант – обособленные определения;  II вариант – обособленные приложения  </vt:lpstr>
      <vt:lpstr>I вариант – обособленные определения</vt:lpstr>
      <vt:lpstr>II вариант – обособленные приложения</vt:lpstr>
      <vt:lpstr>Второе марта</vt:lpstr>
      <vt:lpstr>Презентация PowerPoint</vt:lpstr>
      <vt:lpstr>Обособленные обстоятельства</vt:lpstr>
      <vt:lpstr>Цели урока</vt:lpstr>
      <vt:lpstr>«Знаешь ли ты стихотворения и басни?» </vt:lpstr>
      <vt:lpstr>Не обособляются фразеологизмы </vt:lpstr>
      <vt:lpstr>Не обособляются наречия </vt:lpstr>
      <vt:lpstr>Исправьте ошибки</vt:lpstr>
      <vt:lpstr>Работа с текстом</vt:lpstr>
      <vt:lpstr>Цели урока</vt:lpstr>
      <vt:lpstr>рефлексия</vt:lpstr>
      <vt:lpstr>Спасибо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Обособленные обстоятельства</dc:title>
  <dc:creator>Alex</dc:creator>
  <cp:lastModifiedBy>Александр Александр</cp:lastModifiedBy>
  <cp:revision>13</cp:revision>
  <dcterms:created xsi:type="dcterms:W3CDTF">2019-03-03T14:33:22Z</dcterms:created>
  <dcterms:modified xsi:type="dcterms:W3CDTF">2022-03-01T15:40:52Z</dcterms:modified>
</cp:coreProperties>
</file>