
<file path=[Content_Types].xml><?xml version="1.0" encoding="utf-8"?>
<Types xmlns="http://schemas.openxmlformats.org/package/2006/content-types">
  <Default Extension="xml" ContentType="application/xml"/>
  <Default Extension="jpg" ContentType="image/jpeg"/>
  <Default Extension="wmf" ContentType="image/x-wmf"/>
  <Default Extension="png" ContentType="image/png"/>
  <Default Extension="jpeg" ContentType="image/jpeg"/>
  <Default Extension="rels" ContentType="application/vnd.openxmlformats-package.relationships+xml"/>
  <Default Extension="bin" ContentType="application/vnd.openxmlformats-officedocument.oleObject"/>
  <Override PartName="/ppt/slides/slide19.xml" ContentType="application/vnd.openxmlformats-officedocument.presentationml.slide+xml"/>
  <Override PartName="/ppt/slides/slide16.xml" ContentType="application/vnd.openxmlformats-officedocument.presentationml.slide+xml"/>
  <Override PartName="/ppt/slides/slide15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1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4.xml" ContentType="application/vnd.openxmlformats-officedocument.presentationml.slide+xml"/>
  <Override PartName="/ppt/slides/slide13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docProps/app.xml" ContentType="application/vnd.openxmlformats-officedocument.extended-propertie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Layouts/slideLayout2.xml" ContentType="application/vnd.openxmlformats-officedocument.presentationml.slideLayout+xml"/>
  <Override PartName="/ppt/slides/slide11.xml" ContentType="application/vnd.openxmlformats-officedocument.presentationml.slide+xml"/>
  <Override PartName="/ppt/theme/theme1.xml" ContentType="application/vnd.openxmlformats-officedocument.theme+xml"/>
  <Override PartName="/ppt/slides/slide18.xml" ContentType="application/vnd.openxmlformats-officedocument.presentationml.slide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s/slide12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ppt/presProps.xml" ContentType="application/vnd.openxmlformats-officedocument.presentationml.presProps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aveSubsetFonts="1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</p:sldIdLst>
  <p:sldSz cx="9144000" cy="6858000" type="screen4x3"/>
  <p:notesSz cx="6858000" cy="9144000"/>
  <p:defaultTextStyle>
    <a:defPPr>
      <a:defRPr lang="ru-RU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236" y="-90"/>
      </p:cViewPr>
      <p:guideLst>
        <p:guide pos="2160" orient="horz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presProps" Target="presProps.xml" /><Relationship Id="rId23" Type="http://schemas.openxmlformats.org/officeDocument/2006/relationships/tableStyles" Target="tableStyles.xml" /><Relationship Id="rId24" Type="http://schemas.openxmlformats.org/officeDocument/2006/relationships/viewProps" Target="viewProps.xml" 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hyperlink" Target="http://picsdesktop.net/Springtime/1920x1440/PicsDesktop.net_134.jpg" TargetMode="External"/></Relationships>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Титульный слайд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3" hidden="0"/>
          <p:cNvSpPr>
            <a:spLocks noGrp="1"/>
          </p:cNvSpPr>
          <p:nvPr isPhoto="0" userDrawn="0">
            <p:ph type="ctrTitle" hasCustomPrompt="1"/>
          </p:nvPr>
        </p:nvSpPr>
        <p:spPr bwMode="auto">
          <a:xfrm>
            <a:off x="1432560" y="359898"/>
            <a:ext cx="7406640" cy="1472184"/>
          </a:xfrm>
        </p:spPr>
        <p:txBody>
          <a:bodyPr anchor="b"/>
          <a:lstStyle>
            <a:lvl1pPr algn="ctr">
              <a:defRPr/>
            </a:lvl1pPr>
          </a:lstStyle>
          <a:p>
            <a:pPr>
              <a:defRPr/>
            </a:pPr>
            <a:r>
              <a:rPr lang="ru-RU"/>
              <a:t>Интернет - источники</a:t>
            </a:r>
            <a:endParaRPr lang="en-US"/>
          </a:p>
        </p:txBody>
      </p:sp>
      <p:sp>
        <p:nvSpPr>
          <p:cNvPr id="5" name="Овал 7" hidden="0"/>
          <p:cNvSpPr/>
          <p:nvPr isPhoto="0" userDrawn="0"/>
        </p:nvSpPr>
        <p:spPr bwMode="auto">
          <a:xfrm>
            <a:off x="921433" y="1413802"/>
            <a:ext cx="210312" cy="210312"/>
          </a:xfrm>
          <a:prstGeom prst="ellipse">
            <a:avLst/>
          </a:prstGeom>
          <a:gradFill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/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Овал 8" hidden="0"/>
          <p:cNvSpPr/>
          <p:nvPr isPhoto="0" userDrawn="0"/>
        </p:nvSpPr>
        <p:spPr bwMode="auto"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TextBox 5" hidden="0"/>
          <p:cNvSpPr>
            <a:spLocks noAdjustHandles="1" noChangeArrowheads="0"/>
          </p:cNvSpPr>
          <p:nvPr isPhoto="0" userDrawn="1"/>
        </p:nvSpPr>
        <p:spPr bwMode="auto">
          <a:xfrm>
            <a:off x="1259632" y="2492896"/>
            <a:ext cx="75162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/>
              <a:t>Фон - </a:t>
            </a:r>
            <a:r>
              <a:rPr lang="ru-RU" sz="1800" u="sng">
                <a:solidFill>
                  <a:schemeClr val="tx1"/>
                </a:solidFill>
                <a:latin typeface="+mn-lt"/>
                <a:ea typeface="+mn-ea"/>
                <a:cs typeface="+mn-cs"/>
                <a:hlinkClick r:id="rId2" tooltip="http://picsdesktop.net/Springtime/1920x1440/PicsDesktop.net_134.jpg"/>
              </a:rPr>
              <a:t>http://picsdesktop.net/Springtime/1920x1440/PicsDesktop.net_134.jpg</a:t>
            </a: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" userDrawn="1">
  <p:cSld name="Заголовок и объект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5" name="Содержимое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Relationship Id="rId4" Type="http://schemas.openxmlformats.org/officeDocument/2006/relationships/image" Target="../media/image2.jpg"/><Relationship Id="rId5" Type="http://schemas.openxmlformats.org/officeDocument/2006/relationships/image" Target="../media/image3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0">
  <p:cSld name="">
    <p:bg>
      <p:bgPr shadeToTitle="0">
        <a:blipFill>
          <a:blip r:embed="rId4">
            <a:lum/>
          </a:blip>
          <a:srcRect l="36075" t="0" r="632" b="0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Прямоугольник 11" hidden="0"/>
          <p:cNvSpPr/>
          <p:nvPr isPhoto="0" userDrawn="1"/>
        </p:nvSpPr>
        <p:spPr bwMode="auto">
          <a:xfrm>
            <a:off x="1012873" y="-54"/>
            <a:ext cx="8131127" cy="6858054"/>
          </a:xfrm>
          <a:prstGeom prst="rect">
            <a:avLst/>
          </a:prstGeom>
          <a:blipFill>
            <a:blip r:embed="rId5">
              <a:duotone>
                <a:schemeClr val="accent2">
                  <a:shade val="45000"/>
                  <a:satMod val="135000"/>
                </a:schemeClr>
                <a:prstClr val="white"/>
              </a:duotone>
              <a:lum/>
            </a:blip>
            <a:tile algn="tl" flip="none" sx="100000" sy="100000" tx="0" ty="0"/>
          </a:blipFill>
          <a:ln w="25400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Заголовок 4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1435608" y="274638"/>
            <a:ext cx="7498080" cy="114300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ru-RU"/>
              <a:t>Название презентации</a:t>
            </a:r>
            <a:endParaRPr lang="en-US"/>
          </a:p>
        </p:txBody>
      </p:sp>
      <p:sp>
        <p:nvSpPr>
          <p:cNvPr id="6" name="Текст 8" hidden="0"/>
          <p:cNvSpPr>
            <a:spLocks noGrp="1"/>
          </p:cNvSpPr>
          <p:nvPr isPhoto="0" userDrawn="0">
            <p:ph type="body" idx="1" hasCustomPrompt="0"/>
          </p:nvPr>
        </p:nvSpPr>
        <p:spPr bwMode="auto"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3">
              <a:defRPr/>
            </a:pPr>
            <a:endParaRPr lang="ru-RU"/>
          </a:p>
          <a:p>
            <a:pPr lvl="3">
              <a:defRPr/>
            </a:pPr>
            <a:endParaRPr lang="ru-RU"/>
          </a:p>
          <a:p>
            <a:pPr lvl="3">
              <a:defRPr/>
            </a:pPr>
            <a:endParaRPr lang="ru-RU"/>
          </a:p>
          <a:p>
            <a:pPr lvl="3">
              <a:defRPr/>
            </a:pPr>
            <a:r>
              <a:rPr lang="ru-RU"/>
              <a:t>Автор: Козлитина Ирина Владимировна, </a:t>
            </a:r>
            <a:endParaRPr/>
          </a:p>
          <a:p>
            <a:pPr lvl="3">
              <a:defRPr/>
            </a:pPr>
            <a:r>
              <a:rPr lang="ru-RU"/>
              <a:t>учитель начальных классов </a:t>
            </a:r>
            <a:endParaRPr/>
          </a:p>
          <a:p>
            <a:pPr lvl="3">
              <a:defRPr/>
            </a:pPr>
            <a:r>
              <a:rPr lang="ru-RU"/>
              <a:t>МБОУ «Начальная школа – детский сад №44» </a:t>
            </a:r>
            <a:endParaRPr/>
          </a:p>
          <a:p>
            <a:pPr lvl="3">
              <a:defRPr/>
            </a:pPr>
            <a:r>
              <a:rPr lang="ru-RU"/>
              <a:t>г. Белгорода</a:t>
            </a:r>
            <a:endParaRPr/>
          </a:p>
        </p:txBody>
      </p:sp>
      <p:sp>
        <p:nvSpPr>
          <p:cNvPr id="7" name="Прямоугольник 14" hidden="0"/>
          <p:cNvSpPr/>
          <p:nvPr isPhoto="0" userDrawn="0"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rotWithShape="0" algn="tl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 accent1="accent1" accent2="accent2" accent3="accent3" accent4="accent4" accent5="accent5" accent6="accent6" bg1="lt1" bg2="lt2" folHlink="folHlink" hlink="hlink" tx1="dk1" tx2="dk2"/>
  <p:sldLayoutIdLst>
    <p:sldLayoutId id="2147483649" r:id="rId1"/>
    <p:sldLayoutId id="2147483650" r:id="rId2"/>
  </p:sldLayoutIdLst>
  <p:txStyles>
    <p:titleStyle>
      <a:lvl1pPr algn="ctr">
        <a:spcBef>
          <a:spcPts val="0"/>
        </a:spcBef>
        <a:buNone/>
        <a:defRPr sz="4300">
          <a:solidFill>
            <a:schemeClr val="tx2">
              <a:satMod val="130000"/>
            </a:schemeClr>
          </a:solidFill>
          <a:latin typeface="+mj-lt"/>
          <a:ea typeface="+mj-ea"/>
          <a:cs typeface="+mj-cs"/>
        </a:defRPr>
      </a:lvl1pPr>
    </p:titleStyle>
    <p:bodyStyle>
      <a:lvl1pPr marL="365760" indent="-283464" algn="l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None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>
        <a:lnSpc>
          <a:spcPct val="100000"/>
        </a:lnSpc>
        <a:spcBef>
          <a:spcPts val="550"/>
        </a:spcBef>
        <a:buClr>
          <a:schemeClr val="accent1"/>
        </a:buClr>
        <a:buFont typeface="Verdana"/>
        <a:buNone/>
        <a:defRPr sz="28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>
        <a:lnSpc>
          <a:spcPct val="100000"/>
        </a:lnSpc>
        <a:spcBef>
          <a:spcPts val="0"/>
        </a:spcBef>
        <a:buClr>
          <a:schemeClr val="accent2"/>
        </a:buClr>
        <a:buFont typeface="Wingdings 2"/>
        <a:buNone/>
        <a:defRPr sz="24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ctr">
        <a:lnSpc>
          <a:spcPct val="100000"/>
        </a:lnSpc>
        <a:spcBef>
          <a:spcPts val="0"/>
        </a:spcBef>
        <a:buClr>
          <a:schemeClr val="accent3"/>
        </a:buClr>
        <a:buFont typeface="Wingdings 2"/>
        <a:buNone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>
        <a:lnSpc>
          <a:spcPct val="100000"/>
        </a:lnSpc>
        <a:spcBef>
          <a:spcPts val="0"/>
        </a:spcBef>
        <a:buClr>
          <a:schemeClr val="accent4"/>
        </a:buClr>
        <a:buFont typeface="Wingdings 2"/>
        <a:buNone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1508759" indent="-182880" algn="l">
        <a:lnSpc>
          <a:spcPct val="100000"/>
        </a:lnSpc>
        <a:spcBef>
          <a:spcPts val="0"/>
        </a:spcBef>
        <a:buClr>
          <a:schemeClr val="accent5"/>
        </a:buClr>
        <a:buFont typeface="Wingdings 2"/>
        <a:buChar char="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>
        <a:lnSpc>
          <a:spcPct val="100000"/>
        </a:lnSpc>
        <a:spcBef>
          <a:spcPts val="0"/>
        </a:spcBef>
        <a:buClr>
          <a:schemeClr val="accent6"/>
        </a:buClr>
        <a:buFont typeface="Wingdings 2"/>
        <a:buChar char="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>
        <a:lnSpc>
          <a:spcPct val="100000"/>
        </a:lnSpc>
        <a:spcBef>
          <a:spcPts val="0"/>
        </a:spcBef>
        <a:buClr>
          <a:schemeClr val="accent6"/>
        </a:buClr>
        <a:buFont typeface="Wingdings 2"/>
        <a:buChar char="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>
        <a:lnSpc>
          <a:spcPct val="100000"/>
        </a:lnSpc>
        <a:spcBef>
          <a:spcPts val="0"/>
        </a:spcBef>
        <a:buClr>
          <a:schemeClr val="accent6"/>
        </a:buClr>
        <a:buFont typeface="Wingdings 2"/>
        <a:buChar char="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457200" algn="l"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914400" algn="l"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371600" algn="l">
        <a:defRPr>
          <a:solidFill>
            <a:schemeClr val="tx1"/>
          </a:solidFill>
          <a:latin typeface="+mn-lt"/>
          <a:ea typeface="+mn-ea"/>
          <a:cs typeface="+mn-cs"/>
        </a:defRPr>
      </a:lvl4pPr>
      <a:lvl5pPr marL="1828800" algn="l">
        <a:defRPr>
          <a:solidFill>
            <a:schemeClr val="tx1"/>
          </a:solidFill>
          <a:latin typeface="+mn-lt"/>
          <a:ea typeface="+mn-ea"/>
          <a:cs typeface="+mn-cs"/>
        </a:defRPr>
      </a:lvl5pPr>
      <a:lvl6pPr marL="2286000" algn="l">
        <a:defRPr>
          <a:solidFill>
            <a:schemeClr val="tx1"/>
          </a:solidFill>
          <a:latin typeface="+mn-lt"/>
          <a:ea typeface="+mn-ea"/>
          <a:cs typeface="+mn-cs"/>
        </a:defRPr>
      </a:lvl6pPr>
      <a:lvl7pPr marL="2743200" algn="l">
        <a:defRPr>
          <a:solidFill>
            <a:schemeClr val="tx1"/>
          </a:solidFill>
          <a:latin typeface="+mn-lt"/>
          <a:ea typeface="+mn-ea"/>
          <a:cs typeface="+mn-cs"/>
        </a:defRPr>
      </a:lvl7pPr>
      <a:lvl8pPr marL="3200400" algn="l">
        <a:defRPr>
          <a:solidFill>
            <a:schemeClr val="tx1"/>
          </a:solidFill>
          <a:latin typeface="+mn-lt"/>
          <a:ea typeface="+mn-ea"/>
          <a:cs typeface="+mn-cs"/>
        </a:defRPr>
      </a:lvl8pPr>
      <a:lvl9pPr marL="3657600" algn="l">
        <a:defRPr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3" Type="http://schemas.openxmlformats.org/officeDocument/2006/relationships/image" Target="../media/image18.jpg"/><Relationship Id="rId4" Type="http://schemas.openxmlformats.org/officeDocument/2006/relationships/image" Target="../media/image19.png"/><Relationship Id="rId5" Type="http://schemas.openxmlformats.org/officeDocument/2006/relationships/image" Target="../media/image20.png"/></Relationships>
</file>

<file path=ppt/slides/_rels/slide1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1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jpg"/><Relationship Id="rId3" Type="http://schemas.openxmlformats.org/officeDocument/2006/relationships/image" Target="../media/image23.jpg"/></Relationships>
</file>

<file path=ppt/slides/_rels/slide1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jpg"/><Relationship Id="rId3" Type="http://schemas.openxmlformats.org/officeDocument/2006/relationships/image" Target="../media/image25.jpg"/></Relationships>
</file>

<file path=ppt/slides/_rels/slide1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jpg"/><Relationship Id="rId3" Type="http://schemas.openxmlformats.org/officeDocument/2006/relationships/image" Target="../media/image27.jpg"/></Relationships>
</file>

<file path=ppt/slides/_rels/slide1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jpg"/><Relationship Id="rId3" Type="http://schemas.openxmlformats.org/officeDocument/2006/relationships/image" Target="../media/image29.jpg"/></Relationships>
</file>

<file path=ppt/slides/_rels/slide1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jpg"/><Relationship Id="rId3" Type="http://schemas.openxmlformats.org/officeDocument/2006/relationships/image" Target="../media/image31.jpg"/><Relationship Id="rId4" Type="http://schemas.openxmlformats.org/officeDocument/2006/relationships/image" Target="../media/image32.jpg"/></Relationships>
</file>

<file path=ppt/slides/_rels/slide1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jpg"/><Relationship Id="rId3" Type="http://schemas.openxmlformats.org/officeDocument/2006/relationships/image" Target="../media/image34.jpg"/><Relationship Id="rId4" Type="http://schemas.openxmlformats.org/officeDocument/2006/relationships/image" Target="../media/image35.jpg"/></Relationships>
</file>

<file path=ppt/slides/_rels/slide1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jpg"/><Relationship Id="rId3" Type="http://schemas.openxmlformats.org/officeDocument/2006/relationships/image" Target="../media/image37.png"/></Relationships>
</file>

<file path=ppt/slides/_rels/slide1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png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3" Type="http://schemas.openxmlformats.org/officeDocument/2006/relationships/image" Target="../media/image5.jpg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g"/><Relationship Id="rId3" Type="http://schemas.openxmlformats.org/officeDocument/2006/relationships/image" Target="../media/image7.jpg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g"/><Relationship Id="rId3" Type="http://schemas.openxmlformats.org/officeDocument/2006/relationships/image" Target="../media/image9.jpg"/><Relationship Id="rId4" Type="http://schemas.openxmlformats.org/officeDocument/2006/relationships/image" Target="../media/image10.png"/><Relationship Id="rId5" Type="http://schemas.openxmlformats.org/officeDocument/2006/relationships/image" Target="../media/image11.jpg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3" Type="http://schemas.openxmlformats.org/officeDocument/2006/relationships/image" Target="../media/image13.jpg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3" Type="http://schemas.openxmlformats.org/officeDocument/2006/relationships/image" Target="../media/image7.jpg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jpg"/></Relationships>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g"/><Relationship Id="rId3" Type="http://schemas.openxmlformats.org/officeDocument/2006/relationships/image" Target="../media/image1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 flipH="0" flipV="0">
            <a:off x="1435608" y="274637"/>
            <a:ext cx="7498080" cy="4294385"/>
          </a:xfrm>
        </p:spPr>
        <p:txBody>
          <a:bodyPr vertOverflow="overflow" horzOverflow="clip" vert="horz" wrap="square" lIns="91440" tIns="45720" rIns="91440" bIns="45720" numCol="1" spcCol="0" rtlCol="0" fromWordArt="0" anchor="ctr" anchorCtr="0" forceAA="0" upright="0" compatLnSpc="0">
            <a:normAutofit/>
          </a:bodyPr>
          <a:lstStyle/>
          <a:p>
            <a:pPr>
              <a:defRPr/>
            </a:pPr>
            <a:r>
              <a:rPr b="1">
                <a:solidFill>
                  <a:srgbClr val="FF0000"/>
                </a:solidFill>
              </a:rPr>
              <a:t>Урок обучения грамоте (чтение)</a:t>
            </a:r>
            <a:br>
              <a:rPr b="1">
                <a:solidFill>
                  <a:srgbClr val="FF0000"/>
                </a:solidFill>
              </a:rPr>
            </a:br>
            <a:r>
              <a:rPr b="1">
                <a:solidFill>
                  <a:srgbClr val="FF0000"/>
                </a:solidFill>
              </a:rPr>
              <a:t> «Звук и буквы ф»</a:t>
            </a:r>
            <a:endParaRPr/>
          </a:p>
        </p:txBody>
      </p:sp>
      <p:sp>
        <p:nvSpPr>
          <p:cNvPr id="5" name="Содержимое 2" hidden="0"/>
          <p:cNvSpPr>
            <a:spLocks noGrp="1"/>
          </p:cNvSpPr>
          <p:nvPr isPhoto="0" userDrawn="0">
            <p:ph idx="1" hasCustomPrompt="0"/>
          </p:nvPr>
        </p:nvSpPr>
        <p:spPr bwMode="auto">
          <a:xfrm flipH="0" flipV="0">
            <a:off x="4466367" y="4896444"/>
            <a:ext cx="4467320" cy="3629025"/>
          </a:xfrm>
        </p:spPr>
        <p:txBody>
          <a:bodyPr/>
          <a:lstStyle/>
          <a:p>
            <a:pPr>
              <a:defRPr/>
            </a:pPr>
            <a:r>
              <a:rPr sz="1800"/>
              <a:t>Презентацию приготовила</a:t>
            </a:r>
            <a:endParaRPr sz="1800"/>
          </a:p>
          <a:p>
            <a:pPr>
              <a:defRPr/>
            </a:pPr>
            <a:r>
              <a:rPr sz="1800"/>
              <a:t> учитель первой категории </a:t>
            </a:r>
            <a:r>
              <a:rPr sz="1800"/>
              <a:t>БОУг.Омска </a:t>
            </a:r>
            <a:endParaRPr sz="1800"/>
          </a:p>
          <a:p>
            <a:pPr>
              <a:defRPr/>
            </a:pPr>
            <a:r>
              <a:rPr sz="1800"/>
              <a:t>«Школа-интернат ООО № 2» </a:t>
            </a:r>
            <a:endParaRPr sz="1800"/>
          </a:p>
          <a:p>
            <a:pPr>
              <a:defRPr/>
            </a:pPr>
            <a:r>
              <a:rPr sz="1800"/>
              <a:t>Рубцова Елена Васильевна</a:t>
            </a:r>
            <a:endParaRPr sz="20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5" name="Содержимое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pic>
        <p:nvPicPr>
          <p:cNvPr id="6" name="Picture 16" descr="https://png.pngtree.com/png_detail/18/09/10/pngtree-decorative-cabinet-modified-vector-png-clipart_2229949.jpg" hidden="0"/>
          <p:cNvPicPr>
            <a:picLocks noChangeAspect="1" noChangeArrowheads="1"/>
          </p:cNvPicPr>
          <p:nvPr isPhoto="0" userDrawn="0"/>
        </p:nvPicPr>
        <p:blipFill>
          <a:blip r:embed="rId2"/>
          <a:srcRect l="16768" t="0" r="12872" b="6540"/>
          <a:stretch/>
        </p:blipFill>
        <p:spPr bwMode="auto">
          <a:xfrm>
            <a:off x="788788" y="2409585"/>
            <a:ext cx="2715807" cy="4229100"/>
          </a:xfrm>
          <a:prstGeom prst="rect">
            <a:avLst/>
          </a:prstGeom>
          <a:noFill/>
        </p:spPr>
      </p:pic>
      <p:pic>
        <p:nvPicPr>
          <p:cNvPr id="7" name="Picture 14" descr="https://voenzakaz-spb.ru/wa-data/public/shop/products/05/63/6305/images/6017/6017.750x0.jpg" hidden="0"/>
          <p:cNvPicPr>
            <a:picLocks noChangeAspect="1" noChangeArrowheads="1"/>
          </p:cNvPicPr>
          <p:nvPr isPhoto="0" userDrawn="0"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5" t="0" r="28795" b="0"/>
          <a:stretch/>
        </p:blipFill>
        <p:spPr bwMode="auto">
          <a:xfrm>
            <a:off x="6071755" y="-55918"/>
            <a:ext cx="1727199" cy="4654467"/>
          </a:xfrm>
          <a:prstGeom prst="rect">
            <a:avLst/>
          </a:prstGeom>
          <a:noFill/>
        </p:spPr>
      </p:pic>
      <p:pic>
        <p:nvPicPr>
          <p:cNvPr id="8" name="Picture 20" descr="https://clipart-db.ru/file_content/rastr/coffe-020.png" hidden="0"/>
          <p:cNvPicPr>
            <a:picLocks noChangeAspect="1" noChangeArrowheads="1"/>
          </p:cNvPicPr>
          <p:nvPr isPhoto="0" userDrawn="0"/>
        </p:nvPicPr>
        <p:blipFill>
          <a:blip r:embed="rId4"/>
          <a:stretch/>
        </p:blipFill>
        <p:spPr bwMode="auto">
          <a:xfrm>
            <a:off x="6603514" y="4843861"/>
            <a:ext cx="2390879" cy="1863723"/>
          </a:xfrm>
          <a:prstGeom prst="rect">
            <a:avLst/>
          </a:prstGeom>
          <a:noFill/>
        </p:spPr>
      </p:pic>
      <p:pic>
        <p:nvPicPr>
          <p:cNvPr id="9" name="" hidden="0"/>
          <p:cNvPicPr>
            <a:picLocks noChangeAspect="1"/>
          </p:cNvPicPr>
          <p:nvPr isPhoto="0" userDrawn="0"/>
        </p:nvPicPr>
        <p:blipFill>
          <a:blip r:embed="rId5"/>
          <a:stretch/>
        </p:blipFill>
        <p:spPr bwMode="auto">
          <a:xfrm>
            <a:off x="2787647" y="1509585"/>
            <a:ext cx="3636000" cy="180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ru-RU" sz="4300" b="1" i="0" u="none" strike="noStrike" cap="none" spc="49">
                <a:ln w="952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latin typeface="+mj-lt"/>
                <a:ea typeface="+mj-ea"/>
                <a:cs typeface="+mj-cs"/>
              </a:rPr>
              <a:t>Физминутк</a:t>
            </a:r>
            <a:r>
              <a:rPr lang="ru-RU" sz="4300" b="1" i="0" u="none" strike="noStrike" cap="none" spc="0">
                <a:ln w="10160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latin typeface="+mj-lt"/>
                <a:ea typeface="+mj-ea"/>
                <a:cs typeface="+mj-cs"/>
              </a:rPr>
              <a:t>а</a:t>
            </a:r>
            <a:endParaRPr/>
          </a:p>
        </p:txBody>
      </p:sp>
      <p:sp>
        <p:nvSpPr>
          <p:cNvPr id="5" name="Содержимое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pic>
        <p:nvPicPr>
          <p:cNvPr id="6" name="Picture 26" descr="Анимашки Дети" hidden="0"/>
          <p:cNvPicPr>
            <a:picLocks noChangeAspect="1" noChangeArrowheads="1" noCrop="1"/>
          </p:cNvPicPr>
          <p:nvPr isPhoto="0" userDrawn="0"/>
        </p:nvPicPr>
        <p:blipFill>
          <a:blip r:embed="rId2"/>
          <a:stretch/>
        </p:blipFill>
        <p:spPr bwMode="auto">
          <a:xfrm>
            <a:off x="5985746" y="2160847"/>
            <a:ext cx="2853540" cy="4299858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5" name="Содержимое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pic>
        <p:nvPicPr>
          <p:cNvPr id="6" name="Picture 2" descr="https://g.io.ua/img_aa/large/2978/22/29782243.jpg" hidden="0"/>
          <p:cNvPicPr>
            <a:picLocks noChangeAspect="1" noChangeArrowheads="1"/>
          </p:cNvPicPr>
          <p:nvPr isPhoto="0" userDrawn="0"/>
        </p:nvPicPr>
        <p:blipFill>
          <a:blip r:embed="rId2"/>
          <a:srcRect l="27240" t="0" r="23221" b="0"/>
          <a:stretch/>
        </p:blipFill>
        <p:spPr bwMode="auto">
          <a:xfrm flipH="0" flipV="0">
            <a:off x="5374217" y="157080"/>
            <a:ext cx="3559469" cy="504100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/>
          </a:ln>
          <a:effectLst>
            <a:outerShdw blurRad="254000" rotWithShape="0" algn="bl">
              <a:srgbClr val="000000">
                <a:alpha val="43000"/>
              </a:srgbClr>
            </a:outerShdw>
          </a:effectLst>
        </p:spPr>
      </p:pic>
      <p:pic>
        <p:nvPicPr>
          <p:cNvPr id="7" name="Picture 6" descr="http://minimy.in.ua/wp-content/uploads/2016/01/%D0%92%D0%B5%D1%82%D0%B5%D1%80-%D0%BD%D0%B0-%D0%BC%D0%BE%D1%80%D0%B5-%D0%B3%D1%83%D0%BB%D1%8F%D0%B5%D1%82.jpg" hidden="0"/>
          <p:cNvPicPr>
            <a:picLocks noChangeAspect="1" noChangeArrowheads="1"/>
          </p:cNvPicPr>
          <p:nvPr isPhoto="0" userDrawn="0"/>
        </p:nvPicPr>
        <p:blipFill>
          <a:blip r:embed="rId3"/>
          <a:stretch/>
        </p:blipFill>
        <p:spPr bwMode="auto">
          <a:xfrm flipH="0" flipV="0">
            <a:off x="105702" y="3020334"/>
            <a:ext cx="4882730" cy="3662048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 flipH="0" flipV="0">
            <a:off x="1435608" y="274637"/>
            <a:ext cx="3715368" cy="1143000"/>
          </a:xfrm>
        </p:spPr>
        <p:txBody>
          <a:bodyPr/>
          <a:lstStyle/>
          <a:p>
            <a:pPr>
              <a:defRPr/>
            </a:pPr>
            <a:r>
              <a:rPr lang="ru-RU" sz="4300" b="1" i="0" u="none" strike="noStrike" cap="none" spc="0">
                <a:solidFill>
                  <a:srgbClr val="0000CC"/>
                </a:solidFill>
                <a:latin typeface="Times New Roman"/>
                <a:ea typeface="Times New Roman"/>
                <a:cs typeface="Times New Roman"/>
              </a:rPr>
              <a:t>ФЛОТ</a:t>
            </a:r>
            <a:endParaRPr/>
          </a:p>
        </p:txBody>
      </p:sp>
      <p:sp>
        <p:nvSpPr>
          <p:cNvPr id="5" name="Содержимое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Работа в парах</a:t>
            </a:r>
            <a:endParaRPr/>
          </a:p>
        </p:txBody>
      </p:sp>
      <p:pic>
        <p:nvPicPr>
          <p:cNvPr id="6" name="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 flipH="0" flipV="0">
            <a:off x="5165859" y="0"/>
            <a:ext cx="4027667" cy="5539227"/>
          </a:xfrm>
          <a:prstGeom prst="rect">
            <a:avLst/>
          </a:prstGeom>
        </p:spPr>
      </p:pic>
      <p:pic>
        <p:nvPicPr>
          <p:cNvPr id="7" name="Picture 4" descr="https://static8.depositphotos.com/1037160/996/v/950/depositphotos_9968864-stock-illustration-children.jpg" hidden="0"/>
          <p:cNvPicPr>
            <a:picLocks noChangeAspect="1" noChangeArrowheads="1"/>
          </p:cNvPicPr>
          <p:nvPr isPhoto="0" userDrawn="0"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080" t="6781" r="8495" b="21679"/>
          <a:stretch/>
        </p:blipFill>
        <p:spPr bwMode="auto">
          <a:xfrm flipH="0" flipV="0">
            <a:off x="1523" y="3482380"/>
            <a:ext cx="5030390" cy="319702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5" name="Содержимое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pic>
        <p:nvPicPr>
          <p:cNvPr id="6" name="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 flipH="0" flipV="0">
            <a:off x="4406835" y="-27924"/>
            <a:ext cx="4790595" cy="6588479"/>
          </a:xfrm>
          <a:prstGeom prst="rect">
            <a:avLst/>
          </a:prstGeom>
        </p:spPr>
      </p:pic>
      <p:pic>
        <p:nvPicPr>
          <p:cNvPr id="7" name="" hidden="0"/>
          <p:cNvPicPr>
            <a:picLocks noChangeAspect="1"/>
          </p:cNvPicPr>
          <p:nvPr isPhoto="0" userDrawn="0"/>
        </p:nvPicPr>
        <p:blipFill>
          <a:blip r:embed="rId3"/>
          <a:stretch/>
        </p:blipFill>
        <p:spPr bwMode="auto">
          <a:xfrm flipH="0" flipV="0">
            <a:off x="-13359" y="24766"/>
            <a:ext cx="3914179" cy="284606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5" name="Содержимое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pic>
        <p:nvPicPr>
          <p:cNvPr id="6" name="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 flipH="0" flipV="0">
            <a:off x="4377070" y="-118621"/>
            <a:ext cx="4766929" cy="3466116"/>
          </a:xfrm>
          <a:prstGeom prst="rect">
            <a:avLst/>
          </a:prstGeom>
        </p:spPr>
      </p:pic>
      <p:pic>
        <p:nvPicPr>
          <p:cNvPr id="7" name="" hidden="0"/>
          <p:cNvPicPr>
            <a:picLocks noChangeAspect="1"/>
          </p:cNvPicPr>
          <p:nvPr isPhoto="0" userDrawn="0"/>
        </p:nvPicPr>
        <p:blipFill>
          <a:blip r:embed="rId3"/>
          <a:stretch/>
        </p:blipFill>
        <p:spPr bwMode="auto">
          <a:xfrm flipH="0" flipV="0">
            <a:off x="4393023" y="3347494"/>
            <a:ext cx="4750975" cy="345451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5" name="Содержимое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pic>
        <p:nvPicPr>
          <p:cNvPr id="6" name="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 flipH="0" flipV="0">
            <a:off x="6058827" y="-208359"/>
            <a:ext cx="3303984" cy="4543950"/>
          </a:xfrm>
          <a:prstGeom prst="rect">
            <a:avLst/>
          </a:prstGeom>
        </p:spPr>
      </p:pic>
      <p:pic>
        <p:nvPicPr>
          <p:cNvPr id="7" name="" hidden="0"/>
          <p:cNvPicPr>
            <a:picLocks noChangeAspect="1"/>
          </p:cNvPicPr>
          <p:nvPr isPhoto="0" userDrawn="0"/>
        </p:nvPicPr>
        <p:blipFill>
          <a:blip r:embed="rId3"/>
          <a:stretch/>
        </p:blipFill>
        <p:spPr bwMode="auto">
          <a:xfrm flipH="0" flipV="0">
            <a:off x="-496011" y="30827"/>
            <a:ext cx="3429448" cy="4716500"/>
          </a:xfrm>
          <a:prstGeom prst="rect">
            <a:avLst/>
          </a:prstGeom>
        </p:spPr>
      </p:pic>
      <p:pic>
        <p:nvPicPr>
          <p:cNvPr id="8" name="" hidden="0"/>
          <p:cNvPicPr>
            <a:picLocks noChangeAspect="1"/>
          </p:cNvPicPr>
          <p:nvPr isPhoto="0" userDrawn="0"/>
        </p:nvPicPr>
        <p:blipFill>
          <a:blip r:embed="rId4"/>
          <a:stretch/>
        </p:blipFill>
        <p:spPr bwMode="auto">
          <a:xfrm flipH="0" flipV="0">
            <a:off x="2812626" y="2515556"/>
            <a:ext cx="3246201" cy="446448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5" name="Содержимое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pic>
        <p:nvPicPr>
          <p:cNvPr id="6" name="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 flipH="0" flipV="0">
            <a:off x="5523850" y="-384106"/>
            <a:ext cx="3511539" cy="4829399"/>
          </a:xfrm>
          <a:prstGeom prst="rect">
            <a:avLst/>
          </a:prstGeom>
        </p:spPr>
      </p:pic>
      <p:pic>
        <p:nvPicPr>
          <p:cNvPr id="7" name="" hidden="0"/>
          <p:cNvPicPr>
            <a:picLocks noChangeAspect="1"/>
          </p:cNvPicPr>
          <p:nvPr isPhoto="0" userDrawn="0"/>
        </p:nvPicPr>
        <p:blipFill>
          <a:blip r:embed="rId3"/>
          <a:stretch/>
        </p:blipFill>
        <p:spPr bwMode="auto">
          <a:xfrm flipH="0" flipV="0">
            <a:off x="-548403" y="-466846"/>
            <a:ext cx="3550681" cy="4883230"/>
          </a:xfrm>
          <a:prstGeom prst="rect">
            <a:avLst/>
          </a:prstGeom>
        </p:spPr>
      </p:pic>
      <p:pic>
        <p:nvPicPr>
          <p:cNvPr id="8" name="" hidden="0"/>
          <p:cNvPicPr>
            <a:picLocks noChangeAspect="1"/>
          </p:cNvPicPr>
          <p:nvPr isPhoto="0" userDrawn="0"/>
        </p:nvPicPr>
        <p:blipFill>
          <a:blip r:embed="rId4"/>
          <a:stretch/>
        </p:blipFill>
        <p:spPr bwMode="auto">
          <a:xfrm flipH="0" flipV="0">
            <a:off x="2353007" y="2406345"/>
            <a:ext cx="3491884" cy="480236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ru-RU" sz="4300" b="1" i="0" u="none" strike="noStrike" cap="none" spc="0">
                <a:solidFill>
                  <a:srgbClr val="006600"/>
                </a:solidFill>
                <a:latin typeface="+mj-lt"/>
                <a:ea typeface="+mj-ea"/>
                <a:cs typeface="Times New Roman"/>
              </a:rPr>
              <a:t>РЕФЛЕКСИЯ</a:t>
            </a:r>
            <a:endParaRPr/>
          </a:p>
        </p:txBody>
      </p:sp>
      <p:sp>
        <p:nvSpPr>
          <p:cNvPr id="5" name="Содержимое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ru-RU" sz="3200" b="1" i="0" u="none" strike="noStrike" cap="none" spc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Какая была цель урока?</a:t>
            </a:r>
            <a:endParaRPr lang="ru-RU" sz="3200" b="1" i="0" u="none" strike="noStrike" cap="none" spc="0">
              <a:solidFill>
                <a:schemeClr val="tx1"/>
              </a:solidFill>
              <a:latin typeface="Times New Roman"/>
              <a:ea typeface="Times New Roman"/>
              <a:cs typeface="Times New Roman"/>
            </a:endParaRPr>
          </a:p>
          <a:p>
            <a:pPr>
              <a:defRPr/>
            </a:pPr>
            <a:r>
              <a:rPr lang="ru-RU" sz="3200" b="1" i="0" u="none" strike="noStrike" cap="none" spc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Достигли ли мы цели </a:t>
            </a:r>
            <a:r>
              <a:rPr lang="ru-RU" sz="3200" b="1" i="0" u="none" strike="noStrike" cap="none" spc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урока?</a:t>
            </a:r>
            <a:endParaRPr lang="ru-RU" sz="3200" b="1" i="0" u="none" strike="noStrike" cap="none" spc="0">
              <a:solidFill>
                <a:schemeClr val="tx1"/>
              </a:solidFill>
              <a:latin typeface="Times New Roman"/>
              <a:ea typeface="Times New Roman"/>
              <a:cs typeface="Times New Roman"/>
            </a:endParaRPr>
          </a:p>
          <a:p>
            <a:pPr>
              <a:defRPr/>
            </a:pPr>
            <a:r>
              <a:rPr lang="ru-RU" sz="3200" b="1" i="0" u="none" strike="noStrike" cap="none" spc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Я узнал(а) …</a:t>
            </a:r>
            <a:endParaRPr lang="ru-RU" sz="3200" b="1" i="0" u="none" strike="noStrike" cap="none" spc="0">
              <a:solidFill>
                <a:schemeClr val="tx1"/>
              </a:solidFill>
              <a:latin typeface="Times New Roman"/>
              <a:ea typeface="Times New Roman"/>
              <a:cs typeface="Times New Roman"/>
            </a:endParaRPr>
          </a:p>
          <a:p>
            <a:pPr>
              <a:defRPr/>
            </a:pPr>
            <a:r>
              <a:rPr lang="ru-RU" sz="3200" b="1" i="0" u="none" strike="noStrike" cap="none" spc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Я удивился(ась)…</a:t>
            </a:r>
            <a:endParaRPr lang="ru-RU" sz="3200" b="1" i="0" u="none" strike="noStrike" cap="none" spc="0">
              <a:solidFill>
                <a:schemeClr val="tx1"/>
              </a:solidFill>
              <a:latin typeface="Times New Roman"/>
              <a:ea typeface="Times New Roman"/>
              <a:cs typeface="Times New Roman"/>
            </a:endParaRPr>
          </a:p>
          <a:p>
            <a:pPr>
              <a:defRPr/>
            </a:pPr>
            <a:r>
              <a:rPr lang="ru-RU" sz="3200" b="1" i="0" u="none" strike="noStrike" cap="none" spc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Мне было трудно …</a:t>
            </a:r>
            <a:endParaRPr lang="ru-RU"/>
          </a:p>
        </p:txBody>
      </p:sp>
      <p:pic>
        <p:nvPicPr>
          <p:cNvPr id="6" name="Рисунок 7" hidden="0"/>
          <p:cNvPicPr>
            <a:picLocks noChangeAspect="1"/>
          </p:cNvPicPr>
          <p:nvPr isPhoto="0" userDrawn="0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/>
        </p:blipFill>
        <p:spPr bwMode="auto">
          <a:xfrm flipH="0" flipV="0">
            <a:off x="5184648" y="3848099"/>
            <a:ext cx="3975165" cy="2981374"/>
          </a:xfrm>
          <a:prstGeom prst="rect">
            <a:avLst/>
          </a:prstGeom>
        </p:spPr>
      </p:pic>
      <p:pic>
        <p:nvPicPr>
          <p:cNvPr id="7" name="" hidden="0"/>
          <p:cNvPicPr>
            <a:picLocks noChangeAspect="1"/>
          </p:cNvPicPr>
          <p:nvPr isPhoto="0" userDrawn="0"/>
        </p:nvPicPr>
        <p:blipFill>
          <a:blip r:embed="rId3"/>
          <a:stretch/>
        </p:blipFill>
        <p:spPr bwMode="auto">
          <a:xfrm>
            <a:off x="8296273" y="133944"/>
            <a:ext cx="885825" cy="1143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sz="7200" b="1">
                <a:solidFill>
                  <a:srgbClr val="FF0000"/>
                </a:solidFill>
              </a:rPr>
              <a:t>Спасибо!</a:t>
            </a:r>
            <a:endParaRPr sz="7200" b="1">
              <a:solidFill>
                <a:srgbClr val="FF0000"/>
              </a:solidFill>
            </a:endParaRPr>
          </a:p>
        </p:txBody>
      </p:sp>
      <p:sp>
        <p:nvSpPr>
          <p:cNvPr id="5" name="Содержимое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pic>
        <p:nvPicPr>
          <p:cNvPr id="6" name="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 flipH="0" flipV="0">
            <a:off x="5109757" y="2665540"/>
            <a:ext cx="3940515" cy="407496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 vertOverflow="overflow" horzOverflow="clip" vert="horz" wrap="square" lIns="91440" tIns="45720" rIns="91440" bIns="45720" numCol="1" spcCol="0" rtlCol="0" fromWordArt="0" anchor="ctr" anchorCtr="0" forceAA="0" upright="0" compatLnSpc="0">
            <a:normAutofit fontScale="90000" lnSpcReduction="2000"/>
          </a:bodyPr>
          <a:lstStyle/>
          <a:p>
            <a:pPr>
              <a:defRPr/>
            </a:pPr>
            <a:r>
              <a:rPr lang="ru-RU" sz="4300" b="1" i="1" u="none" strike="noStrike" cap="none" spc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Обучение грамоте</a:t>
            </a:r>
            <a:br>
              <a:rPr lang="ru-RU" sz="4300" b="1" i="1" u="none" strike="noStrike" cap="none" spc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4300" b="1" i="1" u="none" strike="noStrike" cap="none" spc="0">
                <a:solidFill>
                  <a:schemeClr val="accent6"/>
                </a:solidFill>
                <a:latin typeface="Times New Roman"/>
                <a:ea typeface="Times New Roman"/>
                <a:cs typeface="Times New Roman"/>
              </a:rPr>
              <a:t>(</a:t>
            </a:r>
            <a:r>
              <a:rPr lang="ru-RU" sz="4300" b="1" i="1" u="none" strike="noStrike" cap="none" spc="0">
                <a:solidFill>
                  <a:srgbClr val="000099"/>
                </a:solidFill>
                <a:latin typeface="Times New Roman"/>
                <a:ea typeface="Times New Roman"/>
                <a:cs typeface="Times New Roman"/>
              </a:rPr>
              <a:t>чтение)</a:t>
            </a:r>
            <a:br>
              <a:rPr/>
            </a:br>
            <a:r>
              <a:rPr lang="ru-RU" sz="4300" b="1" i="1" u="none" strike="noStrike" cap="none" spc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1 класс</a:t>
            </a:r>
            <a:endParaRPr/>
          </a:p>
        </p:txBody>
      </p:sp>
      <p:sp>
        <p:nvSpPr>
          <p:cNvPr id="5" name="Содержимое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pic>
        <p:nvPicPr>
          <p:cNvPr id="6" name="Рисунок 4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93728" y="2558924"/>
            <a:ext cx="3164487" cy="4163801"/>
          </a:xfrm>
          <a:prstGeom prst="rect">
            <a:avLst/>
          </a:prstGeom>
          <a:ln>
            <a:solidFill>
              <a:srgbClr val="C00000"/>
            </a:solidFill>
          </a:ln>
        </p:spPr>
      </p:pic>
      <p:pic>
        <p:nvPicPr>
          <p:cNvPr id="7" name="Picture 2" descr="http://2liski.detkin-club.ru/images/parents/3_5b471c898f47d.jpg" hidden="0"/>
          <p:cNvPicPr>
            <a:picLocks noChangeAspect="1" noChangeArrowheads="1"/>
          </p:cNvPicPr>
          <p:nvPr isPhoto="0" userDrawn="0"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/>
        </p:blipFill>
        <p:spPr bwMode="auto">
          <a:xfrm>
            <a:off x="3466575" y="2024811"/>
            <a:ext cx="5659751" cy="4788538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 flipH="0" flipV="0">
            <a:off x="730780" y="274637"/>
            <a:ext cx="7099101" cy="2858888"/>
          </a:xfrm>
        </p:spPr>
        <p:txBody>
          <a:bodyPr vertOverflow="overflow" horzOverflow="clip" vert="horz" wrap="square" lIns="91440" tIns="45720" rIns="91440" bIns="45720" numCol="1" spcCol="0" rtlCol="0" fromWordArt="0" anchor="ctr" anchorCtr="0" forceAA="0" upright="0" compatLnSpc="0">
            <a:normAutofit fontScale="90000" lnSpcReduction="2000"/>
          </a:bodyPr>
          <a:lstStyle/>
          <a:p>
            <a:pPr>
              <a:defRPr/>
            </a:pPr>
            <a:r>
              <a:rPr lang="ru-RU" sz="4300" b="1" i="0" u="none" strike="noStrike" cap="none" spc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Ровно встали, тихо сели,</a:t>
            </a:r>
            <a:endParaRPr sz="4300"/>
          </a:p>
          <a:p>
            <a:pPr>
              <a:defRPr/>
            </a:pPr>
            <a:r>
              <a:rPr lang="ru-RU" sz="4300" b="1" i="0" u="none" strike="noStrike" cap="none" spc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Головами </a:t>
            </a:r>
            <a:r>
              <a:rPr lang="ru-RU" sz="4300" b="1" i="0" u="none" strike="noStrike" cap="none" spc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повертели.</a:t>
            </a:r>
            <a:endParaRPr sz="4300"/>
          </a:p>
          <a:p>
            <a:pPr>
              <a:defRPr/>
            </a:pPr>
            <a:r>
              <a:rPr lang="ru-RU" sz="4300" b="1" i="0" u="none" strike="noStrike" cap="none" spc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Очень </a:t>
            </a:r>
            <a:r>
              <a:rPr lang="ru-RU" sz="4300" b="1" i="0" u="none" strike="noStrike" cap="none" spc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сладко потянулись</a:t>
            </a:r>
            <a:endParaRPr sz="4300"/>
          </a:p>
          <a:p>
            <a:pPr>
              <a:defRPr/>
            </a:pPr>
            <a:r>
              <a:rPr lang="ru-RU" sz="4300" b="1" i="0" u="none" strike="noStrike" cap="none" spc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 </a:t>
            </a:r>
            <a:r>
              <a:rPr lang="ru-RU" sz="4300" b="1" i="0" u="none" strike="noStrike" cap="none" spc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друг другу улыбнулись.</a:t>
            </a:r>
            <a:endParaRPr sz="4300"/>
          </a:p>
          <a:p>
            <a:pPr>
              <a:defRPr/>
            </a:pPr>
            <a:r>
              <a:rPr lang="ru-RU" sz="4300" b="1" i="0" u="none" strike="noStrike" cap="none" spc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Прозвенел </a:t>
            </a:r>
            <a:r>
              <a:rPr lang="ru-RU" sz="4300" b="1" i="0" u="none" strike="noStrike" cap="none" spc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сейчас звонок,</a:t>
            </a:r>
            <a:endParaRPr sz="4300"/>
          </a:p>
          <a:p>
            <a:pPr>
              <a:defRPr/>
            </a:pPr>
            <a:r>
              <a:rPr lang="ru-RU" sz="4300" b="1" i="0" u="none" strike="noStrike" cap="none" spc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Начинаем </a:t>
            </a:r>
            <a:r>
              <a:rPr lang="ru-RU" sz="4300" b="1" i="0" u="none" strike="noStrike" cap="none" spc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наш урок.</a:t>
            </a:r>
            <a:endParaRPr sz="4300" b="1">
              <a:latin typeface="Times New Roman"/>
              <a:cs typeface="Times New Roman"/>
            </a:endParaRPr>
          </a:p>
        </p:txBody>
      </p:sp>
      <p:sp>
        <p:nvSpPr>
          <p:cNvPr id="5" name="Содержимое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pic>
        <p:nvPicPr>
          <p:cNvPr id="6" name="Picture 2" descr="https://ds04.infourok.ru/uploads/ex/00d5/0000145c-6e488780/img3.jpg" hidden="0"/>
          <p:cNvPicPr>
            <a:picLocks noChangeAspect="1" noChangeArrowheads="1"/>
          </p:cNvPicPr>
          <p:nvPr isPhoto="0" userDrawn="0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/>
        </p:blipFill>
        <p:spPr bwMode="auto">
          <a:xfrm flipH="1" flipV="0">
            <a:off x="5240273" y="3525454"/>
            <a:ext cx="3839765" cy="3275990"/>
          </a:xfrm>
          <a:prstGeom prst="rect">
            <a:avLst/>
          </a:prstGeom>
          <a:noFill/>
        </p:spPr>
      </p:pic>
      <p:pic>
        <p:nvPicPr>
          <p:cNvPr id="7" name="" hidden="0"/>
          <p:cNvPicPr>
            <a:picLocks noChangeAspect="1"/>
          </p:cNvPicPr>
          <p:nvPr isPhoto="0" userDrawn="0"/>
        </p:nvPicPr>
        <p:blipFill>
          <a:blip r:embed="rId3"/>
          <a:stretch/>
        </p:blipFill>
        <p:spPr bwMode="auto">
          <a:xfrm>
            <a:off x="51506" y="3953469"/>
            <a:ext cx="2333624" cy="284797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5" name="Содержимое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334279" y="110926"/>
            <a:ext cx="7498080" cy="4800600"/>
          </a:xfrm>
        </p:spPr>
        <p:txBody>
          <a:bodyPr vertOverflow="overflow" horzOverflow="clip" vert="horz" wrap="square" lIns="91440" tIns="45720" rIns="91440" bIns="45720" numCol="1" spcCol="0" rtlCol="0" fromWordArt="0" anchor="t" anchorCtr="0" forceAA="0" upright="0" compatLnSpc="0">
            <a:noAutofit/>
          </a:bodyPr>
          <a:lstStyle/>
          <a:p>
            <a:pPr>
              <a:defRPr/>
            </a:pPr>
            <a:r>
              <a:rPr lang="ru-RU" sz="3600" b="1" i="0" u="none" strike="noStrike" cap="none" spc="0">
                <a:solidFill>
                  <a:srgbClr val="0000CC"/>
                </a:solidFill>
                <a:latin typeface="Times New Roman"/>
                <a:ea typeface="Times New Roman"/>
                <a:cs typeface="Times New Roman"/>
              </a:rPr>
              <a:t>Аф-аф-аф</a:t>
            </a:r>
            <a:r>
              <a:rPr lang="ru-RU" sz="3600" b="1" i="0" u="none" strike="noStrike" cap="none" spc="0">
                <a:solidFill>
                  <a:srgbClr val="0000CC"/>
                </a:solidFill>
                <a:latin typeface="Times New Roman"/>
                <a:ea typeface="Times New Roman"/>
                <a:cs typeface="Times New Roman"/>
              </a:rPr>
              <a:t> — сложим вещи в шкаф.</a:t>
            </a:r>
            <a:endParaRPr sz="3600"/>
          </a:p>
          <a:p>
            <a:pPr>
              <a:defRPr/>
            </a:pPr>
            <a:endParaRPr sz="3600">
              <a:latin typeface="Times New Roman"/>
              <a:cs typeface="Times New Roman"/>
            </a:endParaRPr>
          </a:p>
          <a:p>
            <a:pPr>
              <a:defRPr/>
            </a:pPr>
            <a:r>
              <a:rPr lang="ru-RU" sz="3600" b="1" i="0" u="none" strike="noStrike" cap="none" spc="0">
                <a:solidFill>
                  <a:srgbClr val="008000"/>
                </a:solidFill>
                <a:latin typeface="Times New Roman"/>
                <a:ea typeface="Times New Roman"/>
                <a:cs typeface="Times New Roman"/>
              </a:rPr>
              <a:t>Фа-фа-фа </a:t>
            </a:r>
            <a:r>
              <a:rPr lang="ru-RU" sz="3600" b="1" i="0" u="none" strike="noStrike" cap="none" spc="0">
                <a:solidFill>
                  <a:srgbClr val="008000"/>
                </a:solidFill>
                <a:latin typeface="Times New Roman"/>
                <a:ea typeface="Times New Roman"/>
                <a:cs typeface="Times New Roman"/>
              </a:rPr>
              <a:t>— новая софа.</a:t>
            </a:r>
            <a:endParaRPr sz="3600"/>
          </a:p>
          <a:p>
            <a:pPr>
              <a:defRPr/>
            </a:pPr>
            <a:endParaRPr sz="3600">
              <a:latin typeface="Times New Roman"/>
              <a:cs typeface="Times New Roman"/>
            </a:endParaRPr>
          </a:p>
          <a:p>
            <a:pPr>
              <a:defRPr/>
            </a:pPr>
            <a:r>
              <a:rPr lang="ru-RU" sz="3600" b="1" i="0" u="none" strike="noStrike" cap="none" spc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Аф-аф-аф</a:t>
            </a:r>
            <a:r>
              <a:rPr lang="ru-RU" sz="3600" b="1" i="0" u="none" strike="noStrike" cap="none" spc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600" b="1" i="0" u="none" strike="noStrike" cap="none" spc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— в Африке жираф.</a:t>
            </a:r>
            <a:endParaRPr sz="3600"/>
          </a:p>
          <a:p>
            <a:pPr>
              <a:defRPr/>
            </a:pPr>
            <a:endParaRPr sz="3600">
              <a:latin typeface="Times New Roman"/>
              <a:cs typeface="Times New Roman"/>
            </a:endParaRPr>
          </a:p>
          <a:p>
            <a:pPr>
              <a:defRPr/>
            </a:pPr>
            <a:r>
              <a:rPr lang="ru-RU" sz="3600" b="1" i="0" u="none" strike="noStrike" cap="none" spc="0">
                <a:solidFill>
                  <a:srgbClr val="0000CC"/>
                </a:solidFill>
                <a:latin typeface="Times New Roman"/>
                <a:ea typeface="Times New Roman"/>
                <a:cs typeface="Times New Roman"/>
              </a:rPr>
              <a:t>Фин-фин-фин</a:t>
            </a:r>
            <a:r>
              <a:rPr lang="ru-RU" sz="3600" b="1" i="0" u="none" strike="noStrike" cap="none" spc="0">
                <a:solidFill>
                  <a:srgbClr val="0000CC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600" b="1" i="0" u="none" strike="noStrike" cap="none" spc="0">
                <a:solidFill>
                  <a:srgbClr val="0000CC"/>
                </a:solidFill>
                <a:latin typeface="Times New Roman"/>
                <a:ea typeface="Times New Roman"/>
                <a:cs typeface="Times New Roman"/>
              </a:rPr>
              <a:t>— в море плыл дельфин.</a:t>
            </a:r>
            <a:endParaRPr sz="3600"/>
          </a:p>
          <a:p>
            <a:pPr>
              <a:defRPr/>
            </a:pPr>
            <a:endParaRPr sz="3600">
              <a:latin typeface="Times New Roman"/>
              <a:cs typeface="Times New Roman"/>
            </a:endParaRPr>
          </a:p>
          <a:p>
            <a:pPr>
              <a:defRPr/>
            </a:pPr>
            <a:r>
              <a:rPr lang="ru-RU" sz="3600" b="1" i="0" u="none" strike="noStrike" cap="none" spc="0">
                <a:solidFill>
                  <a:srgbClr val="663300"/>
                </a:solidFill>
                <a:latin typeface="Times New Roman"/>
                <a:ea typeface="Times New Roman"/>
                <a:cs typeface="Times New Roman"/>
              </a:rPr>
              <a:t>Иф-иф-иф</a:t>
            </a:r>
            <a:r>
              <a:rPr lang="ru-RU" sz="3600" b="1" i="0" u="none" strike="noStrike" cap="none" spc="0">
                <a:solidFill>
                  <a:srgbClr val="6633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600" b="1" i="0" u="none" strike="noStrike" cap="none" spc="0">
                <a:solidFill>
                  <a:srgbClr val="663300"/>
                </a:solidFill>
                <a:latin typeface="Times New Roman"/>
                <a:ea typeface="Times New Roman"/>
                <a:cs typeface="Times New Roman"/>
              </a:rPr>
              <a:t>— в небе птица гриф.</a:t>
            </a:r>
            <a:endParaRPr sz="3600"/>
          </a:p>
        </p:txBody>
      </p:sp>
      <p:pic>
        <p:nvPicPr>
          <p:cNvPr id="6" name="Picture 2" descr="http://interiorspace.ru/photo/8b/8b0f99bdc174c05dc507fb17c3b693ac.jpg" hidden="0"/>
          <p:cNvPicPr>
            <a:picLocks noChangeAspect="1" noChangeArrowheads="1"/>
          </p:cNvPicPr>
          <p:nvPr isPhoto="0" userDrawn="0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0" t="28189" r="0" b="0"/>
          <a:stretch/>
        </p:blipFill>
        <p:spPr bwMode="auto">
          <a:xfrm>
            <a:off x="6211461" y="931861"/>
            <a:ext cx="2881737" cy="1355466"/>
          </a:xfrm>
          <a:prstGeom prst="rect">
            <a:avLst/>
          </a:prstGeom>
          <a:noFill/>
        </p:spPr>
      </p:pic>
      <p:pic>
        <p:nvPicPr>
          <p:cNvPr id="7" name="Picture 10" descr="http://goodsfast.ru/img/products/62097-figurka-collecta-setchatyj-zhiraf-16-sm.jpg" hidden="0"/>
          <p:cNvPicPr>
            <a:picLocks noChangeAspect="1" noChangeArrowheads="1"/>
          </p:cNvPicPr>
          <p:nvPr isPhoto="0" userDrawn="0"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11395" t="0" r="10153" b="0"/>
          <a:stretch/>
        </p:blipFill>
        <p:spPr bwMode="auto">
          <a:xfrm flipH="1">
            <a:off x="6840734" y="2287328"/>
            <a:ext cx="2193925" cy="2745411"/>
          </a:xfrm>
          <a:prstGeom prst="rect">
            <a:avLst/>
          </a:prstGeom>
          <a:noFill/>
        </p:spPr>
      </p:pic>
      <p:pic>
        <p:nvPicPr>
          <p:cNvPr id="8" name="Picture 6" descr="Ð£ÑÐ°ÑÑÑÐ¹ Ð³ÑÐ¸Ñ Ð² Ð¿Ð¾Ð»ÐµÑÐµ â Ð¡ÑÐ¾ÐºÐ¾Ð²Ð¾Ðµ ÑÐ¾ÑÐ¾" hidden="0"/>
          <p:cNvPicPr>
            <a:picLocks noChangeAspect="1" noChangeArrowheads="1"/>
          </p:cNvPicPr>
          <p:nvPr isPhoto="0" userDrawn="0"/>
        </p:nvPicPr>
        <p:blipFill>
          <a:blip r:embed="rId4"/>
          <a:srcRect l="19909" t="11217" r="27043" b="9409"/>
          <a:stretch/>
        </p:blipFill>
        <p:spPr bwMode="auto">
          <a:xfrm flipH="1">
            <a:off x="7652330" y="5408930"/>
            <a:ext cx="1304415" cy="1404618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 descr="https://avatars.mds.yandex.net/get-pdb/931389/d01fd470-1f7b-4bbe-a6ad-847586cde223/s1200?webp=false" hidden="0"/>
          <p:cNvPicPr>
            <a:picLocks noChangeAspect="1" noChangeArrowheads="1"/>
          </p:cNvPicPr>
          <p:nvPr isPhoto="0" userDrawn="0"/>
        </p:nvPicPr>
        <p:blipFill>
          <a:blip r:embed="rId5"/>
          <a:stretch/>
        </p:blipFill>
        <p:spPr bwMode="auto">
          <a:xfrm>
            <a:off x="5556249" y="4911526"/>
            <a:ext cx="1755774" cy="1404618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ru-RU" sz="4300" b="1" i="0" u="none" strike="noStrike" cap="none" spc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Согласный звук и буква Ф</a:t>
            </a:r>
            <a:endParaRPr/>
          </a:p>
        </p:txBody>
      </p:sp>
      <p:sp>
        <p:nvSpPr>
          <p:cNvPr id="5" name="Содержимое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pic>
        <p:nvPicPr>
          <p:cNvPr id="6" name="Picture 2" descr="https://www.passionforum.ru/upload/159/u15989/094/7d557f00.png" hidden="0"/>
          <p:cNvPicPr>
            <a:picLocks noChangeAspect="1" noChangeArrowheads="1"/>
          </p:cNvPicPr>
          <p:nvPr isPhoto="0" userDrawn="0"/>
        </p:nvPicPr>
        <p:blipFill>
          <a:blip r:embed="rId2">
            <a:duotone>
              <a:prstClr val="black"/>
              <a:srgbClr val="92D050">
                <a:tint val="45000"/>
                <a:satMod val="400000"/>
              </a:srgbClr>
            </a:duotone>
          </a:blip>
          <a:stretch/>
        </p:blipFill>
        <p:spPr bwMode="auto">
          <a:xfrm>
            <a:off x="1822559" y="1604656"/>
            <a:ext cx="3435298" cy="3885005"/>
          </a:xfrm>
          <a:prstGeom prst="rect">
            <a:avLst/>
          </a:prstGeom>
          <a:noFill/>
        </p:spPr>
      </p:pic>
      <p:pic>
        <p:nvPicPr>
          <p:cNvPr id="7" name="Picture 4" descr="https://st.depositphotos.com/1060916/1417/i/950/depositphotos_14175403-stock-photo-question-the-answer.jpg" hidden="0"/>
          <p:cNvPicPr>
            <a:picLocks noChangeAspect="1" noChangeArrowheads="1"/>
          </p:cNvPicPr>
          <p:nvPr isPhoto="0" userDrawn="0"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7222" t="12788" r="8230" b="11012"/>
          <a:stretch/>
        </p:blipFill>
        <p:spPr bwMode="auto">
          <a:xfrm>
            <a:off x="6034444" y="2459751"/>
            <a:ext cx="3106577" cy="434770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 flipH="0" flipV="0">
            <a:off x="1435608" y="274637"/>
            <a:ext cx="5531071" cy="1143000"/>
          </a:xfrm>
        </p:spPr>
        <p:txBody>
          <a:bodyPr vertOverflow="overflow" horzOverflow="clip" vert="horz" wrap="square" lIns="91440" tIns="45720" rIns="91440" bIns="45720" numCol="1" spcCol="0" rtlCol="0" fromWordArt="0" anchor="ctr" anchorCtr="0" forceAA="0" upright="0" compatLnSpc="0">
            <a:normAutofit fontScale="90000" lnSpcReduction="2000"/>
          </a:bodyPr>
          <a:lstStyle/>
          <a:p>
            <a:pPr>
              <a:defRPr/>
            </a:pPr>
            <a:r>
              <a:rPr lang="ru-RU" sz="4300" b="1" i="0" u="none" strike="noStrike" cap="none" spc="0">
                <a:solidFill>
                  <a:srgbClr val="009900"/>
                </a:solidFill>
                <a:latin typeface="Comic Sans MS"/>
                <a:ea typeface="Comic Sans MS"/>
                <a:cs typeface="Comic Sans MS"/>
              </a:rPr>
              <a:t>СЕГОДНЯ НА УРОКЕ</a:t>
            </a:r>
            <a:r>
              <a:rPr lang="ru-RU" sz="4300" b="1" i="0" u="none" strike="noStrike" cap="none" spc="0">
                <a:solidFill>
                  <a:schemeClr val="tx2">
                    <a:satMod val="130000"/>
                  </a:schemeClr>
                </a:solidFill>
                <a:latin typeface="Comic Sans MS"/>
                <a:ea typeface="Comic Sans MS"/>
                <a:cs typeface="Comic Sans MS"/>
              </a:rPr>
              <a:t>:</a:t>
            </a:r>
            <a:endParaRPr/>
          </a:p>
        </p:txBody>
      </p:sp>
      <p:sp>
        <p:nvSpPr>
          <p:cNvPr id="5" name="Содержимое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/>
          <a:lstStyle/>
          <a:p>
            <a:pPr marL="342900" lvl="0" indent="-685800">
              <a:spcBef>
                <a:spcPts val="0"/>
              </a:spcBef>
              <a:buNone/>
              <a:defRPr/>
            </a:pPr>
            <a:r>
              <a:rPr lang="ru-RU" sz="3200" b="1" i="0" u="none" strike="noStrike" cap="none" spc="0">
                <a:solidFill>
                  <a:srgbClr val="990033"/>
                </a:solidFill>
                <a:latin typeface="Century Gothic"/>
                <a:ea typeface="Century Gothic"/>
                <a:cs typeface="Century Gothic"/>
              </a:rPr>
              <a:t>ПОЗНАКОМИМСЯ...</a:t>
            </a:r>
            <a:endParaRPr sz="3200"/>
          </a:p>
          <a:p>
            <a:pPr marL="342900" lvl="0" indent="-685800">
              <a:spcBef>
                <a:spcPts val="0"/>
              </a:spcBef>
              <a:buNone/>
              <a:defRPr/>
            </a:pPr>
            <a:r>
              <a:rPr lang="ru-RU" sz="3200" b="1" i="0" u="none" strike="noStrike" cap="none" spc="0">
                <a:solidFill>
                  <a:srgbClr val="990033"/>
                </a:solidFill>
                <a:latin typeface="Century Gothic"/>
                <a:ea typeface="Century Gothic"/>
                <a:cs typeface="Century Gothic"/>
              </a:rPr>
              <a:t>БУДЕМ ОТЛИЧАТЬ…</a:t>
            </a:r>
            <a:endParaRPr sz="3200"/>
          </a:p>
          <a:p>
            <a:pPr>
              <a:defRPr/>
            </a:pPr>
            <a:r>
              <a:rPr lang="ru-RU" sz="3200" b="1" i="0" u="none" strike="noStrike" cap="none" spc="0">
                <a:solidFill>
                  <a:srgbClr val="990033"/>
                </a:solidFill>
                <a:latin typeface="Century Gothic"/>
                <a:ea typeface="Century Gothic"/>
                <a:cs typeface="Century Gothic"/>
              </a:rPr>
              <a:t>БУДЕМ ЧИТАТЬ …</a:t>
            </a:r>
            <a:endParaRPr sz="3200"/>
          </a:p>
        </p:txBody>
      </p:sp>
      <p:pic>
        <p:nvPicPr>
          <p:cNvPr id="6" name="Picture 2" descr="https://arhivurokov.ru/videouroki/html/2016/12/20/v_58592c932de62/99674687_2.png" hidden="0"/>
          <p:cNvPicPr>
            <a:picLocks noChangeAspect="1" noChangeArrowheads="1"/>
          </p:cNvPicPr>
          <p:nvPr isPhoto="0" userDrawn="0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/>
        </p:blipFill>
        <p:spPr bwMode="auto">
          <a:xfrm flipH="0" flipV="0">
            <a:off x="4927734" y="2763966"/>
            <a:ext cx="4227363" cy="4186080"/>
          </a:xfrm>
          <a:prstGeom prst="rect">
            <a:avLst/>
          </a:prstGeom>
          <a:noFill/>
        </p:spPr>
      </p:pic>
      <p:pic>
        <p:nvPicPr>
          <p:cNvPr id="7" name="" hidden="0"/>
          <p:cNvPicPr>
            <a:picLocks noChangeAspect="1"/>
          </p:cNvPicPr>
          <p:nvPr isPhoto="0" userDrawn="0"/>
        </p:nvPicPr>
        <p:blipFill>
          <a:blip r:embed="rId3"/>
          <a:stretch/>
        </p:blipFill>
        <p:spPr bwMode="auto">
          <a:xfrm flipH="0" flipV="0">
            <a:off x="6907148" y="23811"/>
            <a:ext cx="2247949" cy="274341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 flipH="0" flipV="0">
            <a:off x="1435608" y="274637"/>
            <a:ext cx="7498080" cy="1699404"/>
          </a:xfrm>
        </p:spPr>
        <p:txBody>
          <a:bodyPr vertOverflow="overflow" horzOverflow="clip" vert="horz" wrap="square" lIns="91440" tIns="45720" rIns="91440" bIns="45720" numCol="1" spcCol="0" rtlCol="0" fromWordArt="0" anchor="ctr" anchorCtr="0" forceAA="0" upright="0" compatLnSpc="0">
            <a:normAutofit/>
          </a:bodyPr>
          <a:lstStyle/>
          <a:p>
            <a:pPr>
              <a:defRPr/>
            </a:pPr>
            <a:endParaRPr/>
          </a:p>
        </p:txBody>
      </p:sp>
      <p:sp>
        <p:nvSpPr>
          <p:cNvPr id="5" name="Содержимое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96154" y="-10715"/>
            <a:ext cx="7498080" cy="4800600"/>
          </a:xfrm>
        </p:spPr>
        <p:txBody>
          <a:bodyPr/>
          <a:lstStyle/>
          <a:p>
            <a:pPr>
              <a:defRPr/>
            </a:pPr>
            <a:endParaRPr lang="ru-RU" sz="3200" b="0" i="0" u="none" strike="noStrike" cap="none" spc="0">
              <a:solidFill>
                <a:schemeClr val="tx1"/>
              </a:solidFill>
              <a:latin typeface="Times New Roman"/>
              <a:ea typeface="Times New Roman"/>
              <a:cs typeface="Times New Roman"/>
            </a:endParaRPr>
          </a:p>
          <a:p>
            <a:pPr>
              <a:defRPr/>
            </a:pPr>
            <a:r>
              <a:rPr lang="ru-RU" sz="4800" b="1" i="0" u="none" strike="noStrike" cap="none" spc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Если маленькой чертой</a:t>
            </a:r>
            <a:endParaRPr sz="4800" b="1"/>
          </a:p>
          <a:p>
            <a:pPr>
              <a:defRPr/>
            </a:pPr>
            <a:r>
              <a:rPr lang="ru-RU" sz="4800" b="1" i="0" u="none" strike="noStrike" cap="none" spc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Букву «О» </a:t>
            </a:r>
            <a:r>
              <a:rPr lang="ru-RU" sz="4800" b="1" i="0" u="none" strike="noStrike" cap="none" spc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перечеркнём</a:t>
            </a:r>
            <a:r>
              <a:rPr lang="ru-RU" sz="4800" b="1" i="0" u="none" strike="noStrike" cap="none" spc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,</a:t>
            </a:r>
            <a:endParaRPr sz="4800" b="1"/>
          </a:p>
          <a:p>
            <a:pPr>
              <a:defRPr/>
            </a:pPr>
            <a:r>
              <a:rPr lang="ru-RU" sz="4800" b="1" i="0" u="none" strike="noStrike" cap="none" spc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Потеряем букву «О»,</a:t>
            </a:r>
            <a:endParaRPr sz="4800" b="1"/>
          </a:p>
          <a:p>
            <a:pPr>
              <a:defRPr/>
            </a:pPr>
            <a:r>
              <a:rPr lang="ru-RU" sz="4800" b="1" i="0" u="none" strike="noStrike" cap="none" spc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Но другую мы </a:t>
            </a:r>
            <a:r>
              <a:rPr lang="ru-RU" sz="4800" b="1" i="0" u="none" strike="noStrike" cap="none" spc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найдём</a:t>
            </a:r>
            <a:r>
              <a:rPr lang="ru-RU" sz="4800" b="1" i="0" u="none" strike="noStrike" cap="none" spc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!</a:t>
            </a:r>
            <a:endParaRPr sz="4800"/>
          </a:p>
        </p:txBody>
      </p:sp>
      <p:sp>
        <p:nvSpPr>
          <p:cNvPr id="6" name="Овал 2" hidden="0"/>
          <p:cNvSpPr/>
          <p:nvPr isPhoto="0" userDrawn="0"/>
        </p:nvSpPr>
        <p:spPr bwMode="auto">
          <a:xfrm>
            <a:off x="5382792" y="2206739"/>
            <a:ext cx="3797642" cy="3797643"/>
          </a:xfrm>
          <a:prstGeom prst="ellipse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7" name="Прямая соединительная линия 6" hidden="0"/>
          <p:cNvCxnSpPr>
            <a:cxnSpLocks/>
          </p:cNvCxnSpPr>
          <p:nvPr isPhoto="0" userDrawn="0"/>
        </p:nvCxnSpPr>
        <p:spPr bwMode="auto">
          <a:xfrm>
            <a:off x="7281613" y="1790104"/>
            <a:ext cx="65902" cy="5066269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5" name="Содержимое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pic>
        <p:nvPicPr>
          <p:cNvPr id="6" name="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3761721" y="0"/>
            <a:ext cx="5341256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5" name="Содержимое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pic>
        <p:nvPicPr>
          <p:cNvPr id="6" name="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21740" y="3910012"/>
            <a:ext cx="2333624" cy="2847974"/>
          </a:xfrm>
          <a:prstGeom prst="rect">
            <a:avLst/>
          </a:prstGeom>
        </p:spPr>
      </p:pic>
      <p:pic>
        <p:nvPicPr>
          <p:cNvPr id="7" name="Picture 2" descr="https://abvgdee.ru/images/kartinki/alfavit6/f.jpg" hidden="0"/>
          <p:cNvPicPr>
            <a:picLocks noChangeAspect="1" noChangeArrowheads="1"/>
          </p:cNvPicPr>
          <p:nvPr isPhoto="0" userDrawn="0"/>
        </p:nvPicPr>
        <p:blipFill>
          <a:blip r:embed="rId3"/>
          <a:stretch/>
        </p:blipFill>
        <p:spPr bwMode="auto">
          <a:xfrm flipH="0" flipV="0">
            <a:off x="2174976" y="0"/>
            <a:ext cx="6922460" cy="4613671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theme/_rels/theme1.xml.rels><?xml version="1.0" encoding="UTF-8" standalone="yes"?><Relationships xmlns="http://schemas.openxmlformats.org/package/2006/relationships"><Relationship Id="rId1" Type="http://schemas.openxmlformats.org/officeDocument/2006/relationships/image" Target="../media/image1.jpg"/>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Arial"/>
        <a:cs typeface="Arial"/>
      </a:majorFont>
      <a:minorFont>
        <a:latin typeface="Gill Sans MT"/>
        <a:ea typeface="Arial"/>
        <a:cs typeface="Arial"/>
      </a:minorFont>
    </a:fontScheme>
    <a:fmtScheme name="Солнцестояние">
      <a:fillStyleLst>
        <a:solidFill>
          <a:schemeClr val="phClr"/>
        </a:solidFill>
        <a:gradFill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/>
        </a:gradFill>
        <a:gradFill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/>
        </a:gradFill>
        <a:blipFill>
          <a:blip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algn="tl" flip="xy" sx="90000" sy="90000" tx="0" ty="0"/>
        </a:blipFill>
      </a:bgFillStyleLst>
    </a:fmtScheme>
  </a:themeElements>
  <a:objectDefaults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0</TotalTime>
  <Words>0</Words>
  <Application>ONLYOFFICE/6.2.0.148</Application>
  <DocSecurity>0</DocSecurity>
  <PresentationFormat>Экран (4:3)</PresentationFormat>
  <Paragraphs>0</Paragraphs>
  <Slides>19</Slides>
  <Notes>19</Notes>
  <HiddenSlides>0</HiddenSlides>
  <MMClips>2</MMClips>
  <ScaleCrop>0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Theme 1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</vt:vector>
  </TitlesOfParts>
  <Manager/>
  <Company>Microsoft</Company>
  <LinksUpToDate>0</LinksUpToDate>
  <SharedDoc>0</SharedDoc>
  <HyperlinkBase/>
  <HyperlinksChanged>0</HyperlinksChanged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subject/>
  <dc:creator>Admin</dc:creator>
  <cp:keywords/>
  <dc:description/>
  <dc:identifier/>
  <dc:language/>
  <cp:lastModifiedBy/>
  <cp:revision>8</cp:revision>
  <dcterms:created xsi:type="dcterms:W3CDTF">2015-01-06T12:21:52Z</dcterms:created>
  <dcterms:modified xsi:type="dcterms:W3CDTF">2022-05-16T13:42:24Z</dcterms:modified>
  <cp:category/>
  <cp:contentStatus/>
  <cp:version/>
</cp:coreProperties>
</file>