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82" r:id="rId2"/>
    <p:sldId id="284" r:id="rId3"/>
    <p:sldId id="285" r:id="rId4"/>
    <p:sldId id="287" r:id="rId5"/>
    <p:sldId id="290" r:id="rId6"/>
    <p:sldId id="291" r:id="rId7"/>
    <p:sldId id="292" r:id="rId8"/>
    <p:sldId id="286" r:id="rId9"/>
    <p:sldId id="283" r:id="rId10"/>
    <p:sldId id="29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72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2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6421C-91A7-42F4-8DD0-E1503AEACE13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16826C-F936-4E7E-9B48-528FC7646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094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Челябинск, 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806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793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950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9719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808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118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768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7455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45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Средства ФСС РФ.</a:t>
            </a:r>
            <a:br>
              <a:rPr lang="ru-RU" sz="4800" dirty="0" smtClean="0"/>
            </a:br>
            <a:r>
              <a:rPr lang="ru-RU" sz="4800" dirty="0" smtClean="0"/>
              <a:t>Направление средств ФСС РФ.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Локтионов</a:t>
            </a:r>
            <a:r>
              <a:rPr lang="ru-RU" dirty="0" smtClean="0"/>
              <a:t> Всеволод</a:t>
            </a:r>
          </a:p>
          <a:p>
            <a:r>
              <a:rPr lang="ru-RU" dirty="0" smtClean="0"/>
              <a:t>Ю-338А</a:t>
            </a:r>
            <a:endParaRPr lang="ru-RU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Челябинск, 2021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81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Средства ФСС РФ.</a:t>
            </a:r>
            <a:br>
              <a:rPr lang="ru-RU" sz="4800" dirty="0" smtClean="0"/>
            </a:br>
            <a:r>
              <a:rPr lang="ru-RU" sz="4800" dirty="0" smtClean="0"/>
              <a:t>Направление средств ФСС РФ.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Локтионов</a:t>
            </a:r>
            <a:r>
              <a:rPr lang="ru-RU" dirty="0" smtClean="0"/>
              <a:t> Всеволод</a:t>
            </a:r>
          </a:p>
          <a:p>
            <a:r>
              <a:rPr lang="ru-RU" dirty="0" smtClean="0"/>
              <a:t>Ю-338А</a:t>
            </a:r>
            <a:endParaRPr lang="ru-RU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Челябинск, 2021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83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Образование средств ФСС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b="1" dirty="0"/>
              <a:t>Средства</a:t>
            </a:r>
            <a:r>
              <a:rPr lang="ru-RU" dirty="0"/>
              <a:t> </a:t>
            </a:r>
            <a:r>
              <a:rPr lang="ru-RU" b="1" dirty="0"/>
              <a:t>Фонда</a:t>
            </a:r>
            <a:r>
              <a:rPr lang="ru-RU" dirty="0"/>
              <a:t> </a:t>
            </a:r>
            <a:r>
              <a:rPr lang="ru-RU" b="1" dirty="0"/>
              <a:t>социального</a:t>
            </a:r>
            <a:r>
              <a:rPr lang="ru-RU" dirty="0"/>
              <a:t> </a:t>
            </a:r>
            <a:r>
              <a:rPr lang="ru-RU" b="1" dirty="0"/>
              <a:t>страхования</a:t>
            </a:r>
            <a:r>
              <a:rPr lang="ru-RU" dirty="0"/>
              <a:t> (</a:t>
            </a:r>
            <a:r>
              <a:rPr lang="ru-RU" b="1" dirty="0"/>
              <a:t>ФСС</a:t>
            </a:r>
            <a:r>
              <a:rPr lang="ru-RU" dirty="0"/>
              <a:t>) </a:t>
            </a:r>
            <a:r>
              <a:rPr lang="ru-RU" b="1" dirty="0"/>
              <a:t>образуются</a:t>
            </a:r>
            <a:r>
              <a:rPr lang="ru-RU" dirty="0"/>
              <a:t> за счет: </a:t>
            </a:r>
            <a:endParaRPr lang="ru-RU" dirty="0" smtClean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/>
              <a:t>- Страховых </a:t>
            </a:r>
            <a:r>
              <a:rPr lang="ru-RU" dirty="0"/>
              <a:t>взносов работодателей (администрации предприятий, организаций, учреждении и иных хозяйствующих субъектов независимо от форм собственности); </a:t>
            </a:r>
            <a:endParaRPr lang="ru-RU" dirty="0" smtClean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/>
              <a:t>- </a:t>
            </a:r>
            <a:r>
              <a:rPr lang="ru-RU" dirty="0"/>
              <a:t>С</a:t>
            </a:r>
            <a:r>
              <a:rPr lang="ru-RU" dirty="0" smtClean="0"/>
              <a:t>траховых </a:t>
            </a:r>
            <a:r>
              <a:rPr lang="ru-RU" dirty="0"/>
              <a:t>взносов граждан, занимающихся индивидуальной трудовой деятельностью и обязанных уплачивать взносы на </a:t>
            </a:r>
            <a:r>
              <a:rPr lang="ru-RU" b="1" dirty="0"/>
              <a:t>социальное</a:t>
            </a:r>
            <a:r>
              <a:rPr lang="ru-RU" dirty="0"/>
              <a:t> </a:t>
            </a:r>
            <a:r>
              <a:rPr lang="ru-RU" b="1" dirty="0"/>
              <a:t>страхование</a:t>
            </a:r>
            <a:r>
              <a:rPr lang="ru-RU" dirty="0"/>
              <a:t> в соответствии с законодательством.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30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70313" y="174173"/>
            <a:ext cx="9720943" cy="756784"/>
          </a:xfrm>
        </p:spPr>
        <p:txBody>
          <a:bodyPr>
            <a:normAutofit fontScale="90000"/>
          </a:bodyPr>
          <a:lstStyle/>
          <a:p>
            <a:r>
              <a:rPr lang="ru-RU" dirty="0"/>
              <a:t>Расходование средств Фонда социального страхования РФ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00743" y="930956"/>
            <a:ext cx="11190513" cy="5425393"/>
          </a:xfrm>
        </p:spPr>
        <p:txBody>
          <a:bodyPr>
            <a:normAutofit fontScale="25000" lnSpcReduction="20000"/>
          </a:bodyPr>
          <a:lstStyle/>
          <a:p>
            <a:pPr indent="457200" algn="just">
              <a:lnSpc>
                <a:spcPct val="170000"/>
              </a:lnSpc>
              <a:spcBef>
                <a:spcPts val="0"/>
              </a:spcBef>
            </a:pPr>
            <a:r>
              <a:rPr lang="ru-RU" sz="9600" dirty="0"/>
              <a:t>Средства государственного социального страхования расходуются исключительно на цели, установленные федеральными законами, Положением о Фонде, в соответствии с бюджетом Фонда, бюджетами и сметами исполнительных органов Фонда, утвержденными в установленном порядке.</a:t>
            </a:r>
          </a:p>
          <a:p>
            <a:pPr indent="457200" algn="just">
              <a:lnSpc>
                <a:spcPct val="170000"/>
              </a:lnSpc>
              <a:spcBef>
                <a:spcPts val="0"/>
              </a:spcBef>
            </a:pPr>
            <a:r>
              <a:rPr lang="ru-RU" sz="9600" dirty="0"/>
              <a:t>Распорядителями средств Фонда являются председатель и главный бухгалтер Фонда, а в региональных и центральных отраслевых отделениях Фонда - управляющий и главный бухгалтер отделения Фонда.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9600" dirty="0"/>
              <a:t>Средства государственного социального страхования направляются на: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9600" dirty="0" smtClean="0"/>
              <a:t>- выплату пособий по </a:t>
            </a:r>
            <a:r>
              <a:rPr lang="ru-RU" sz="9600" dirty="0"/>
              <a:t>временной нетрудоспособности;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9600" dirty="0" smtClean="0"/>
              <a:t>- выплату </a:t>
            </a:r>
            <a:r>
              <a:rPr lang="ru-RU" sz="9600" dirty="0"/>
              <a:t>пособий </a:t>
            </a:r>
            <a:r>
              <a:rPr lang="ru-RU" sz="9600" dirty="0" smtClean="0"/>
              <a:t>по </a:t>
            </a:r>
            <a:r>
              <a:rPr lang="ru-RU" sz="9600" dirty="0"/>
              <a:t>беременности и родам;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00743" y="141514"/>
            <a:ext cx="11190513" cy="6716485"/>
          </a:xfrm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2400" dirty="0"/>
              <a:t>- единовременного пособия женщинам, вставшим на учет в медицинских учреждениях в ранние сроки беременности;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2400" dirty="0"/>
              <a:t>- единовременного пособия при рождении ребенка;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2400" dirty="0"/>
              <a:t>- ежемесячного пособия на период отпуска по уходу за ребенком до достижения им возраста полутора лет;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2400" dirty="0"/>
              <a:t>- социального пособия на погребение;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2400" dirty="0"/>
              <a:t>- санаторно-курортное лечение и оздоровление работников и членов их семей, а также на другие цели государственного социального страхования, предусмотренные законодательством (частичное содержание санаториев-профилакториев, санаторных и оздоровительных лагерей для детей и юношества,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86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0"/>
            <a:ext cx="11190513" cy="6999513"/>
          </a:xfrm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2400" dirty="0"/>
              <a:t>лечебное (диетическое) питание, частичное финансирование мероприятий по внешкольному обслуживанию детей, оплату проезда к месту лечения и отдыха и обратно и другие</a:t>
            </a:r>
            <a:r>
              <a:rPr lang="ru-RU" sz="2400" dirty="0" smtClean="0"/>
              <a:t>);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2400" dirty="0" smtClean="0"/>
              <a:t>- создание </a:t>
            </a:r>
            <a:r>
              <a:rPr lang="ru-RU" sz="2400" dirty="0"/>
              <a:t>резерва для обеспечения финансовой устойчивости Фонда на всех уровнях. Порядок формирования резерва и предоставления из него средств (на возвратной основе или безвозмездно) определяется инструкцией о порядке начисления, уплаты, расходования и учета средств государственного социального страхования, утвержденной Фондом совместно с Министерством труда Российской Федерации, Министерством финансов Российской Федерации, Государственной налоговой службой Российской Федерации и с участием Центрального банка Российской Федерации;</a:t>
            </a:r>
          </a:p>
          <a:p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643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30630"/>
            <a:ext cx="11190513" cy="672737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60000"/>
              </a:lnSpc>
              <a:spcBef>
                <a:spcPts val="0"/>
              </a:spcBef>
            </a:pPr>
            <a:r>
              <a:rPr lang="ru-RU" sz="2400" dirty="0"/>
              <a:t>- финансирование деятельности подразделений органов исполнительной власти, обеспечивающих государственную защиту трудовых прав работников, охрану труда (включая подразделения надзора и контроля за охраной труда) в случаях, установленных законодательством;</a:t>
            </a:r>
          </a:p>
          <a:p>
            <a:pPr algn="just">
              <a:lnSpc>
                <a:spcPct val="160000"/>
              </a:lnSpc>
              <a:spcBef>
                <a:spcPts val="0"/>
              </a:spcBef>
            </a:pPr>
            <a:r>
              <a:rPr lang="ru-RU" sz="2400" dirty="0"/>
              <a:t>- проведение научно-исследовательской работы по вопросам социального страхования и охраны труда;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ru-RU" sz="2400" dirty="0" smtClean="0"/>
              <a:t>- осуществление </a:t>
            </a:r>
            <a:r>
              <a:rPr lang="ru-RU" sz="2400" dirty="0"/>
              <a:t>иных мероприятий в соответствии с задачами Фонда, включая разъяснительную работу среди населения, поощрение внештатных работников Фонда, активно участвующих в реализации мероприятий по социальному страхованию;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ru-RU" sz="2400" dirty="0" smtClean="0"/>
              <a:t>- участие </a:t>
            </a:r>
            <a:r>
              <a:rPr lang="ru-RU" sz="2400" dirty="0"/>
              <a:t>в финансировании программ международного сотрудничества по вопросам социального страхования.</a:t>
            </a:r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414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0"/>
            <a:ext cx="11190513" cy="5769429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sz="2400" dirty="0"/>
              <a:t>Выплата пособий по социальному страхованию, оплата путевок работникам и членам их семей в санаторно-курортные учреждения, финансирование других мероприятий по социальному страхованию на предприятиях, в организациях, учреждениях и иных хозяйствующих субъектах независимо от форм собственности осуществляется через бухгалтерии работодателей.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sz="2400" dirty="0"/>
              <a:t>Страхователь не вправе приостанавливать выплату пособий по государственному социальному страхованию и в том случае, когда фактические расходы превышают сумму начисленных страховых взносов. Если сумма фактических расходов по социальному страхованию превышает сумму начисленных страховых взносов, недостающая сумма возмещается в десятидневный срок по получении от страхователя расчетной ведомости за отчетный квартал путем перечисления денежных средств с текущего </a:t>
            </a:r>
            <a:r>
              <a:rPr lang="ru-RU" sz="2400" dirty="0" smtClean="0"/>
              <a:t>счета.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454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00743" y="315686"/>
            <a:ext cx="11190513" cy="5861277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/>
              <a:t>исполнительного органа Фонда на расчетный или текущий счет </a:t>
            </a:r>
            <a:r>
              <a:rPr lang="ru-RU" sz="2600" dirty="0" smtClean="0"/>
              <a:t>страхователя.</a:t>
            </a:r>
            <a:endParaRPr lang="ru-RU" sz="2600" dirty="0"/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sz="2600" dirty="0" smtClean="0"/>
              <a:t>Расходы </a:t>
            </a:r>
            <a:r>
              <a:rPr lang="ru-RU" sz="2600" dirty="0"/>
              <a:t>на санаторно-курортное обслуживание должны производиться страхователем в пределах норматива, установленного ему исполнительным органом Фонда на календарный год.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sz="2600" dirty="0"/>
              <a:t>Оплата путевок на санаторно-курортное лечение, в учреждения отдыха, санатории - профилактории, санаторные и оздоровительные лагеря для детей и юношества, на лечебное (диетическое) питание производится по счетам организаций, в которых они приобретены.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sz="2600" dirty="0"/>
              <a:t>Порядок частичного финансирования санаториев - профилакториев, детских оздоровительных лагерей, детско-юношеских спортивных школ определяется исполнительным органом Фонда, в котором зарегистрирован страхователь, согласно представленным сметам.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62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86563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589</Words>
  <Application>Microsoft Office PowerPoint</Application>
  <PresentationFormat>Широкоэкранный</PresentationFormat>
  <Paragraphs>43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Средства ФСС РФ. Направление средств ФСС РФ.</vt:lpstr>
      <vt:lpstr>Образование средств ФСС</vt:lpstr>
      <vt:lpstr>Расходование средств Фонда социального страхования РФ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Средства ФСС РФ. Направление средств ФСС РФ.</vt:lpstr>
    </vt:vector>
  </TitlesOfParts>
  <Company>inueco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Владиславовна Гриценко</dc:creator>
  <cp:lastModifiedBy>User</cp:lastModifiedBy>
  <cp:revision>29</cp:revision>
  <dcterms:created xsi:type="dcterms:W3CDTF">2021-01-21T04:43:00Z</dcterms:created>
  <dcterms:modified xsi:type="dcterms:W3CDTF">2022-02-28T04:54:56Z</dcterms:modified>
</cp:coreProperties>
</file>