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9"/>
  </p:notesMasterIdLst>
  <p:sldIdLst>
    <p:sldId id="291" r:id="rId2"/>
    <p:sldId id="290" r:id="rId3"/>
    <p:sldId id="295" r:id="rId4"/>
    <p:sldId id="294" r:id="rId5"/>
    <p:sldId id="293" r:id="rId6"/>
    <p:sldId id="292" r:id="rId7"/>
    <p:sldId id="288" r:id="rId8"/>
    <p:sldId id="287" r:id="rId9"/>
    <p:sldId id="286" r:id="rId10"/>
    <p:sldId id="285" r:id="rId11"/>
    <p:sldId id="284" r:id="rId12"/>
    <p:sldId id="282" r:id="rId13"/>
    <p:sldId id="283" r:id="rId14"/>
    <p:sldId id="297" r:id="rId15"/>
    <p:sldId id="296" r:id="rId16"/>
    <p:sldId id="300" r:id="rId17"/>
    <p:sldId id="299" r:id="rId18"/>
    <p:sldId id="298" r:id="rId19"/>
    <p:sldId id="305" r:id="rId20"/>
    <p:sldId id="304" r:id="rId21"/>
    <p:sldId id="303" r:id="rId22"/>
    <p:sldId id="302" r:id="rId23"/>
    <p:sldId id="306" r:id="rId24"/>
    <p:sldId id="301" r:id="rId25"/>
    <p:sldId id="307" r:id="rId26"/>
    <p:sldId id="308" r:id="rId27"/>
    <p:sldId id="281" r:id="rId28"/>
  </p:sldIdLst>
  <p:sldSz cx="9144000" cy="6858000" type="screen4x3"/>
  <p:notesSz cx="6761163" cy="99425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8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9" d="100"/>
          <a:sy n="69" d="100"/>
        </p:scale>
        <p:origin x="1416"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30525" cy="49847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29050" y="0"/>
            <a:ext cx="2930525" cy="498475"/>
          </a:xfrm>
          <a:prstGeom prst="rect">
            <a:avLst/>
          </a:prstGeom>
        </p:spPr>
        <p:txBody>
          <a:bodyPr vert="horz" lIns="91440" tIns="45720" rIns="91440" bIns="45720" rtlCol="0"/>
          <a:lstStyle>
            <a:lvl1pPr algn="r">
              <a:defRPr sz="1200"/>
            </a:lvl1pPr>
          </a:lstStyle>
          <a:p>
            <a:fld id="{2EEFB1A5-4D95-45E5-ABE1-4C3AB0241B0D}" type="datetimeFigureOut">
              <a:rPr lang="ru-RU" smtClean="0"/>
              <a:pPr/>
              <a:t>06.02.2021</a:t>
            </a:fld>
            <a:endParaRPr lang="ru-RU"/>
          </a:p>
        </p:txBody>
      </p:sp>
      <p:sp>
        <p:nvSpPr>
          <p:cNvPr id="4" name="Образ слайда 3"/>
          <p:cNvSpPr>
            <a:spLocks noGrp="1" noRot="1" noChangeAspect="1"/>
          </p:cNvSpPr>
          <p:nvPr>
            <p:ph type="sldImg" idx="2"/>
          </p:nvPr>
        </p:nvSpPr>
        <p:spPr>
          <a:xfrm>
            <a:off x="1143000" y="1243013"/>
            <a:ext cx="4475163" cy="33559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6275" y="4784725"/>
            <a:ext cx="5408613" cy="3914775"/>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44038"/>
            <a:ext cx="2930525" cy="498475"/>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29050" y="9444038"/>
            <a:ext cx="2930525" cy="498475"/>
          </a:xfrm>
          <a:prstGeom prst="rect">
            <a:avLst/>
          </a:prstGeom>
        </p:spPr>
        <p:txBody>
          <a:bodyPr vert="horz" lIns="91440" tIns="45720" rIns="91440" bIns="45720" rtlCol="0" anchor="b"/>
          <a:lstStyle>
            <a:lvl1pPr algn="r">
              <a:defRPr sz="1200"/>
            </a:lvl1pPr>
          </a:lstStyle>
          <a:p>
            <a:fld id="{9984FE03-3E57-4CDA-8A40-D4B1A709705E}" type="slidenum">
              <a:rPr lang="ru-RU" smtClean="0"/>
              <a:pPr/>
              <a:t>‹#›</a:t>
            </a:fld>
            <a:endParaRPr lang="ru-RU"/>
          </a:p>
        </p:txBody>
      </p:sp>
    </p:spTree>
    <p:extLst>
      <p:ext uri="{BB962C8B-B14F-4D97-AF65-F5344CB8AC3E}">
        <p14:creationId xmlns:p14="http://schemas.microsoft.com/office/powerpoint/2010/main" val="41629733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1"/>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21910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6181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4"/>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4"/>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60185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84962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6"/>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04998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45169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69933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08844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94187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1"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68375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23270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6"/>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418C14-6D63-4E15-87B4-69C01A37979C}" type="datetimeFigureOut">
              <a:rPr lang="ru-RU" smtClean="0">
                <a:solidFill>
                  <a:prstClr val="black">
                    <a:tint val="75000"/>
                  </a:prstClr>
                </a:solidFill>
              </a:rPr>
              <a:pPr/>
              <a:t>06.02.2021</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6"/>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2331848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D0E64E-86DE-4CAC-A847-89E694CDCD3B}"/>
              </a:ext>
            </a:extLst>
          </p:cNvPr>
          <p:cNvSpPr>
            <a:spLocks noGrp="1"/>
          </p:cNvSpPr>
          <p:nvPr>
            <p:ph type="title"/>
          </p:nvPr>
        </p:nvSpPr>
        <p:spPr>
          <a:xfrm>
            <a:off x="474607" y="1484784"/>
            <a:ext cx="8229600" cy="1656184"/>
          </a:xfrm>
        </p:spPr>
        <p:txBody>
          <a:bodyPr>
            <a:normAutofit/>
          </a:bodyPr>
          <a:lstStyle/>
          <a:p>
            <a:r>
              <a:rPr lang="ru-RU" b="1" i="1" u="sng" dirty="0">
                <a:latin typeface="Times New Roman" panose="02020603050405020304" pitchFamily="18" charset="0"/>
                <a:cs typeface="Times New Roman" panose="02020603050405020304" pitchFamily="18" charset="0"/>
              </a:rPr>
              <a:t>Конституция Республики Казахстан</a:t>
            </a:r>
          </a:p>
        </p:txBody>
      </p:sp>
      <p:sp>
        <p:nvSpPr>
          <p:cNvPr id="3" name="Объект 2">
            <a:extLst>
              <a:ext uri="{FF2B5EF4-FFF2-40B4-BE49-F238E27FC236}">
                <a16:creationId xmlns:a16="http://schemas.microsoft.com/office/drawing/2014/main" id="{2CE20759-528B-4489-94CC-7140163CB00A}"/>
              </a:ext>
            </a:extLst>
          </p:cNvPr>
          <p:cNvSpPr>
            <a:spLocks noGrp="1"/>
          </p:cNvSpPr>
          <p:nvPr>
            <p:ph idx="1"/>
          </p:nvPr>
        </p:nvSpPr>
        <p:spPr>
          <a:xfrm>
            <a:off x="5292080" y="4437112"/>
            <a:ext cx="3735822" cy="1512168"/>
          </a:xfrm>
        </p:spPr>
        <p:txBody>
          <a:bodyPr>
            <a:normAutofit fontScale="92500" lnSpcReduction="10000"/>
          </a:bodyPr>
          <a:lstStyle/>
          <a:p>
            <a:pPr marL="0" indent="0">
              <a:buNone/>
            </a:pPr>
            <a:r>
              <a:rPr lang="ru-RU" dirty="0">
                <a:latin typeface="Times New Roman" panose="02020603050405020304" pitchFamily="18" charset="0"/>
                <a:cs typeface="Times New Roman" panose="02020603050405020304" pitchFamily="18" charset="0"/>
              </a:rPr>
              <a:t>Выполнил:</a:t>
            </a:r>
          </a:p>
          <a:p>
            <a:pPr marL="0" indent="0">
              <a:buNone/>
            </a:pPr>
            <a:r>
              <a:rPr lang="ru-RU" dirty="0">
                <a:latin typeface="Times New Roman" panose="02020603050405020304" pitchFamily="18" charset="0"/>
                <a:cs typeface="Times New Roman" panose="02020603050405020304" pitchFamily="18" charset="0"/>
              </a:rPr>
              <a:t>Локтионов Всеволод </a:t>
            </a:r>
            <a:endParaRPr lang="en-US"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группа Ю-238А</a:t>
            </a:r>
          </a:p>
        </p:txBody>
      </p:sp>
    </p:spTree>
    <p:extLst>
      <p:ext uri="{BB962C8B-B14F-4D97-AF65-F5344CB8AC3E}">
        <p14:creationId xmlns:p14="http://schemas.microsoft.com/office/powerpoint/2010/main" val="245700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D24F35A5-8D8D-47C2-99E2-FAB2F88FBB68}"/>
              </a:ext>
            </a:extLst>
          </p:cNvPr>
          <p:cNvSpPr/>
          <p:nvPr/>
        </p:nvSpPr>
        <p:spPr>
          <a:xfrm>
            <a:off x="-108520" y="1351508"/>
            <a:ext cx="9144000" cy="4154984"/>
          </a:xfrm>
          <a:prstGeom prst="rect">
            <a:avLst/>
          </a:prstGeom>
        </p:spPr>
        <p:txBody>
          <a:bodyPr wrap="square">
            <a:spAutoFit/>
          </a:bodyPr>
          <a:lstStyle/>
          <a:p>
            <a:pPr marL="342900"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В Конституции 1978 года были определены национально-государственное и административно-территориальное устройство республики, компетенция высших и местных органов власти и управления, принципы избирательной системы, правовой статус народных депутатов, институты государственного плана экономического и социального развития, государственного бюджета, правосудия, арбитража, прокурорского надзора и т. д.</a:t>
            </a:r>
          </a:p>
          <a:p>
            <a:pPr marL="342900" indent="-450000" algn="just">
              <a:buFont typeface="Arial" panose="020B0604020202020204" pitchFamily="34" charset="0"/>
              <a:buChar char="•"/>
            </a:pPr>
            <a:endParaRPr lang="en-US" sz="2400" dirty="0">
              <a:solidFill>
                <a:srgbClr val="222222"/>
              </a:solidFill>
              <a:latin typeface="Times New Roman" panose="02020603050405020304" pitchFamily="18" charset="0"/>
              <a:cs typeface="Times New Roman" panose="02020603050405020304" pitchFamily="18" charset="0"/>
            </a:endParaRPr>
          </a:p>
          <a:p>
            <a:pPr marL="342900"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В начале 1990-х годов в Казахской ССР, а затем в Казахстане был принят ряд законов, которые внесли значительные поправки в Конституцию 1978 года.</a:t>
            </a:r>
          </a:p>
        </p:txBody>
      </p:sp>
    </p:spTree>
    <p:extLst>
      <p:ext uri="{BB962C8B-B14F-4D97-AF65-F5344CB8AC3E}">
        <p14:creationId xmlns:p14="http://schemas.microsoft.com/office/powerpoint/2010/main" val="2041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7BE0C9F9-184A-462E-B392-DDD98CE876B1}"/>
              </a:ext>
            </a:extLst>
          </p:cNvPr>
          <p:cNvSpPr/>
          <p:nvPr/>
        </p:nvSpPr>
        <p:spPr>
          <a:xfrm>
            <a:off x="179512" y="908720"/>
            <a:ext cx="8784976" cy="4893647"/>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В Конституции 1978 года были определены национально-государственное и административно-территориальное устройство республики, компетенция высших и местных органов власти и управления, принципы избирательной системы, правовой статус народных депутатов, институты государственного плана экономического и социального развития, государственного бюджета, правосудия, арбитража, прокурорского надзора и т. д.</a:t>
            </a:r>
          </a:p>
          <a:p>
            <a:pPr algn="just"/>
            <a:endParaRPr lang="en-US" sz="2400" dirty="0">
              <a:solidFill>
                <a:srgbClr val="222222"/>
              </a:solidFill>
              <a:latin typeface="Times New Roman" panose="02020603050405020304" pitchFamily="18" charset="0"/>
              <a:cs typeface="Times New Roman" panose="02020603050405020304" pitchFamily="18" charset="0"/>
            </a:endParaRPr>
          </a:p>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В начале 1990-х годов в Казахской ССР, а затем в Казахстане был принят ряд законов, которые внесли значительные поправки в Конституцию 1978 года.</a:t>
            </a:r>
          </a:p>
          <a:p>
            <a:pPr algn="just"/>
            <a:endParaRPr lang="en-US" sz="2400" dirty="0">
              <a:solidFill>
                <a:srgbClr val="222222"/>
              </a:solidFill>
              <a:latin typeface="Times New Roman" panose="02020603050405020304" pitchFamily="18" charset="0"/>
              <a:cs typeface="Times New Roman" panose="02020603050405020304" pitchFamily="18" charset="0"/>
            </a:endParaRPr>
          </a:p>
          <a:p>
            <a:pPr algn="just"/>
            <a:endParaRPr lang="en-US" sz="2400" dirty="0">
              <a:solidFill>
                <a:srgbClr val="22222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4692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D3AFDFD4-40CD-49E5-AFF3-5D9992E9752E}"/>
              </a:ext>
            </a:extLst>
          </p:cNvPr>
          <p:cNvSpPr/>
          <p:nvPr/>
        </p:nvSpPr>
        <p:spPr>
          <a:xfrm>
            <a:off x="-25508" y="1052736"/>
            <a:ext cx="8964488" cy="5632311"/>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Основной Закон 1978 года значительно расширил рамки «социалистической демократии». Он утвердил принцип равенства граждан перед законом независимо от происхождения, образования, языка, отношения к религии, рода и характера занятий, местожительства. Был закреплен и более полный перечень прав граждан, например, введены право на жилище, охрану здоровья, пользование достижениями культуры, свободу научного, технического и художественного творчества и др.</a:t>
            </a:r>
          </a:p>
          <a:p>
            <a:pPr algn="just"/>
            <a:endParaRPr lang="en-US" sz="2400" dirty="0">
              <a:solidFill>
                <a:srgbClr val="222222"/>
              </a:solidFill>
              <a:latin typeface="Times New Roman" panose="02020603050405020304" pitchFamily="18" charset="0"/>
              <a:cs typeface="Times New Roman" panose="02020603050405020304" pitchFamily="18" charset="0"/>
            </a:endParaRPr>
          </a:p>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Однако Конституция не утрачивала классового характера, поскольку в ней сохранилась классовая ориентация демократии, именуемой социалистической; прямо отражена роль коммунистической партии в качестве «руководящей и направляющей силы советского общества, ядра его политической системы, государственных и общественных организаций».</a:t>
            </a:r>
          </a:p>
        </p:txBody>
      </p:sp>
    </p:spTree>
    <p:extLst>
      <p:ext uri="{BB962C8B-B14F-4D97-AF65-F5344CB8AC3E}">
        <p14:creationId xmlns:p14="http://schemas.microsoft.com/office/powerpoint/2010/main" val="42329695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A170C7C8-FC12-44A8-84E4-C43782081F00}"/>
              </a:ext>
            </a:extLst>
          </p:cNvPr>
          <p:cNvSpPr/>
          <p:nvPr/>
        </p:nvSpPr>
        <p:spPr>
          <a:xfrm>
            <a:off x="287524" y="1556792"/>
            <a:ext cx="8568952" cy="3785652"/>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В январе 1993 года Казахстан был признан как суверенное независимое государство всеми без исключения странами мира и международными организациями. В начале 1993 года президент Республики Казахстан Нурсултан Назарбаев с трибуны ООН сказал: «Республика Казахстан – это, прежде всего государство независимое и, прежде всего – государство демократическое. Мы стремимся к построению общества, главные ценности которого – экономическое процветание, свобода слова, многоконфессиональность – сегодня являются основополагающими во всем цивилизованном мире».</a:t>
            </a:r>
          </a:p>
        </p:txBody>
      </p:sp>
      <p:sp>
        <p:nvSpPr>
          <p:cNvPr id="3" name="Заголовок 2">
            <a:extLst>
              <a:ext uri="{FF2B5EF4-FFF2-40B4-BE49-F238E27FC236}">
                <a16:creationId xmlns:a16="http://schemas.microsoft.com/office/drawing/2014/main" id="{C48E3542-509F-4779-89FD-FB1B8034628E}"/>
              </a:ext>
            </a:extLst>
          </p:cNvPr>
          <p:cNvSpPr>
            <a:spLocks noGrp="1"/>
          </p:cNvSpPr>
          <p:nvPr>
            <p:ph type="title"/>
          </p:nvPr>
        </p:nvSpPr>
        <p:spPr>
          <a:xfrm>
            <a:off x="2627784" y="274638"/>
            <a:ext cx="6059016" cy="1143000"/>
          </a:xfrm>
        </p:spPr>
        <p:txBody>
          <a:bodyPr>
            <a:normAutofit/>
          </a:bodyPr>
          <a:lstStyle/>
          <a:p>
            <a:r>
              <a:rPr lang="ru-RU" sz="2800" b="1" i="1" u="sng" dirty="0">
                <a:latin typeface="Times New Roman" panose="02020603050405020304" pitchFamily="18" charset="0"/>
                <a:cs typeface="Times New Roman" panose="02020603050405020304" pitchFamily="18" charset="0"/>
              </a:rPr>
              <a:t>Конституция Республики Казахстан 1993 года</a:t>
            </a:r>
          </a:p>
        </p:txBody>
      </p:sp>
    </p:spTree>
    <p:extLst>
      <p:ext uri="{BB962C8B-B14F-4D97-AF65-F5344CB8AC3E}">
        <p14:creationId xmlns:p14="http://schemas.microsoft.com/office/powerpoint/2010/main" val="2271498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481355ED-7CD4-4609-9A13-D283E809CDCF}"/>
              </a:ext>
            </a:extLst>
          </p:cNvPr>
          <p:cNvSpPr/>
          <p:nvPr/>
        </p:nvSpPr>
        <p:spPr>
          <a:xfrm>
            <a:off x="179512" y="1196752"/>
            <a:ext cx="8784976" cy="4893647"/>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Первая Конституция независимого Казахстана была принята на IX сессии Верховного Совета Казахстана XII созыва 28 января 1993 года. Она разрабатывалась и принималась в условиях кризисного состояния, в котором находилась республика после распада СССР. Ее принятие позволило нормализовать казахстанскую систему государственных взаимоотношений, способствовало переориентации внутриполитического направления государственного механизма управления. Конституцией 1993 года была закреплена независимость Казахстана, законодательно оформлен институт президентства и на Президента Казахстана возложена политическая ответственность за функционирование всей исполнительной ветви власти на высшем и местном уровнях.</a:t>
            </a:r>
          </a:p>
        </p:txBody>
      </p:sp>
    </p:spTree>
    <p:extLst>
      <p:ext uri="{BB962C8B-B14F-4D97-AF65-F5344CB8AC3E}">
        <p14:creationId xmlns:p14="http://schemas.microsoft.com/office/powerpoint/2010/main" val="1514338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592CC24B-8CF7-4740-A864-F15E862B61D7}"/>
              </a:ext>
            </a:extLst>
          </p:cNvPr>
          <p:cNvSpPr/>
          <p:nvPr/>
        </p:nvSpPr>
        <p:spPr>
          <a:xfrm>
            <a:off x="143508" y="1124744"/>
            <a:ext cx="8856984" cy="5909310"/>
          </a:xfrm>
          <a:prstGeom prst="rect">
            <a:avLst/>
          </a:prstGeom>
        </p:spPr>
        <p:txBody>
          <a:bodyPr wrap="square">
            <a:spAutoFit/>
          </a:bodyPr>
          <a:lstStyle/>
          <a:p>
            <a:pPr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Структурно Конституция состояла из преамбулы (вводной части), 4 разделов, 21 главы и 131 статьи. В основу Конституции 1993 года легла модель парламентской республики.</a:t>
            </a:r>
          </a:p>
          <a:p>
            <a:pPr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Актом принятия первой Конституции независимой Республики Казахстан положено начало созданию правовой базы для становления государственности, обеспечения национальной независимости, установления региональных гарантий гражданских прав и свобод, закреплен переход к социально ориентированной рыночной экономике, к формированию качественно нового законодательства. В Конституции был закреплен также принцип разделения государственной власти на законодательную, судебную, исполнительную.</a:t>
            </a:r>
          </a:p>
          <a:p>
            <a:pPr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Произошло утверждение и проведение в жизнь принципа прямого действия и верховенства Конституции над всеми другими законами.</a:t>
            </a:r>
          </a:p>
          <a:p>
            <a:pPr algn="just"/>
            <a:endParaRPr lang="ru-RU" b="0" i="0" dirty="0">
              <a:solidFill>
                <a:srgbClr val="222222"/>
              </a:solidFill>
              <a:effectLst/>
              <a:latin typeface="Lato"/>
            </a:endParaRPr>
          </a:p>
        </p:txBody>
      </p:sp>
    </p:spTree>
    <p:extLst>
      <p:ext uri="{BB962C8B-B14F-4D97-AF65-F5344CB8AC3E}">
        <p14:creationId xmlns:p14="http://schemas.microsoft.com/office/powerpoint/2010/main" val="1825965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A38A6A80-7700-4BCF-99CA-4162CC3E44C1}"/>
              </a:ext>
            </a:extLst>
          </p:cNvPr>
          <p:cNvSpPr/>
          <p:nvPr/>
        </p:nvSpPr>
        <p:spPr>
          <a:xfrm>
            <a:off x="179512" y="1052736"/>
            <a:ext cx="8496944" cy="4524315"/>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Принятие первой демократической Конституции – историческое, масштабное событие в жизни Казахстана. Она открыла новые реальные перспективы построения общества нового типа в нашей республике, способствовала укреплению веры у всех казахстанцев в необратимость происходящих перемен и возможность жить по-новому в суверенном Казахстане.</a:t>
            </a:r>
          </a:p>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В то же время Конституция 1993 года была рассчитана лишь на краткосрочные перспективы. Она послужила своеобразным законодательным плацдармом к дальнейшему развитию демократического государства, элементом формирования государственности.</a:t>
            </a:r>
          </a:p>
        </p:txBody>
      </p:sp>
    </p:spTree>
    <p:extLst>
      <p:ext uri="{BB962C8B-B14F-4D97-AF65-F5344CB8AC3E}">
        <p14:creationId xmlns:p14="http://schemas.microsoft.com/office/powerpoint/2010/main" val="1792618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83732AFD-7479-4440-A127-7453C6E6E1F8}"/>
              </a:ext>
            </a:extLst>
          </p:cNvPr>
          <p:cNvSpPr/>
          <p:nvPr/>
        </p:nvSpPr>
        <p:spPr>
          <a:xfrm>
            <a:off x="215516" y="1166842"/>
            <a:ext cx="8712968" cy="4524315"/>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Но жизнь не стоит на месте, необходимость глубоких преобразований и реформ обусловили разработку и принятие новой Конституции. Время показало, что нужен новый Основной Закон страны, расширяющий полномочия Президента и конкретизирующий действия государственного аппарата. Все это должно было способствовать повышению эффективности проводимых в республике реформ.</a:t>
            </a:r>
          </a:p>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Президентом была создана комиссия по разработке проекта новой Конституции. Президентская республика с расширенными, но сбалансированными полномочиями остальных ветвей власти – таким видели Казахстан разработчики проекта. Такой Конституция и получилась.</a:t>
            </a:r>
            <a:endParaRPr lang="ru-RU" sz="2400" dirty="0"/>
          </a:p>
        </p:txBody>
      </p:sp>
    </p:spTree>
    <p:extLst>
      <p:ext uri="{BB962C8B-B14F-4D97-AF65-F5344CB8AC3E}">
        <p14:creationId xmlns:p14="http://schemas.microsoft.com/office/powerpoint/2010/main" val="13997313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1BE836E0-8D19-4C5A-B835-6401DC0335C9}"/>
              </a:ext>
            </a:extLst>
          </p:cNvPr>
          <p:cNvSpPr/>
          <p:nvPr/>
        </p:nvSpPr>
        <p:spPr>
          <a:xfrm>
            <a:off x="4355976" y="-18605448"/>
            <a:ext cx="4572000" cy="369332"/>
          </a:xfrm>
          <a:prstGeom prst="rect">
            <a:avLst/>
          </a:prstGeom>
        </p:spPr>
        <p:txBody>
          <a:bodyPr>
            <a:spAutoFit/>
          </a:bodyPr>
          <a:lstStyle/>
          <a:p>
            <a:pPr algn="just"/>
            <a:r>
              <a:rPr lang="ru-RU" dirty="0">
                <a:solidFill>
                  <a:srgbClr val="222222"/>
                </a:solidFill>
                <a:latin typeface="Lato"/>
              </a:rPr>
              <a:t>.</a:t>
            </a:r>
            <a:endParaRPr lang="ru-RU" b="0" i="0" dirty="0">
              <a:solidFill>
                <a:srgbClr val="222222"/>
              </a:solidFill>
              <a:effectLst/>
              <a:latin typeface="Lato"/>
            </a:endParaRPr>
          </a:p>
        </p:txBody>
      </p:sp>
      <p:sp>
        <p:nvSpPr>
          <p:cNvPr id="3" name="Прямоугольник 2">
            <a:extLst>
              <a:ext uri="{FF2B5EF4-FFF2-40B4-BE49-F238E27FC236}">
                <a16:creationId xmlns:a16="http://schemas.microsoft.com/office/drawing/2014/main" id="{A434C121-AF73-4984-97C6-FF45BF044FBD}"/>
              </a:ext>
            </a:extLst>
          </p:cNvPr>
          <p:cNvSpPr/>
          <p:nvPr/>
        </p:nvSpPr>
        <p:spPr>
          <a:xfrm>
            <a:off x="287524" y="1052736"/>
            <a:ext cx="8568952" cy="4893647"/>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«Мы, народ Казахстана, объединенный общей исторической судьбой, созидая государственность на исконной казахской земле, сознавая себя миролюбивым гражданским обществом, приверженным идеалам свободы, равенства и согласия, желая занять достойное место в мировом сообществе, осознавая свою высокую ответственность перед нынешним и будущим поколениями, исходя из своего суверенного права, принимаем настоящую Конституцию», — такими словами начинается Основной Закон Республики Казахстан.</a:t>
            </a:r>
          </a:p>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Действующая Конституция Республики Казахстан была принята 30 августа 1995 года на всенародном референдуме. Этот день является государственным праздником — Днем Конституции Республики Казахстан. </a:t>
            </a:r>
          </a:p>
        </p:txBody>
      </p:sp>
      <p:sp>
        <p:nvSpPr>
          <p:cNvPr id="4" name="Заголовок 3">
            <a:extLst>
              <a:ext uri="{FF2B5EF4-FFF2-40B4-BE49-F238E27FC236}">
                <a16:creationId xmlns:a16="http://schemas.microsoft.com/office/drawing/2014/main" id="{8CAE3328-2016-4A3F-9BE7-0A077A1F5917}"/>
              </a:ext>
            </a:extLst>
          </p:cNvPr>
          <p:cNvSpPr>
            <a:spLocks noGrp="1"/>
          </p:cNvSpPr>
          <p:nvPr>
            <p:ph type="title"/>
          </p:nvPr>
        </p:nvSpPr>
        <p:spPr>
          <a:xfrm>
            <a:off x="2843808" y="274638"/>
            <a:ext cx="5842992" cy="778098"/>
          </a:xfrm>
        </p:spPr>
        <p:txBody>
          <a:bodyPr>
            <a:noAutofit/>
          </a:bodyPr>
          <a:lstStyle/>
          <a:p>
            <a:r>
              <a:rPr lang="ru-RU" sz="2800" b="1" i="1" u="sng" dirty="0">
                <a:latin typeface="Times New Roman" panose="02020603050405020304" pitchFamily="18" charset="0"/>
                <a:cs typeface="Times New Roman" panose="02020603050405020304" pitchFamily="18" charset="0"/>
              </a:rPr>
              <a:t>Конституция Республики Казахстан 1995 года</a:t>
            </a:r>
          </a:p>
        </p:txBody>
      </p:sp>
      <p:sp>
        <p:nvSpPr>
          <p:cNvPr id="5" name="Объект 4">
            <a:extLst>
              <a:ext uri="{FF2B5EF4-FFF2-40B4-BE49-F238E27FC236}">
                <a16:creationId xmlns:a16="http://schemas.microsoft.com/office/drawing/2014/main" id="{DF5D4E7B-2431-434B-AA78-57930F2E9BF2}"/>
              </a:ext>
            </a:extLst>
          </p:cNvPr>
          <p:cNvSpPr>
            <a:spLocks noGrp="1"/>
          </p:cNvSpPr>
          <p:nvPr>
            <p:ph idx="1"/>
          </p:nvPr>
        </p:nvSpPr>
        <p:spPr/>
        <p:txBody>
          <a:bodyPr/>
          <a:lstStyle/>
          <a:p>
            <a:endParaRPr lang="ru-RU" dirty="0"/>
          </a:p>
          <a:p>
            <a:endParaRPr lang="ru-RU" dirty="0"/>
          </a:p>
        </p:txBody>
      </p:sp>
    </p:spTree>
    <p:extLst>
      <p:ext uri="{BB962C8B-B14F-4D97-AF65-F5344CB8AC3E}">
        <p14:creationId xmlns:p14="http://schemas.microsoft.com/office/powerpoint/2010/main" val="16051394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469FAFF-5658-4C35-AF35-AFD91FF15A8B}"/>
              </a:ext>
            </a:extLst>
          </p:cNvPr>
          <p:cNvSpPr/>
          <p:nvPr/>
        </p:nvSpPr>
        <p:spPr>
          <a:xfrm>
            <a:off x="179512" y="1052736"/>
            <a:ext cx="8568952" cy="4893647"/>
          </a:xfrm>
          <a:prstGeom prst="rect">
            <a:avLst/>
          </a:prstGeom>
        </p:spPr>
        <p:txBody>
          <a:bodyPr wrap="square">
            <a:spAutoFit/>
          </a:bodyPr>
          <a:lstStyle/>
          <a:p>
            <a:pPr indent="450000">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Принятию основного закона страны предшествовало широкое обсуждение проекта Конституции населением республики. В общей сложности состоялось около 33 тыс. коллективных обсуждений проекта, в которых приняли участие более 3 млн граждан. Во время обсуждений было внесено почти 30 тысяч предложений и замечаний. В 55 статей были внесены более 1100 поправок и дополнений.</a:t>
            </a:r>
          </a:p>
          <a:p>
            <a:pPr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30 августа 1995 года состоялся всенародный референдум. Голосование в городах и селах Казахстана прошло на 10253 избирательных участках. На референдум был вынесен один вопрос: «Принимаете ли Вы новую Конституцию Республики Казахстан, проект которой был опубликован в печати 1 августа 1995 года?»</a:t>
            </a:r>
          </a:p>
        </p:txBody>
      </p:sp>
    </p:spTree>
    <p:extLst>
      <p:ext uri="{BB962C8B-B14F-4D97-AF65-F5344CB8AC3E}">
        <p14:creationId xmlns:p14="http://schemas.microsoft.com/office/powerpoint/2010/main" val="2584644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900D55-3F95-4791-AEFE-19BC89E343AB}"/>
              </a:ext>
            </a:extLst>
          </p:cNvPr>
          <p:cNvSpPr>
            <a:spLocks noGrp="1"/>
          </p:cNvSpPr>
          <p:nvPr>
            <p:ph type="title"/>
          </p:nvPr>
        </p:nvSpPr>
        <p:spPr>
          <a:xfrm>
            <a:off x="2483768" y="1052736"/>
            <a:ext cx="6203032" cy="720080"/>
          </a:xfrm>
        </p:spPr>
        <p:txBody>
          <a:bodyPr>
            <a:normAutofit fontScale="90000"/>
          </a:bodyPr>
          <a:lstStyle/>
          <a:p>
            <a:r>
              <a:rPr lang="ru-RU" b="1" i="1" u="sng" dirty="0">
                <a:latin typeface="Times New Roman" panose="02020603050405020304" pitchFamily="18" charset="0"/>
                <a:cs typeface="Times New Roman" panose="02020603050405020304" pitchFamily="18" charset="0"/>
              </a:rPr>
              <a:t>Конституция Республики Казахстан – Основной Закон государства</a:t>
            </a:r>
            <a:br>
              <a:rPr lang="ru-RU" dirty="0"/>
            </a:br>
            <a:r>
              <a:rPr lang="ru-RU" dirty="0"/>
              <a:t> </a:t>
            </a:r>
            <a:endParaRPr lang="ru-RU"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A5DCB20A-B47F-47C7-ABE2-DEDC9668EE6A}"/>
              </a:ext>
            </a:extLst>
          </p:cNvPr>
          <p:cNvSpPr>
            <a:spLocks noGrp="1"/>
          </p:cNvSpPr>
          <p:nvPr>
            <p:ph idx="1"/>
          </p:nvPr>
        </p:nvSpPr>
        <p:spPr>
          <a:xfrm>
            <a:off x="457200" y="2204864"/>
            <a:ext cx="8229600" cy="3921305"/>
          </a:xfrm>
        </p:spPr>
        <p:txBody>
          <a:bodyPr>
            <a:normAutofit/>
          </a:bodyPr>
          <a:lstStyle/>
          <a:p>
            <a:pPr indent="450000"/>
            <a:r>
              <a:rPr lang="ru-RU" sz="2400" dirty="0">
                <a:latin typeface="Times New Roman" panose="02020603050405020304" pitchFamily="18" charset="0"/>
                <a:cs typeface="Times New Roman" panose="02020603050405020304" pitchFamily="18" charset="0"/>
              </a:rPr>
              <a:t>Республика Казахстан, провозгласив себя правовым государством, поставила на первое место человека, который обладает правами, свободами и обязанностями. Право сопровождает человека с момента его рождения. </a:t>
            </a:r>
            <a:endParaRPr lang="en-US" sz="2400" dirty="0">
              <a:latin typeface="Times New Roman" panose="02020603050405020304" pitchFamily="18" charset="0"/>
              <a:cs typeface="Times New Roman" panose="02020603050405020304" pitchFamily="18" charset="0"/>
            </a:endParaRPr>
          </a:p>
          <a:p>
            <a:pPr indent="450000"/>
            <a:r>
              <a:rPr lang="ru-RU" sz="2400" dirty="0">
                <a:latin typeface="Times New Roman" panose="02020603050405020304" pitchFamily="18" charset="0"/>
                <a:cs typeface="Times New Roman" panose="02020603050405020304" pitchFamily="18" charset="0"/>
              </a:rPr>
              <a:t>Для того чтобы добиться в жизни чего-либо, каждому необходимы определенные права: право на жизнь, на образование, на работу на охрану здоровья, на семью. Без этих прав существовать невозможно.</a:t>
            </a:r>
          </a:p>
        </p:txBody>
      </p:sp>
    </p:spTree>
    <p:extLst>
      <p:ext uri="{BB962C8B-B14F-4D97-AF65-F5344CB8AC3E}">
        <p14:creationId xmlns:p14="http://schemas.microsoft.com/office/powerpoint/2010/main" val="3829220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CE02B165-09DB-4118-A549-5845DE0EA665}"/>
              </a:ext>
            </a:extLst>
          </p:cNvPr>
          <p:cNvSpPr/>
          <p:nvPr/>
        </p:nvSpPr>
        <p:spPr>
          <a:xfrm>
            <a:off x="215516" y="1052736"/>
            <a:ext cx="8712968" cy="4893647"/>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В голосовании приняло участие 8091715 граждан, или 90,58% от общего числа лиц, внесенных в списки. За Конституцию отдали свои голоса 7122773 человека, что составило 89,14% голосовавших. За ходом голосования следили иностранные наблюдатели и представители общественных объединений.</a:t>
            </a:r>
          </a:p>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Конституция 1995 года является качественно иной по содержанию, в отличие от Конституции Республики Казахстан 1993 года. По Конституции Республика Казахстан утверждает себя демократическим, светским и правовым государством (статья 1). Высшими ценностями государства являются человек, его жизнь, права и свободы.</a:t>
            </a:r>
          </a:p>
          <a:p>
            <a:pPr algn="just"/>
            <a:endParaRPr lang="ru-RU" sz="2400" b="0" i="0" dirty="0">
              <a:solidFill>
                <a:srgbClr val="222222"/>
              </a:solidFill>
              <a:effectLst/>
              <a:latin typeface="Lato"/>
            </a:endParaRPr>
          </a:p>
        </p:txBody>
      </p:sp>
    </p:spTree>
    <p:extLst>
      <p:ext uri="{BB962C8B-B14F-4D97-AF65-F5344CB8AC3E}">
        <p14:creationId xmlns:p14="http://schemas.microsoft.com/office/powerpoint/2010/main" val="5366169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2B72DAA-29E0-440D-B0DE-CF1666184DB7}"/>
              </a:ext>
            </a:extLst>
          </p:cNvPr>
          <p:cNvSpPr/>
          <p:nvPr/>
        </p:nvSpPr>
        <p:spPr>
          <a:xfrm>
            <a:off x="287524" y="1196752"/>
            <a:ext cx="8568952" cy="4893647"/>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В новой Конституции впервые содержатся нормы, касающиеся не только прав гражданина, но и прав человека, которые принадлежат каждому от рождения, признаются абсолютными и неотчуждаемыми (право на жизнь, на свободу совести и др., например, статьи 12–22).</a:t>
            </a:r>
          </a:p>
          <a:p>
            <a:pPr indent="450000" algn="just">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Республика Казахстан является унитарным (неделимым, не состоящим из других федеративных образований) государством (статья 2) с президентской формой правления.</a:t>
            </a:r>
          </a:p>
          <a:p>
            <a:pPr indent="450000" algn="just">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Народ в нашей стране является единственным источником государственной власти и осуществляет ее непосредственно через республиканский референдум, свободные выборы, а также путем делегирования своей власти государственным органам (статья 3).</a:t>
            </a:r>
          </a:p>
        </p:txBody>
      </p:sp>
    </p:spTree>
    <p:extLst>
      <p:ext uri="{BB962C8B-B14F-4D97-AF65-F5344CB8AC3E}">
        <p14:creationId xmlns:p14="http://schemas.microsoft.com/office/powerpoint/2010/main" val="2368788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67738A61-2C6E-4D18-87AE-261B8273F814}"/>
              </a:ext>
            </a:extLst>
          </p:cNvPr>
          <p:cNvSpPr/>
          <p:nvPr/>
        </p:nvSpPr>
        <p:spPr>
          <a:xfrm>
            <a:off x="107504" y="1052736"/>
            <a:ext cx="9036496" cy="4524315"/>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Президент Республики Казахстан является центральной фигурой политической системы, возвышается над ветвями власти, что соответствует государству с президентской формой правления, с реальной системой сдержек и противовесов (статьи 40–48).</a:t>
            </a:r>
          </a:p>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Наиболее радикальным изменениям подвергся конституционный раздел о Парламенте (статьи 49–63). По Конституции 1995 года в стране действует двухпалатный законодательный орган – Парламент, с верхней палатой – сенатом, и нижней – мажилисом (статьи 49–50).</a:t>
            </a:r>
          </a:p>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Всего в Конституции 9 разделов и 98 статей. В случае необходимости Парламент может вносить изменения и дополнения.</a:t>
            </a:r>
            <a:endParaRPr lang="en-US" sz="2400" dirty="0">
              <a:solidFill>
                <a:srgbClr val="22222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6520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743053AE-8524-4CBA-846D-61D1CBF89877}"/>
              </a:ext>
            </a:extLst>
          </p:cNvPr>
          <p:cNvSpPr/>
          <p:nvPr/>
        </p:nvSpPr>
        <p:spPr>
          <a:xfrm>
            <a:off x="143508" y="1052736"/>
            <a:ext cx="8856984" cy="5632311"/>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Конституция Республики Казахстан 1995 года завершила процесс конституционного строительства независимого государства, начатый с принятием Декларации «О государственном суверенитете Казахской ССР» (25 октября 1990 года) и Конституционным Законом Республики Казахстан «О государственной независимости Республики Казахстан» (16 декабря 1991 года). В ней доведены до логического конца те предпосылки, которые содержались в Конституции 1993 года.</a:t>
            </a:r>
            <a:endParaRPr lang="en-US" sz="2400" dirty="0">
              <a:solidFill>
                <a:srgbClr val="222222"/>
              </a:solidFill>
              <a:latin typeface="Times New Roman" panose="02020603050405020304" pitchFamily="18" charset="0"/>
              <a:cs typeface="Times New Roman" panose="02020603050405020304" pitchFamily="18" charset="0"/>
            </a:endParaRPr>
          </a:p>
          <a:p>
            <a:pPr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31 августа</a:t>
            </a:r>
            <a:r>
              <a:rPr lang="en-US" sz="2400" dirty="0">
                <a:latin typeface="Times New Roman" panose="02020603050405020304" pitchFamily="18" charset="0"/>
                <a:cs typeface="Times New Roman" panose="02020603050405020304" pitchFamily="18" charset="0"/>
              </a:rPr>
              <a:t> 1995 </a:t>
            </a:r>
            <a:r>
              <a:rPr lang="ru-RU" sz="2400" dirty="0">
                <a:latin typeface="Times New Roman" panose="02020603050405020304" pitchFamily="18" charset="0"/>
                <a:cs typeface="Times New Roman" panose="02020603050405020304" pitchFamily="18" charset="0"/>
              </a:rPr>
              <a:t>года Президент Республики Казахстан провел пресс-конференцию. От своего имени Н. Назарбаев поблагодарил всех, кто принял участие в голосовании, тех, кто организационно обеспечивал проведение референдума, а также средства массовой информации за проявление гражданственности и поддержку Президента.</a:t>
            </a:r>
          </a:p>
          <a:p>
            <a:pPr indent="450000" algn="just">
              <a:buFont typeface="Arial" panose="020B0604020202020204" pitchFamily="34" charset="0"/>
              <a:buChar char="•"/>
            </a:pPr>
            <a:endParaRPr lang="ru-RU" sz="2400" dirty="0">
              <a:solidFill>
                <a:srgbClr val="22222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27991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07407A56-399F-4E00-B5BE-A82E23E0929E}"/>
              </a:ext>
            </a:extLst>
          </p:cNvPr>
          <p:cNvSpPr/>
          <p:nvPr/>
        </p:nvSpPr>
        <p:spPr>
          <a:xfrm>
            <a:off x="2483768" y="116632"/>
            <a:ext cx="6516216" cy="1938992"/>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Конституция Республики Казахстан, принятая в 1995 году, является самым главным законом для нашей страны и всех людей, которые в ней живут.</a:t>
            </a:r>
            <a:endParaRPr lang="en-US" sz="2400" dirty="0">
              <a:solidFill>
                <a:srgbClr val="222222"/>
              </a:solidFill>
              <a:latin typeface="Times New Roman" panose="02020603050405020304" pitchFamily="18" charset="0"/>
              <a:cs typeface="Times New Roman" panose="02020603050405020304" pitchFamily="18" charset="0"/>
            </a:endParaRPr>
          </a:p>
          <a:p>
            <a:pPr indent="450000" algn="just">
              <a:buFont typeface="Arial" panose="020B0604020202020204" pitchFamily="34" charset="0"/>
              <a:buChar char="•"/>
            </a:pPr>
            <a:endParaRPr lang="ru-RU" sz="2400" dirty="0">
              <a:solidFill>
                <a:srgbClr val="222222"/>
              </a:solidFill>
              <a:latin typeface="Times New Roman" panose="02020603050405020304" pitchFamily="18" charset="0"/>
              <a:cs typeface="Times New Roman" panose="02020603050405020304" pitchFamily="18" charset="0"/>
            </a:endParaRPr>
          </a:p>
        </p:txBody>
      </p:sp>
      <p:sp>
        <p:nvSpPr>
          <p:cNvPr id="4" name="Прямоугольник 3">
            <a:extLst>
              <a:ext uri="{FF2B5EF4-FFF2-40B4-BE49-F238E27FC236}">
                <a16:creationId xmlns:a16="http://schemas.microsoft.com/office/drawing/2014/main" id="{AC94F2CB-9218-4D74-B96F-8FF6701D12D5}"/>
              </a:ext>
            </a:extLst>
          </p:cNvPr>
          <p:cNvSpPr/>
          <p:nvPr/>
        </p:nvSpPr>
        <p:spPr>
          <a:xfrm>
            <a:off x="162985" y="1628800"/>
            <a:ext cx="8855968" cy="3046988"/>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Знать свои права и уважать закон в нашем обществе должен каждый. Законы и существуют для того, чтобы справляться с возникающими спорами, конфликтами. В демократическом обществе граждане должны быть способны разумно решать спорные вопросы. Необходимо всегда помнить, что важно не просто знать свои права и обязанности, важно их соблюдать. Только тогда мы будем жить в мудром и справедливом государстве.</a:t>
            </a:r>
            <a:endParaRPr lang="ru-RU" sz="2400" dirty="0">
              <a:latin typeface="Times New Roman" panose="02020603050405020304" pitchFamily="18" charset="0"/>
              <a:cs typeface="Times New Roman" panose="02020603050405020304" pitchFamily="18" charset="0"/>
            </a:endParaRPr>
          </a:p>
        </p:txBody>
      </p:sp>
      <p:sp>
        <p:nvSpPr>
          <p:cNvPr id="5" name="Прямоугольник 4">
            <a:extLst>
              <a:ext uri="{FF2B5EF4-FFF2-40B4-BE49-F238E27FC236}">
                <a16:creationId xmlns:a16="http://schemas.microsoft.com/office/drawing/2014/main" id="{8DA5B4E8-66D2-47D6-8A27-292A4F126BEB}"/>
              </a:ext>
            </a:extLst>
          </p:cNvPr>
          <p:cNvSpPr/>
          <p:nvPr/>
        </p:nvSpPr>
        <p:spPr>
          <a:xfrm>
            <a:off x="162985" y="4675788"/>
            <a:ext cx="8818030" cy="1569660"/>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За время, прошедшее с момента принятия действующей Конституции, изменения и дополнения в нее вносились три раза: в 1998, 2007 и 2011 годах. В 1998 году были внесены изменения и дополнения в 19 статей основного закона.</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949238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EFCEC193-4D31-44CD-B828-40134E735A29}"/>
              </a:ext>
            </a:extLst>
          </p:cNvPr>
          <p:cNvSpPr/>
          <p:nvPr/>
        </p:nvSpPr>
        <p:spPr>
          <a:xfrm>
            <a:off x="215516" y="1124744"/>
            <a:ext cx="8712968" cy="4893647"/>
          </a:xfrm>
          <a:prstGeom prst="rect">
            <a:avLst/>
          </a:prstGeom>
        </p:spPr>
        <p:txBody>
          <a:bodyPr wrap="square">
            <a:spAutoFit/>
          </a:bodyPr>
          <a:lstStyle/>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Изменения коснулись сроков и полномочий президента, депутатов сената и мажилиса, был снят предусмотренный ранее верхний возрастной предел для государственного служащего. Кроме того, поправками 1998 года было предусмотрено, что 10 депутатов мажилиса избираются на основе партийных списков по системе пропорционального представительства.</a:t>
            </a:r>
          </a:p>
          <a:p>
            <a:pPr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Более существенные поправки в Конституцию были приняты в 2007 году. Их суть сводилась к следующему:</a:t>
            </a:r>
          </a:p>
          <a:p>
            <a:pPr>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переход к пропорциональной избирательной системе;</a:t>
            </a:r>
          </a:p>
          <a:p>
            <a:pPr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укрепление статуса парламента за счет введения нормы об утверждении премьер-министра парламентским большинством и процедуры консультаций президента с партийными фракциями при назначении главы правительства.</a:t>
            </a:r>
            <a:endParaRPr lang="ru-RU" sz="2400" b="0" i="0" dirty="0">
              <a:solidFill>
                <a:srgbClr val="222222"/>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262014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4F53BAC-EECC-4B39-9684-AEC49E7F9815}"/>
              </a:ext>
            </a:extLst>
          </p:cNvPr>
          <p:cNvSpPr>
            <a:spLocks noChangeArrowheads="1"/>
          </p:cNvSpPr>
          <p:nvPr/>
        </p:nvSpPr>
        <p:spPr bwMode="auto">
          <a:xfrm flipH="1">
            <a:off x="-24131" y="2216051"/>
            <a:ext cx="5966441" cy="3924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4900" b="0" i="0" u="none" strike="noStrike" cap="none" normalizeH="0" baseline="0" dirty="0">
                <a:ln>
                  <a:noFill/>
                </a:ln>
                <a:solidFill>
                  <a:srgbClr val="222222"/>
                </a:solidFill>
                <a:effectLst/>
                <a:latin typeface="Lato"/>
              </a:rPr>
              <a:t>      </a:t>
            </a:r>
            <a:endParaRPr kumimoji="0" lang="ru-RU" altLang="ru-RU" sz="1800" b="0" i="0" u="none" strike="noStrike" cap="none" normalizeH="0" baseline="0" dirty="0">
              <a:ln>
                <a:noFill/>
              </a:ln>
              <a:solidFill>
                <a:schemeClr val="tx1"/>
              </a:solidFill>
              <a:effectLst/>
              <a:latin typeface="Arial" panose="020B0604020202020204" pitchFamily="34" charset="0"/>
            </a:endParaRPr>
          </a:p>
        </p:txBody>
      </p:sp>
      <p:sp>
        <p:nvSpPr>
          <p:cNvPr id="3" name="AutoShape 2">
            <a:extLst>
              <a:ext uri="{FF2B5EF4-FFF2-40B4-BE49-F238E27FC236}">
                <a16:creationId xmlns:a16="http://schemas.microsoft.com/office/drawing/2014/main" id="{B7FEBC24-CE64-4043-BA40-33794023E803}"/>
              </a:ext>
            </a:extLst>
          </p:cNvPr>
          <p:cNvSpPr>
            <a:spLocks noChangeAspect="1" noChangeArrowheads="1"/>
          </p:cNvSpPr>
          <p:nvPr/>
        </p:nvSpPr>
        <p:spPr bwMode="auto">
          <a:xfrm flipH="1">
            <a:off x="45719" y="2204864"/>
            <a:ext cx="5966441" cy="39528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Прямоугольник 3">
            <a:extLst>
              <a:ext uri="{FF2B5EF4-FFF2-40B4-BE49-F238E27FC236}">
                <a16:creationId xmlns:a16="http://schemas.microsoft.com/office/drawing/2014/main" id="{343FAD1D-EA92-4563-9E70-0AD5EAF0506E}"/>
              </a:ext>
            </a:extLst>
          </p:cNvPr>
          <p:cNvSpPr/>
          <p:nvPr/>
        </p:nvSpPr>
        <p:spPr>
          <a:xfrm>
            <a:off x="395536" y="1412776"/>
            <a:ext cx="8352928" cy="3046988"/>
          </a:xfrm>
          <a:prstGeom prst="rect">
            <a:avLst/>
          </a:prstGeom>
        </p:spPr>
        <p:txBody>
          <a:bodyPr wrap="square">
            <a:spAutoFit/>
          </a:bodyPr>
          <a:lstStyle/>
          <a:p>
            <a:pPr lvl="0" indent="450000" eaLnBrk="0" fontAlgn="base" hangingPunct="0">
              <a:spcBef>
                <a:spcPct val="0"/>
              </a:spcBef>
              <a:spcAft>
                <a:spcPct val="0"/>
              </a:spcAft>
              <a:buFont typeface="Arial" panose="020B0604020202020204" pitchFamily="34" charset="0"/>
              <a:buChar char="•"/>
            </a:pPr>
            <a:r>
              <a:rPr lang="ru-RU" altLang="ru-RU" sz="2400" dirty="0">
                <a:solidFill>
                  <a:srgbClr val="222222"/>
                </a:solidFill>
                <a:latin typeface="Times New Roman" panose="02020603050405020304" pitchFamily="18" charset="0"/>
                <a:cs typeface="Times New Roman" panose="02020603050405020304" pitchFamily="18" charset="0"/>
              </a:rPr>
              <a:t>Ассамблея народа Казахстана была наделена конституционным статусом и получила право делегировать своих представителей в мажилис и сенат парламента согласно установленной квоте.</a:t>
            </a:r>
            <a:endParaRPr lang="ru-RU" altLang="ru-RU" sz="2400" dirty="0">
              <a:latin typeface="Times New Roman" panose="02020603050405020304" pitchFamily="18" charset="0"/>
              <a:cs typeface="Times New Roman" panose="02020603050405020304" pitchFamily="18" charset="0"/>
            </a:endParaRPr>
          </a:p>
          <a:p>
            <a:pPr lvl="0" indent="450000" eaLnBrk="0" fontAlgn="base" hangingPunct="0">
              <a:spcBef>
                <a:spcPct val="0"/>
              </a:spcBef>
              <a:spcAft>
                <a:spcPct val="0"/>
              </a:spcAft>
              <a:buFont typeface="Arial" panose="020B0604020202020204" pitchFamily="34" charset="0"/>
              <a:buChar char="•"/>
            </a:pPr>
            <a:r>
              <a:rPr lang="ru-RU" altLang="ru-RU" sz="2400" dirty="0">
                <a:solidFill>
                  <a:srgbClr val="222222"/>
                </a:solidFill>
                <a:latin typeface="Times New Roman" panose="02020603050405020304" pitchFamily="18" charset="0"/>
                <a:cs typeface="Times New Roman" panose="02020603050405020304" pitchFamily="18" charset="0"/>
              </a:rPr>
              <a:t>В феврале 2011 года в Конституцию были внесены изменения, направленные на установление конституционных основ назначения и проведения внеочередных выборов Президента страны.</a:t>
            </a:r>
            <a:endParaRPr lang="ru-RU" alt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36774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3"/>
          <p:cNvSpPr>
            <a:spLocks noGrp="1"/>
          </p:cNvSpPr>
          <p:nvPr>
            <p:ph type="ctrTitle"/>
          </p:nvPr>
        </p:nvSpPr>
        <p:spPr>
          <a:xfrm>
            <a:off x="539552" y="1628800"/>
            <a:ext cx="7772400" cy="3384376"/>
          </a:xfrm>
        </p:spPr>
        <p:txBody>
          <a:bodyPr>
            <a:normAutofit/>
          </a:bodyPr>
          <a:lstStyle/>
          <a:p>
            <a:r>
              <a:rPr lang="ru-RU" sz="5400" b="1" dirty="0"/>
              <a:t>Спасибо за внимание!</a:t>
            </a:r>
          </a:p>
        </p:txBody>
      </p:sp>
    </p:spTree>
    <p:extLst>
      <p:ext uri="{BB962C8B-B14F-4D97-AF65-F5344CB8AC3E}">
        <p14:creationId xmlns:p14="http://schemas.microsoft.com/office/powerpoint/2010/main" val="3098028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97DA073F-ECF5-487A-9CEE-7E7D46296B31}"/>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3125" b="3125"/>
          <a:stretch>
            <a:fillRect/>
          </a:stretch>
        </p:blipFill>
        <p:spPr>
          <a:xfrm>
            <a:off x="539552" y="764704"/>
            <a:ext cx="8280920" cy="4973017"/>
          </a:xfrm>
        </p:spPr>
      </p:pic>
    </p:spTree>
    <p:extLst>
      <p:ext uri="{BB962C8B-B14F-4D97-AF65-F5344CB8AC3E}">
        <p14:creationId xmlns:p14="http://schemas.microsoft.com/office/powerpoint/2010/main" val="2197620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353F761F-1D60-4AAA-B01D-6F289862C0EE}"/>
              </a:ext>
            </a:extLst>
          </p:cNvPr>
          <p:cNvSpPr/>
          <p:nvPr/>
        </p:nvSpPr>
        <p:spPr>
          <a:xfrm>
            <a:off x="215516" y="1484784"/>
            <a:ext cx="8712968" cy="4216539"/>
          </a:xfrm>
          <a:prstGeom prst="rect">
            <a:avLst/>
          </a:prstGeom>
        </p:spPr>
        <p:txBody>
          <a:bodyPr wrap="square">
            <a:spAutoFit/>
          </a:bodyPr>
          <a:lstStyle/>
          <a:p>
            <a:pPr marL="342900" indent="-450000" algn="just">
              <a:buFont typeface="Arial" panose="020B0604020202020204" pitchFamily="34" charset="0"/>
              <a:buChar char="•"/>
            </a:pPr>
            <a:r>
              <a:rPr lang="ru-RU" sz="2400" dirty="0">
                <a:solidFill>
                  <a:srgbClr val="222222"/>
                </a:solidFill>
                <a:latin typeface="Times New Roman" panose="02020603050405020304" pitchFamily="18" charset="0"/>
                <a:cs typeface="Times New Roman" panose="02020603050405020304" pitchFamily="18" charset="0"/>
              </a:rPr>
              <a:t>В демократическом государстве права и свободы человека закреплены и гарантированы Основным Законом, который гласит, они принадлежат каждому от рождения, признаются абсолютными и определяют содержание и применение законов.</a:t>
            </a:r>
          </a:p>
          <a:p>
            <a:pPr marL="342900" indent="-450000" algn="just">
              <a:buFont typeface="Arial" panose="020B0604020202020204" pitchFamily="34" charset="0"/>
              <a:buChar char="•"/>
            </a:pPr>
            <a:endParaRPr lang="en-US" sz="2400" b="1" dirty="0">
              <a:solidFill>
                <a:srgbClr val="222222"/>
              </a:solidFill>
              <a:latin typeface="Times New Roman" panose="02020603050405020304" pitchFamily="18" charset="0"/>
              <a:cs typeface="Times New Roman" panose="02020603050405020304" pitchFamily="18" charset="0"/>
            </a:endParaRPr>
          </a:p>
          <a:p>
            <a:pPr marL="342900" indent="-450000" algn="just">
              <a:buFont typeface="Arial" panose="020B0604020202020204" pitchFamily="34" charset="0"/>
              <a:buChar char="•"/>
            </a:pPr>
            <a:r>
              <a:rPr lang="ru-RU" sz="2400" b="1" dirty="0">
                <a:solidFill>
                  <a:srgbClr val="222222"/>
                </a:solidFill>
                <a:latin typeface="Times New Roman" panose="02020603050405020304" pitchFamily="18" charset="0"/>
                <a:cs typeface="Times New Roman" panose="02020603050405020304" pitchFamily="18" charset="0"/>
              </a:rPr>
              <a:t>Конституция</a:t>
            </a:r>
            <a:r>
              <a:rPr lang="ru-RU" sz="2400" dirty="0">
                <a:solidFill>
                  <a:srgbClr val="222222"/>
                </a:solidFill>
                <a:latin typeface="Times New Roman" panose="02020603050405020304" pitchFamily="18" charset="0"/>
                <a:cs typeface="Times New Roman" panose="02020603050405020304" pitchFamily="18" charset="0"/>
              </a:rPr>
              <a:t> (лат</a:t>
            </a:r>
            <a:r>
              <a:rPr lang="en-US" sz="2400" dirty="0">
                <a:solidFill>
                  <a:srgbClr val="222222"/>
                </a:solidFill>
                <a:latin typeface="Times New Roman" panose="02020603050405020304" pitchFamily="18" charset="0"/>
                <a:cs typeface="Times New Roman" panose="02020603050405020304" pitchFamily="18" charset="0"/>
              </a:rPr>
              <a:t>.</a:t>
            </a:r>
            <a:r>
              <a:rPr lang="ru-RU"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constitutio</a:t>
            </a:r>
            <a:r>
              <a:rPr lang="en-US" sz="2400" dirty="0">
                <a:solidFill>
                  <a:srgbClr val="222222"/>
                </a:solidFill>
                <a:latin typeface="Times New Roman" panose="02020603050405020304" pitchFamily="18" charset="0"/>
                <a:cs typeface="Times New Roman" panose="02020603050405020304" pitchFamily="18" charset="0"/>
              </a:rPr>
              <a:t> - </a:t>
            </a:r>
            <a:r>
              <a:rPr lang="ru-RU" sz="2400" dirty="0">
                <a:solidFill>
                  <a:srgbClr val="222222"/>
                </a:solidFill>
                <a:latin typeface="Times New Roman" panose="02020603050405020304" pitchFamily="18" charset="0"/>
                <a:cs typeface="Times New Roman" panose="02020603050405020304" pitchFamily="18" charset="0"/>
              </a:rPr>
              <a:t>закон) – Основной Закон страны, определяющий общественное и государственное устройство, организацию государственной власти, отношения общества и государства, гражданина и государства. Конституция – один из важнейших институтов демократии</a:t>
            </a:r>
            <a:r>
              <a:rPr lang="ru-RU" sz="2800" dirty="0">
                <a:solidFill>
                  <a:srgbClr val="222222"/>
                </a:solidFill>
                <a:latin typeface="Times New Roman" panose="02020603050405020304" pitchFamily="18" charset="0"/>
                <a:cs typeface="Times New Roman" panose="02020603050405020304" pitchFamily="18" charset="0"/>
              </a:rPr>
              <a:t>.</a:t>
            </a:r>
            <a:endParaRPr lang="ru-RU" sz="2800" b="0" i="0" dirty="0">
              <a:solidFill>
                <a:srgbClr val="222222"/>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7817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900D55-3F95-4791-AEFE-19BC89E343AB}"/>
              </a:ext>
            </a:extLst>
          </p:cNvPr>
          <p:cNvSpPr>
            <a:spLocks noGrp="1"/>
          </p:cNvSpPr>
          <p:nvPr>
            <p:ph type="title"/>
          </p:nvPr>
        </p:nvSpPr>
        <p:spPr>
          <a:xfrm>
            <a:off x="2483768" y="274638"/>
            <a:ext cx="6203032" cy="1143000"/>
          </a:xfrm>
        </p:spPr>
        <p:txBody>
          <a:bodyPr>
            <a:normAutofit/>
          </a:bodyPr>
          <a:lstStyle/>
          <a:p>
            <a:r>
              <a:rPr lang="ru-RU" dirty="0"/>
              <a:t> </a:t>
            </a:r>
            <a:endParaRPr lang="ru-RU"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A5DCB20A-B47F-47C7-ABE2-DEDC9668EE6A}"/>
              </a:ext>
            </a:extLst>
          </p:cNvPr>
          <p:cNvSpPr>
            <a:spLocks noGrp="1"/>
          </p:cNvSpPr>
          <p:nvPr>
            <p:ph idx="1"/>
          </p:nvPr>
        </p:nvSpPr>
        <p:spPr>
          <a:xfrm>
            <a:off x="457200" y="1124744"/>
            <a:ext cx="8229600" cy="5544616"/>
          </a:xfrm>
        </p:spPr>
        <p:txBody>
          <a:bodyPr>
            <a:normAutofit fontScale="55000" lnSpcReduction="20000"/>
          </a:bodyPr>
          <a:lstStyle/>
          <a:p>
            <a:pPr marL="0" indent="0">
              <a:buNone/>
            </a:pPr>
            <a:r>
              <a:rPr lang="ru-RU" sz="4400" dirty="0">
                <a:latin typeface="Times New Roman" panose="02020603050405020304" pitchFamily="18" charset="0"/>
                <a:cs typeface="Times New Roman" panose="02020603050405020304" pitchFamily="18" charset="0"/>
              </a:rPr>
              <a:t>Появление первых конституций относится к концу XVIII века (США - 1787, Франция - 1791). К первому поколению, так называемым «старым», относятся Конституции Бельгии (1831), Швейцарии (1874), Австралии (1901) и др. Конституции «2-го поколения» были приняты во второй половине ХХ века в несколько этапов: сразу же после Второй мировой войны (Италия и Япония — в 1947, ФРГ — в 1949 и др.), в 70-е годы (Греция — 1975, Португалия — 1976, Испания — 1978), в 90-е годы после распада мировой социалистической системы (Болгария, Польша, Румыния и др.)</a:t>
            </a:r>
          </a:p>
          <a:p>
            <a:pPr marL="0" indent="0">
              <a:buNone/>
            </a:pPr>
            <a:r>
              <a:rPr lang="ru-RU" sz="4400" dirty="0">
                <a:latin typeface="Times New Roman" panose="02020603050405020304" pitchFamily="18" charset="0"/>
                <a:cs typeface="Times New Roman" panose="02020603050405020304" pitchFamily="18" charset="0"/>
              </a:rPr>
              <a:t>Таким образом, Конституция нашего государства относится к конституциям «2-го поколения», принятым в 90-х годах ХХ столетия, когда после распада Советского Союза, Казахстан стал независимым государством.</a:t>
            </a:r>
          </a:p>
          <a:p>
            <a:pPr marL="0" indent="0">
              <a:buNone/>
            </a:pPr>
            <a:r>
              <a:rPr lang="ru-RU" sz="4400" dirty="0">
                <a:latin typeface="Times New Roman" panose="02020603050405020304" pitchFamily="18" charset="0"/>
                <a:cs typeface="Times New Roman" panose="02020603050405020304" pitchFamily="18" charset="0"/>
              </a:rPr>
              <a:t>В истории республики Казахстан было принято несколько Конституций.</a:t>
            </a:r>
          </a:p>
          <a:p>
            <a:pPr marL="0" indent="0">
              <a:buNone/>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9899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900D55-3F95-4791-AEFE-19BC89E343AB}"/>
              </a:ext>
            </a:extLst>
          </p:cNvPr>
          <p:cNvSpPr>
            <a:spLocks noGrp="1"/>
          </p:cNvSpPr>
          <p:nvPr>
            <p:ph type="title"/>
          </p:nvPr>
        </p:nvSpPr>
        <p:spPr>
          <a:xfrm>
            <a:off x="2483768" y="274638"/>
            <a:ext cx="6203032" cy="1143000"/>
          </a:xfrm>
        </p:spPr>
        <p:txBody>
          <a:bodyPr>
            <a:normAutofit fontScale="90000"/>
          </a:bodyPr>
          <a:lstStyle/>
          <a:p>
            <a:r>
              <a:rPr lang="ru-RU" sz="4000" b="1" i="1" u="sng" dirty="0">
                <a:latin typeface="Times New Roman" panose="02020603050405020304" pitchFamily="18" charset="0"/>
                <a:cs typeface="Times New Roman" panose="02020603050405020304" pitchFamily="18" charset="0"/>
              </a:rPr>
              <a:t>Конституция Казахской АССР 1926 года</a:t>
            </a:r>
          </a:p>
        </p:txBody>
      </p:sp>
      <p:sp>
        <p:nvSpPr>
          <p:cNvPr id="3" name="Объект 2">
            <a:extLst>
              <a:ext uri="{FF2B5EF4-FFF2-40B4-BE49-F238E27FC236}">
                <a16:creationId xmlns:a16="http://schemas.microsoft.com/office/drawing/2014/main" id="{A5DCB20A-B47F-47C7-ABE2-DEDC9668EE6A}"/>
              </a:ext>
            </a:extLst>
          </p:cNvPr>
          <p:cNvSpPr>
            <a:spLocks noGrp="1"/>
          </p:cNvSpPr>
          <p:nvPr>
            <p:ph idx="1"/>
          </p:nvPr>
        </p:nvSpPr>
        <p:spPr/>
        <p:txBody>
          <a:bodyPr>
            <a:normAutofit fontScale="77500" lnSpcReduction="20000"/>
          </a:bodyPr>
          <a:lstStyle/>
          <a:p>
            <a:pPr indent="-450000"/>
            <a:r>
              <a:rPr lang="ru-RU" dirty="0">
                <a:latin typeface="Times New Roman" panose="02020603050405020304" pitchFamily="18" charset="0"/>
                <a:cs typeface="Times New Roman" panose="02020603050405020304" pitchFamily="18" charset="0"/>
              </a:rPr>
              <a:t>Первая Конституция Казахстана была принята в окончательной редакции Постановлением ЦИКа Казахской АССР 18 февраля 1926 года после образования СССР и с учётом Конституции РСФСР 1925 года, так как Казахстан являлся частью РСФСР. Данный Основной закон закрепил форму правления, государственного устройства, политический режим, структуру органов государственной власти, исполнительно-распорядительных органов. Были определены основные начала активного и пассивного избирательного права, бюджетного права. Согласно данной Конституции Казахстан являлся равноправной республикой в составе РСФСР. Одним из авторов проекта первой Конституции был Абдурахман </a:t>
            </a:r>
            <a:r>
              <a:rPr lang="ru-RU" dirty="0" err="1">
                <a:latin typeface="Times New Roman" panose="02020603050405020304" pitchFamily="18" charset="0"/>
                <a:cs typeface="Times New Roman" panose="02020603050405020304" pitchFamily="18" charset="0"/>
              </a:rPr>
              <a:t>Айтиев</a:t>
            </a:r>
            <a:r>
              <a:rPr lang="ru-RU"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79962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8BE1604-A313-4FBB-80AD-24FC5E320CB8}"/>
              </a:ext>
            </a:extLst>
          </p:cNvPr>
          <p:cNvSpPr>
            <a:spLocks noGrp="1"/>
          </p:cNvSpPr>
          <p:nvPr>
            <p:ph type="title"/>
          </p:nvPr>
        </p:nvSpPr>
        <p:spPr>
          <a:xfrm>
            <a:off x="2627784" y="274638"/>
            <a:ext cx="6059016" cy="1143000"/>
          </a:xfrm>
        </p:spPr>
        <p:txBody>
          <a:bodyPr>
            <a:noAutofit/>
          </a:bodyPr>
          <a:lstStyle/>
          <a:p>
            <a:r>
              <a:rPr lang="ru-RU" sz="3600" b="1" i="1" u="sng" dirty="0">
                <a:latin typeface="Times New Roman" panose="02020603050405020304" pitchFamily="18" charset="0"/>
                <a:cs typeface="Times New Roman" panose="02020603050405020304" pitchFamily="18" charset="0"/>
              </a:rPr>
              <a:t>Конституция Казахской ССР 1937 года</a:t>
            </a:r>
          </a:p>
        </p:txBody>
      </p:sp>
      <p:sp>
        <p:nvSpPr>
          <p:cNvPr id="3" name="Объект 2">
            <a:extLst>
              <a:ext uri="{FF2B5EF4-FFF2-40B4-BE49-F238E27FC236}">
                <a16:creationId xmlns:a16="http://schemas.microsoft.com/office/drawing/2014/main" id="{10ACE863-4E27-4F5F-B4BF-C566370125DE}"/>
              </a:ext>
            </a:extLst>
          </p:cNvPr>
          <p:cNvSpPr>
            <a:spLocks noGrp="1"/>
          </p:cNvSpPr>
          <p:nvPr>
            <p:ph idx="1"/>
          </p:nvPr>
        </p:nvSpPr>
        <p:spPr>
          <a:xfrm>
            <a:off x="457200" y="1600206"/>
            <a:ext cx="8229600" cy="4853130"/>
          </a:xfrm>
        </p:spPr>
        <p:txBody>
          <a:bodyPr>
            <a:normAutofit fontScale="62500" lnSpcReduction="20000"/>
          </a:bodyPr>
          <a:lstStyle/>
          <a:p>
            <a:pPr marL="7200" indent="-457200"/>
            <a:r>
              <a:rPr lang="ru-RU" sz="3400" dirty="0">
                <a:latin typeface="Times New Roman" panose="02020603050405020304" pitchFamily="18" charset="0"/>
                <a:cs typeface="Times New Roman" panose="02020603050405020304" pitchFamily="18" charset="0"/>
              </a:rPr>
              <a:t>5 декабря 1936 года Казахская Автономная Советская Социалистическая Республика (КАССР), образованная в 1920 году, была преобразована в союзную республику СССР. В связи с этим 24 марта 1937 года Чрезвычайный Х съезд Советов Казахстана принял первую Конституцию Казахской ССР.</a:t>
            </a:r>
          </a:p>
          <a:p>
            <a:pPr indent="-450000"/>
            <a:endParaRPr lang="en-US" sz="3400" dirty="0">
              <a:latin typeface="Times New Roman" panose="02020603050405020304" pitchFamily="18" charset="0"/>
              <a:cs typeface="Times New Roman" panose="02020603050405020304" pitchFamily="18" charset="0"/>
            </a:endParaRPr>
          </a:p>
          <a:p>
            <a:pPr indent="-450000"/>
            <a:r>
              <a:rPr lang="ru-RU" sz="3400" dirty="0">
                <a:latin typeface="Times New Roman" panose="02020603050405020304" pitchFamily="18" charset="0"/>
                <a:cs typeface="Times New Roman" panose="02020603050405020304" pitchFamily="18" charset="0"/>
              </a:rPr>
              <a:t>Первая Конституция Казахской ССР была построена в полном соответствии с Конституцией СССР, состояла из 11 глав и 125 статей. В ней были отражены создание в республике основ социализма, утверждение общественной собственности на средства производства и плановой экономики, ликвидация эксплуатации и формирование равноправных отношений. Конституция КазССР 1937 года законодательно закрепила объединение Казахстана с другими республиками СССР в целях осуществления взаимопомощи по линии экономической, политической обороны.</a:t>
            </a:r>
          </a:p>
          <a:p>
            <a:pPr marL="0" indent="0">
              <a:buNone/>
            </a:pPr>
            <a:endParaRPr lang="ru-RU" dirty="0"/>
          </a:p>
        </p:txBody>
      </p:sp>
    </p:spTree>
    <p:extLst>
      <p:ext uri="{BB962C8B-B14F-4D97-AF65-F5344CB8AC3E}">
        <p14:creationId xmlns:p14="http://schemas.microsoft.com/office/powerpoint/2010/main" val="1373261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CAF1B147-878E-4E89-95A6-87D05082AAE1}"/>
              </a:ext>
            </a:extLst>
          </p:cNvPr>
          <p:cNvSpPr/>
          <p:nvPr/>
        </p:nvSpPr>
        <p:spPr>
          <a:xfrm>
            <a:off x="179512" y="1124744"/>
            <a:ext cx="8784976" cy="5509200"/>
          </a:xfrm>
          <a:prstGeom prst="rect">
            <a:avLst/>
          </a:prstGeom>
        </p:spPr>
        <p:txBody>
          <a:bodyPr wrap="square">
            <a:spAutoFit/>
          </a:bodyPr>
          <a:lstStyle/>
          <a:p>
            <a:pPr marL="342900" indent="-450000" algn="just">
              <a:buFont typeface="Arial" panose="020B0604020202020204" pitchFamily="34" charset="0"/>
              <a:buChar char="•"/>
            </a:pPr>
            <a:r>
              <a:rPr lang="ru-RU" sz="2200" dirty="0">
                <a:solidFill>
                  <a:srgbClr val="222222"/>
                </a:solidFill>
                <a:latin typeface="Times New Roman" panose="02020603050405020304" pitchFamily="18" charset="0"/>
                <a:cs typeface="Times New Roman" panose="02020603050405020304" pitchFamily="18" charset="0"/>
              </a:rPr>
              <a:t>В Конституции 1937 года было записано: «…Казахская ССР осуществляет государственную власть самостоятельно, сохраняя полностью свои суверенные права». Конституция закрепляла неизменяемость территории без согласия КазССР, формирование высших республиканских и местных органов государственной власти, контроль за исполнением законодательства, охрану государственного и общественного порядка и прав граждан, формирование системы органов суда на основе всеобщего, прямого и равного избирательного права при тайном голосовании и т. д.</a:t>
            </a:r>
            <a:r>
              <a:rPr lang="en-US" sz="2200" dirty="0">
                <a:solidFill>
                  <a:srgbClr val="222222"/>
                </a:solidFill>
                <a:latin typeface="Times New Roman" panose="02020603050405020304" pitchFamily="18" charset="0"/>
                <a:cs typeface="Times New Roman" panose="02020603050405020304" pitchFamily="18" charset="0"/>
              </a:rPr>
              <a:t>         </a:t>
            </a:r>
            <a:r>
              <a:rPr lang="ru-RU" sz="2200" dirty="0">
                <a:solidFill>
                  <a:srgbClr val="222222"/>
                </a:solidFill>
                <a:latin typeface="Times New Roman" panose="02020603050405020304" pitchFamily="18" charset="0"/>
                <a:cs typeface="Times New Roman" panose="02020603050405020304" pitchFamily="18" charset="0"/>
              </a:rPr>
              <a:t>Также там были определены основные права и обязанности граждан: право на труд, на отдых, материальное обеспечение в старости, в случае болезни и потери трудоспособности, охрану здоровья, гарантии свободы слова, печати, собраний, митингов, уличных шествий и демонстраций, неприкосновенности личности, жилища, переписки граждан, право убежища иностранным гражданам.</a:t>
            </a:r>
            <a:endParaRPr lang="ru-RU" sz="2200" b="0" i="0" dirty="0">
              <a:solidFill>
                <a:srgbClr val="222222"/>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6278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445E733-D23F-4E4B-A5E8-A1558D7C1C3E}"/>
              </a:ext>
            </a:extLst>
          </p:cNvPr>
          <p:cNvSpPr>
            <a:spLocks noGrp="1"/>
          </p:cNvSpPr>
          <p:nvPr>
            <p:ph type="title"/>
          </p:nvPr>
        </p:nvSpPr>
        <p:spPr>
          <a:xfrm>
            <a:off x="2699792" y="274638"/>
            <a:ext cx="5987008" cy="1143000"/>
          </a:xfrm>
        </p:spPr>
        <p:txBody>
          <a:bodyPr>
            <a:normAutofit/>
          </a:bodyPr>
          <a:lstStyle/>
          <a:p>
            <a:r>
              <a:rPr lang="ru-RU" sz="2800" b="1" i="1" u="sng" dirty="0">
                <a:latin typeface="Times New Roman" panose="02020603050405020304" pitchFamily="18" charset="0"/>
                <a:cs typeface="Times New Roman" panose="02020603050405020304" pitchFamily="18" charset="0"/>
              </a:rPr>
              <a:t>Конституция Казахской ССР 1978 года</a:t>
            </a:r>
          </a:p>
        </p:txBody>
      </p:sp>
      <p:sp>
        <p:nvSpPr>
          <p:cNvPr id="3" name="Объект 2">
            <a:extLst>
              <a:ext uri="{FF2B5EF4-FFF2-40B4-BE49-F238E27FC236}">
                <a16:creationId xmlns:a16="http://schemas.microsoft.com/office/drawing/2014/main" id="{3DB61E7A-CA24-4F5A-8670-0F6806367633}"/>
              </a:ext>
            </a:extLst>
          </p:cNvPr>
          <p:cNvSpPr>
            <a:spLocks noGrp="1"/>
          </p:cNvSpPr>
          <p:nvPr>
            <p:ph idx="1"/>
          </p:nvPr>
        </p:nvSpPr>
        <p:spPr/>
        <p:txBody>
          <a:bodyPr>
            <a:normAutofit fontScale="70000" lnSpcReduction="20000"/>
          </a:bodyPr>
          <a:lstStyle/>
          <a:p>
            <a:pPr indent="-450000"/>
            <a:r>
              <a:rPr lang="ru-RU" dirty="0">
                <a:latin typeface="Times New Roman" panose="02020603050405020304" pitchFamily="18" charset="0"/>
                <a:cs typeface="Times New Roman" panose="02020603050405020304" pitchFamily="18" charset="0"/>
              </a:rPr>
              <a:t>20 апреля 1978 года была принята вторая Конституция Казахской ССР. Ее принятие должно было отразить новый этап, в который, как утверждалось, вступило советское общество, — этап «развитого социализма», означавшего превращение советского государства из диктатуры пролетариата в общенародное государство. В связи с этим в Конституцию было введено понятие «народ». Он объявлялся субъектом, которому принадлежит вся власть, он принимал и провозглашал новую Конституцию. А Казахская ССР есть социалистическое общенародное государство, выражающее волю и интересы рабочих, крестьян и интеллигенции, трудящихся республики всех национальностей.</a:t>
            </a:r>
          </a:p>
          <a:p>
            <a:pPr indent="-450000"/>
            <a:r>
              <a:rPr lang="ru-RU" dirty="0">
                <a:latin typeface="Times New Roman" panose="02020603050405020304" pitchFamily="18" charset="0"/>
                <a:cs typeface="Times New Roman" panose="02020603050405020304" pitchFamily="18" charset="0"/>
              </a:rPr>
              <a:t>Основой экономической системы республики была объявлена государственная, кооперативно-колхозная и собственность профсоюзных и иных общественных организаций</a:t>
            </a:r>
            <a:r>
              <a:rPr lang="ru-RU" dirty="0"/>
              <a:t>.</a:t>
            </a:r>
          </a:p>
          <a:p>
            <a:endParaRPr lang="ru-RU" dirty="0"/>
          </a:p>
        </p:txBody>
      </p:sp>
    </p:spTree>
    <p:extLst>
      <p:ext uri="{BB962C8B-B14F-4D97-AF65-F5344CB8AC3E}">
        <p14:creationId xmlns:p14="http://schemas.microsoft.com/office/powerpoint/2010/main" val="324309162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36416</TotalTime>
  <Words>2341</Words>
  <Application>Microsoft Office PowerPoint</Application>
  <PresentationFormat>Экран (4:3)</PresentationFormat>
  <Paragraphs>70</Paragraphs>
  <Slides>27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27</vt:i4>
      </vt:variant>
    </vt:vector>
  </HeadingPairs>
  <TitlesOfParts>
    <vt:vector size="32" baseType="lpstr">
      <vt:lpstr>Arial</vt:lpstr>
      <vt:lpstr>Calibri</vt:lpstr>
      <vt:lpstr>Lato</vt:lpstr>
      <vt:lpstr>Times New Roman</vt:lpstr>
      <vt:lpstr>Тема Office</vt:lpstr>
      <vt:lpstr>Конституция Республики Казахстан</vt:lpstr>
      <vt:lpstr>Конституция Республики Казахстан – Основной Закон государства  </vt:lpstr>
      <vt:lpstr>Презентация PowerPoint</vt:lpstr>
      <vt:lpstr>Презентация PowerPoint</vt:lpstr>
      <vt:lpstr> </vt:lpstr>
      <vt:lpstr>Конституция Казахской АССР 1926 года</vt:lpstr>
      <vt:lpstr>Конституция Казахской ССР 1937 года</vt:lpstr>
      <vt:lpstr>Презентация PowerPoint</vt:lpstr>
      <vt:lpstr>Конституция Казахской ССР 1978 года</vt:lpstr>
      <vt:lpstr>Презентация PowerPoint</vt:lpstr>
      <vt:lpstr>Презентация PowerPoint</vt:lpstr>
      <vt:lpstr>Презентация PowerPoint</vt:lpstr>
      <vt:lpstr>Конституция Республики Казахстан 1993 года</vt:lpstr>
      <vt:lpstr>Презентация PowerPoint</vt:lpstr>
      <vt:lpstr>Презентация PowerPoint</vt:lpstr>
      <vt:lpstr>Презентация PowerPoint</vt:lpstr>
      <vt:lpstr>Презентация PowerPoint</vt:lpstr>
      <vt:lpstr>Конституция Республики Казахстан 1995 года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Выбор системы управления контингентом студентов</dc:title>
  <dc:creator>@HOME</dc:creator>
  <cp:lastModifiedBy>Всеволод Вадимович Локтионов</cp:lastModifiedBy>
  <cp:revision>174</cp:revision>
  <cp:lastPrinted>2016-01-27T05:14:57Z</cp:lastPrinted>
  <dcterms:created xsi:type="dcterms:W3CDTF">2015-12-10T06:26:47Z</dcterms:created>
  <dcterms:modified xsi:type="dcterms:W3CDTF">2021-02-06T17:37:37Z</dcterms:modified>
</cp:coreProperties>
</file>