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62" r:id="rId3"/>
    <p:sldId id="257" r:id="rId4"/>
    <p:sldId id="259" r:id="rId5"/>
    <p:sldId id="265" r:id="rId6"/>
    <p:sldId id="258" r:id="rId7"/>
    <p:sldId id="275" r:id="rId8"/>
    <p:sldId id="260" r:id="rId9"/>
    <p:sldId id="261" r:id="rId10"/>
    <p:sldId id="263" r:id="rId11"/>
    <p:sldId id="264" r:id="rId12"/>
    <p:sldId id="266" r:id="rId13"/>
    <p:sldId id="270" r:id="rId14"/>
    <p:sldId id="271" r:id="rId15"/>
    <p:sldId id="267" r:id="rId16"/>
    <p:sldId id="272" r:id="rId17"/>
    <p:sldId id="273" r:id="rId18"/>
    <p:sldId id="268" r:id="rId19"/>
    <p:sldId id="274" r:id="rId20"/>
    <p:sldId id="269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AABCE-B9B7-436C-AEB4-5A47617888C2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7C1CB-C367-4EC4-83C7-3DFE9B23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09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7C1CB-C367-4EC4-83C7-3DFE9B23E2F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7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A19-8009-4721-99EF-4F092384C24B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3ECF9-B879-49AF-BAE6-0B3C44B44F91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23C7-6AB6-4E8F-9E57-672FE74AC71A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7411A-AFA2-49E0-96F5-4852E619B901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966E1-64D5-404E-A21A-9E363A27E550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DAE77-EDDF-4452-8F77-D879E21AA025}" type="datetime1">
              <a:rPr lang="ru-RU" smtClean="0"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CF1B-EEB9-40E4-ABE3-94F2BD64F9C4}" type="datetime1">
              <a:rPr lang="ru-RU" smtClean="0"/>
              <a:t>07.11.2021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3E582-14EA-4928-9D4F-5E0166695958}" type="datetime1">
              <a:rPr lang="ru-RU" smtClean="0"/>
              <a:t>07.11.2021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4798-FED9-4B46-8D3B-7CA8DEC10EE7}" type="datetime1">
              <a:rPr lang="ru-RU" smtClean="0"/>
              <a:t>07.11.2021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CCBB-3B47-408C-8FE1-38620ED0C6EC}" type="datetime1">
              <a:rPr lang="ru-RU" smtClean="0"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6284-BFBC-4D4D-B1E1-F4F900B2AB61}" type="datetime1">
              <a:rPr lang="ru-RU" smtClean="0"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DF583-E8EB-4CD8-BB76-6D3F89355C37}" type="datetime1">
              <a:rPr lang="ru-RU" smtClean="0"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9" t="11111" r="27825" b="11553"/>
          <a:stretch/>
        </p:blipFill>
        <p:spPr bwMode="auto">
          <a:xfrm>
            <a:off x="0" y="0"/>
            <a:ext cx="9183722" cy="68580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04864"/>
            <a:ext cx="9144000" cy="5760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/>
              <a:t>Невербальные средства общения. Мимика. Жесты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91737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600" b="1" dirty="0"/>
              <a:t>Виды жестов</a:t>
            </a:r>
            <a:endParaRPr lang="ru-RU" sz="3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6017" r="27496" b="25571"/>
          <a:stretch/>
        </p:blipFill>
        <p:spPr bwMode="auto">
          <a:xfrm>
            <a:off x="0" y="764704"/>
            <a:ext cx="9099092" cy="424847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256570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8"/>
          <a:stretch/>
        </p:blipFill>
        <p:spPr bwMode="auto">
          <a:xfrm>
            <a:off x="-815" y="33188"/>
            <a:ext cx="6862218" cy="375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0232" y="53752"/>
            <a:ext cx="2483768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Значение жестов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0" y="3833665"/>
            <a:ext cx="9144000" cy="302433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/>
              <a:t>Жесты дают дополнительную к вербальной информацию</a:t>
            </a:r>
            <a:r>
              <a:rPr lang="ru-RU" sz="2400" dirty="0" smtClean="0"/>
              <a:t>:</a:t>
            </a:r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1. Психическое состояние партнера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2. Его отношение к участникам контакта и к обсуждаемому вопросу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3. Желания выражаемые без слов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4. Как правило, жесты выражают отношение не к любой ,а к эмоционально значимой информации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5. Обычно сначала появляется жест ,а затем формулируется вывод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52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0219" y="0"/>
            <a:ext cx="4373781" cy="602128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/>
              <a:t>Причинами появления жестов также могут быть самые разные воздействия 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dirty="0" smtClean="0"/>
              <a:t>Мода </a:t>
            </a:r>
            <a:r>
              <a:rPr lang="ru-RU" dirty="0"/>
              <a:t>,холод ,особенности одежды и </a:t>
            </a:r>
            <a:r>
              <a:rPr lang="ru-RU" dirty="0" smtClean="0"/>
              <a:t>т.д.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dirty="0" smtClean="0"/>
              <a:t>Партнер </a:t>
            </a:r>
            <a:r>
              <a:rPr lang="ru-RU" dirty="0"/>
              <a:t>копирует жесты в данный момент присутствующего </a:t>
            </a:r>
            <a:r>
              <a:rPr lang="ru-RU" dirty="0" smtClean="0"/>
              <a:t>человека.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dirty="0" smtClean="0"/>
              <a:t>Рефлекторно </a:t>
            </a:r>
            <a:r>
              <a:rPr lang="ru-RU" dirty="0"/>
              <a:t>подключены двигательные реакции из прошлых моделей </a:t>
            </a:r>
            <a:r>
              <a:rPr lang="ru-RU" dirty="0" smtClean="0"/>
              <a:t>поведения.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dirty="0" smtClean="0"/>
              <a:t>От </a:t>
            </a:r>
            <a:r>
              <a:rPr lang="ru-RU" dirty="0"/>
              <a:t>слов в произнесенных в данный момент или раньше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9" y="1592"/>
            <a:ext cx="4748340" cy="356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12795" r="28650" b="13384"/>
          <a:stretch/>
        </p:blipFill>
        <p:spPr bwMode="auto">
          <a:xfrm>
            <a:off x="21879" y="3356992"/>
            <a:ext cx="4764948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219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9" t="6793" r="2830" b="3648"/>
          <a:stretch/>
        </p:blipFill>
        <p:spPr bwMode="auto">
          <a:xfrm>
            <a:off x="29239" y="0"/>
            <a:ext cx="87458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827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" t="19587" r="1482" b="7661"/>
          <a:stretch/>
        </p:blipFill>
        <p:spPr bwMode="auto">
          <a:xfrm>
            <a:off x="0" y="-23108"/>
            <a:ext cx="9183260" cy="51803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484376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280"/>
            <a:ext cx="9144000" cy="5824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-171400"/>
            <a:ext cx="3008313" cy="7647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Мимика</a:t>
            </a:r>
            <a:endParaRPr lang="ru-RU" sz="3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79512" y="5877272"/>
            <a:ext cx="8964488" cy="84177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dirty="0"/>
              <a:t>Мимика – движения мышц лица, и это главный показатель чувств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8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707" y="0"/>
            <a:ext cx="5827595" cy="688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879" y="20300"/>
            <a:ext cx="3253977" cy="68377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000" dirty="0" smtClean="0"/>
              <a:t>Мимика - это </a:t>
            </a:r>
            <a:r>
              <a:rPr lang="ru-RU" sz="2000" dirty="0"/>
              <a:t>особое </a:t>
            </a:r>
            <a:r>
              <a:rPr lang="ru-RU" sz="2000" dirty="0" smtClean="0"/>
              <a:t>сочетание частей </a:t>
            </a:r>
            <a:r>
              <a:rPr lang="ru-RU" sz="2000" dirty="0"/>
              <a:t>и элементов </a:t>
            </a:r>
            <a:r>
              <a:rPr lang="ru-RU" sz="2000" dirty="0" smtClean="0"/>
              <a:t>лица: положение </a:t>
            </a:r>
            <a:r>
              <a:rPr lang="ru-RU" sz="2000" dirty="0"/>
              <a:t>рта, </a:t>
            </a:r>
            <a:r>
              <a:rPr lang="ru-RU" sz="2000" dirty="0" smtClean="0"/>
              <a:t>губ, бровей</a:t>
            </a:r>
            <a:r>
              <a:rPr lang="ru-RU" sz="2000" dirty="0"/>
              <a:t>, лба, форма и яркость глаз, </a:t>
            </a:r>
            <a:r>
              <a:rPr lang="ru-RU" sz="2000" dirty="0" smtClean="0"/>
              <a:t>которые передают </a:t>
            </a:r>
            <a:r>
              <a:rPr lang="ru-RU" sz="2000" dirty="0"/>
              <a:t>одно из эмоциональных состояний.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К основным </a:t>
            </a:r>
            <a:r>
              <a:rPr lang="ru-RU" sz="2000" dirty="0"/>
              <a:t>относятся гнев, презрение, </a:t>
            </a:r>
            <a:r>
              <a:rPr lang="ru-RU" sz="2000" dirty="0" smtClean="0"/>
              <a:t>радость, удивление</a:t>
            </a:r>
            <a:r>
              <a:rPr lang="ru-RU" sz="2000" dirty="0"/>
              <a:t>, страдание, страх. </a:t>
            </a:r>
            <a:endParaRPr lang="ru-RU" sz="2000" dirty="0" smtClean="0"/>
          </a:p>
          <a:p>
            <a:pPr algn="just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Мимика не изобретена </a:t>
            </a:r>
            <a:r>
              <a:rPr lang="ru-RU" sz="2000" dirty="0"/>
              <a:t>людьми, она носит </a:t>
            </a:r>
            <a:r>
              <a:rPr lang="ru-RU" sz="2000" dirty="0" smtClean="0"/>
              <a:t>биологический характер </a:t>
            </a:r>
            <a:r>
              <a:rPr lang="ru-RU" sz="2000" dirty="0"/>
              <a:t>и присуща животным в дикой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природе, отлично передавая разнообразные </a:t>
            </a:r>
            <a:r>
              <a:rPr lang="ru-RU" sz="2000" dirty="0" smtClean="0"/>
              <a:t>их состояния</a:t>
            </a:r>
            <a:r>
              <a:rPr lang="ru-RU" sz="2000" dirty="0"/>
              <a:t>.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97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036496" cy="46910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r>
              <a:rPr lang="ru-RU" sz="2000" dirty="0" smtClean="0"/>
              <a:t>На значимость </a:t>
            </a:r>
            <a:r>
              <a:rPr lang="ru-RU" sz="2000" dirty="0"/>
              <a:t>мимики указывает </a:t>
            </a:r>
            <a:r>
              <a:rPr lang="ru-RU" sz="2000" dirty="0" smtClean="0"/>
              <a:t>тот факт</a:t>
            </a:r>
            <a:r>
              <a:rPr lang="ru-RU" sz="2000" dirty="0"/>
              <a:t>, что при неподвижном </a:t>
            </a:r>
            <a:r>
              <a:rPr lang="ru-RU" sz="2000" dirty="0" smtClean="0"/>
              <a:t>или невидимом </a:t>
            </a:r>
            <a:r>
              <a:rPr lang="ru-RU" sz="2000" dirty="0"/>
              <a:t>лице теряется </a:t>
            </a:r>
            <a:r>
              <a:rPr lang="ru-RU" sz="2000" dirty="0" smtClean="0"/>
              <a:t>10—15 процентов информации. Поэтому, общаясь</a:t>
            </a:r>
            <a:r>
              <a:rPr lang="ru-RU" sz="2000" dirty="0"/>
              <a:t>, люди стремятся «</a:t>
            </a:r>
            <a:r>
              <a:rPr lang="ru-RU" sz="2000" dirty="0" smtClean="0"/>
              <a:t>читать» лицо </a:t>
            </a:r>
            <a:r>
              <a:rPr lang="ru-RU" sz="2000" dirty="0"/>
              <a:t>партнёра и </a:t>
            </a:r>
            <a:r>
              <a:rPr lang="ru-RU" sz="2000" dirty="0" smtClean="0"/>
              <a:t>испытывают дискомфорт</a:t>
            </a:r>
            <a:r>
              <a:rPr lang="ru-RU" sz="2000" dirty="0"/>
              <a:t>, если мимика </a:t>
            </a:r>
            <a:r>
              <a:rPr lang="ru-RU" sz="2000" dirty="0" smtClean="0"/>
              <a:t>отсутствует или </a:t>
            </a:r>
            <a:r>
              <a:rPr lang="ru-RU" sz="2000" dirty="0"/>
              <a:t>сведена к минимуму.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7198914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563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" y="26380"/>
            <a:ext cx="5873914" cy="6831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32040" y="0"/>
            <a:ext cx="4413176" cy="850106"/>
          </a:xfrm>
        </p:spPr>
        <p:txBody>
          <a:bodyPr>
            <a:normAutofit/>
          </a:bodyPr>
          <a:lstStyle/>
          <a:p>
            <a:r>
              <a:rPr lang="ru-RU" sz="3600" b="1" dirty="0"/>
              <a:t>Виды мимики</a:t>
            </a:r>
            <a:endParaRPr lang="ru-RU" sz="3600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60192" y="1600201"/>
            <a:ext cx="3183808" cy="377301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r>
              <a:rPr lang="ru-RU" sz="2400" dirty="0"/>
              <a:t>Непроизвольная(рефлекторная) бытовая </a:t>
            </a:r>
            <a:r>
              <a:rPr lang="ru-RU" sz="2400" dirty="0" smtClean="0"/>
              <a:t>мимика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Произвольная </a:t>
            </a:r>
            <a:r>
              <a:rPr lang="ru-RU" sz="2400" dirty="0"/>
              <a:t>(сознательная) мимика как элемент актерского искусства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252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954020"/>
            <a:ext cx="7020272" cy="190398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/>
              <a:t>Человек – это настолько </a:t>
            </a:r>
            <a:r>
              <a:rPr lang="ru-RU" sz="2000" dirty="0" smtClean="0"/>
              <a:t>интересное создание</a:t>
            </a:r>
            <a:r>
              <a:rPr lang="ru-RU" sz="2000" dirty="0"/>
              <a:t>, что все проявления его </a:t>
            </a:r>
            <a:r>
              <a:rPr lang="ru-RU" sz="2000" dirty="0" smtClean="0"/>
              <a:t>сущности, личности </a:t>
            </a:r>
            <a:r>
              <a:rPr lang="ru-RU" sz="2000" dirty="0"/>
              <a:t>и чувств воспринимаются </a:t>
            </a:r>
            <a:r>
              <a:rPr lang="ru-RU" sz="2000" dirty="0" smtClean="0"/>
              <a:t>с интересом</a:t>
            </a:r>
            <a:r>
              <a:rPr lang="ru-RU" sz="2000" dirty="0"/>
              <a:t>. Мимика </a:t>
            </a:r>
            <a:r>
              <a:rPr lang="ru-RU" sz="2000" dirty="0" smtClean="0"/>
              <a:t>лица, например</a:t>
            </a:r>
            <a:r>
              <a:rPr lang="ru-RU" sz="2000" dirty="0"/>
              <a:t>, </a:t>
            </a:r>
            <a:r>
              <a:rPr lang="ru-RU" sz="2000" dirty="0" smtClean="0"/>
              <a:t>может рассказать </a:t>
            </a:r>
            <a:r>
              <a:rPr lang="ru-RU" sz="2000" dirty="0"/>
              <a:t>о людях </a:t>
            </a:r>
            <a:r>
              <a:rPr lang="ru-RU" sz="2000" dirty="0" smtClean="0"/>
              <a:t>немало любопытных подробностей, даже </a:t>
            </a:r>
            <a:r>
              <a:rPr lang="ru-RU" sz="2000" dirty="0"/>
              <a:t>если сами они при </a:t>
            </a:r>
            <a:r>
              <a:rPr lang="ru-RU" sz="2000" dirty="0" smtClean="0"/>
              <a:t>этом молчат</a:t>
            </a:r>
            <a:r>
              <a:rPr lang="ru-RU" sz="2000" dirty="0"/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2860"/>
            <a:ext cx="8103389" cy="499708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182376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02" y="3175"/>
            <a:ext cx="9156802" cy="686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2802" y="5722811"/>
            <a:ext cx="9134283" cy="111798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присутствует в нашей жизни всегда и везде,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даже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мы остаемся наедине с собой, читаем книгу, смотрим фильм, общаемся с героями, а часто с самим собой)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39772" y="0"/>
            <a:ext cx="9183772" cy="8925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 – это взаимодействие людей друг с другом с целью передачи знаний, опыта, обмена мнениями.</a:t>
            </a:r>
          </a:p>
        </p:txBody>
      </p:sp>
    </p:spTree>
    <p:extLst>
      <p:ext uri="{BB962C8B-B14F-4D97-AF65-F5344CB8AC3E}">
        <p14:creationId xmlns:p14="http://schemas.microsoft.com/office/powerpoint/2010/main" val="3620855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17983" r="27856" b="15271"/>
          <a:stretch/>
        </p:blipFill>
        <p:spPr bwMode="auto">
          <a:xfrm>
            <a:off x="755576" y="596038"/>
            <a:ext cx="7724959" cy="496855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Важность невербальной коммуникации</a:t>
            </a:r>
            <a:br>
              <a:rPr lang="ru-RU" sz="3600" b="1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12624"/>
            <a:ext cx="9144000" cy="144016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Невербальное общение – это важное дополнение к основному общению, позволяющее передать собеседнику гораздо больше информации, повысить уровень взаимопонимания и сделать более конструктивным любой разговор. 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94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8" y="7034"/>
            <a:ext cx="9137192" cy="685096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solidFill>
                  <a:schemeClr val="bg1"/>
                </a:solidFill>
              </a:rPr>
              <a:t>5 основных функций невербальных сигналов: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Дублирование.</a:t>
            </a:r>
            <a:r>
              <a:rPr lang="ru-RU" dirty="0">
                <a:solidFill>
                  <a:schemeClr val="bg1"/>
                </a:solidFill>
              </a:rPr>
              <a:t> Жестом, мимикой или интонацией человек может повторять основное сообщение, подтверждая его, делая более понятным и однозначным.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Противоречие.</a:t>
            </a:r>
            <a:r>
              <a:rPr lang="ru-RU" dirty="0">
                <a:solidFill>
                  <a:schemeClr val="bg1"/>
                </a:solidFill>
              </a:rPr>
              <a:t> Осознанно или неосознанно человек может показать, что имел в виду нечто противоположное. Например, говоря о своих намерениях он может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подмигнуть.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Подмена смысла.</a:t>
            </a:r>
            <a:r>
              <a:rPr lang="ru-RU" dirty="0">
                <a:solidFill>
                  <a:schemeClr val="bg1"/>
                </a:solidFill>
              </a:rPr>
              <a:t> Глазами и мимикой можно не только дополнить смысл, но и полностью поменять его или продемонстрировать, что фраза сказана в переносном значении.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Дополнение к сказанному.</a:t>
            </a:r>
            <a:r>
              <a:rPr lang="ru-RU" b="1" dirty="0">
                <a:solidFill>
                  <a:schemeClr val="bg1"/>
                </a:solidFill>
              </a:rPr>
              <a:t> </a:t>
            </a:r>
            <a:r>
              <a:rPr lang="ru-RU" dirty="0">
                <a:solidFill>
                  <a:schemeClr val="bg1"/>
                </a:solidFill>
              </a:rPr>
              <a:t>Определенные жесты могут передавать дополнительные сообщения. К примеру, человек может сказать, что не хочет чего-то делать, а выражением лица показать, что ему это надоело.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Усиление смысла.</a:t>
            </a:r>
            <a:r>
              <a:rPr lang="ru-RU" dirty="0">
                <a:solidFill>
                  <a:schemeClr val="bg1"/>
                </a:solidFill>
              </a:rPr>
              <a:t> Добрые слова можно подчеркнуть доброжелательной улыбкой, а эмоциональное высказывание – ударом кулаком по столу.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98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0" t="37452" r="20877" b="6130"/>
          <a:stretch/>
        </p:blipFill>
        <p:spPr bwMode="auto">
          <a:xfrm>
            <a:off x="-24788" y="-72841"/>
            <a:ext cx="9144000" cy="690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314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03" y="1484784"/>
            <a:ext cx="7164288" cy="519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88" y="32079"/>
            <a:ext cx="9113912" cy="1396751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Невербальное общение – это неречевая форма общения, включающая в себя жесты, мимику, позы, визуальный контакт, тембр голоса, прикосновения и передающая образное и эмоциональное содержание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884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22014" b="12305"/>
          <a:stretch/>
        </p:blipFill>
        <p:spPr bwMode="auto">
          <a:xfrm>
            <a:off x="-1" y="0"/>
            <a:ext cx="9125659" cy="4725144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34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" y="9943"/>
            <a:ext cx="9136377" cy="685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30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4" y="116631"/>
            <a:ext cx="9115575" cy="607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Происхождение невербальных способов общения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24" y="5639320"/>
            <a:ext cx="9008072" cy="1108719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Установлено, что невербальные способы общения имеют два вида источника происхождения: биологическая эволюция; культура.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332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218" y="1943301"/>
            <a:ext cx="733425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381"/>
            <a:ext cx="3491880" cy="436008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 algn="ctr" fontAlgn="base">
              <a:buNone/>
            </a:pPr>
            <a:r>
              <a:rPr lang="ru-RU" dirty="0"/>
              <a:t>Биологическую природу </a:t>
            </a:r>
            <a:r>
              <a:rPr lang="ru-RU" dirty="0" smtClean="0"/>
              <a:t>невербальной коммуникации </a:t>
            </a:r>
            <a:r>
              <a:rPr lang="ru-RU" dirty="0"/>
              <a:t>подтверждают элементы, </a:t>
            </a:r>
            <a:r>
              <a:rPr lang="ru-RU" dirty="0" smtClean="0"/>
              <a:t>не контролируемые подсознательно:</a:t>
            </a:r>
          </a:p>
          <a:p>
            <a:pPr marL="0" indent="0" fontAlgn="base">
              <a:buNone/>
            </a:pPr>
            <a:endParaRPr lang="ru-RU" dirty="0"/>
          </a:p>
          <a:p>
            <a:pPr fontAlgn="base"/>
            <a:r>
              <a:rPr lang="ru-RU" dirty="0"/>
              <a:t>побледнение или покраснение;</a:t>
            </a:r>
          </a:p>
          <a:p>
            <a:pPr fontAlgn="base"/>
            <a:r>
              <a:rPr lang="ru-RU" dirty="0"/>
              <a:t>увеличение зрачков;</a:t>
            </a:r>
          </a:p>
          <a:p>
            <a:pPr fontAlgn="base"/>
            <a:r>
              <a:rPr lang="ru-RU" dirty="0"/>
              <a:t>искривление губ;</a:t>
            </a:r>
          </a:p>
          <a:p>
            <a:pPr fontAlgn="base"/>
            <a:r>
              <a:rPr lang="ru-RU" dirty="0"/>
              <a:t>моргание.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87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98429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928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597"/>
            <a:ext cx="7843799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3294" y="-22933"/>
            <a:ext cx="3672408" cy="931653"/>
          </a:xfrm>
        </p:spPr>
        <p:txBody>
          <a:bodyPr/>
          <a:lstStyle/>
          <a:p>
            <a:r>
              <a:rPr lang="ru-RU" b="1" dirty="0" smtClean="0"/>
              <a:t>Жесты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30018"/>
            <a:ext cx="6341331" cy="195882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400" dirty="0"/>
              <a:t>Жест (от лат. </a:t>
            </a:r>
            <a:r>
              <a:rPr lang="ru-RU" sz="2400" dirty="0" err="1"/>
              <a:t>gestus</a:t>
            </a:r>
            <a:r>
              <a:rPr lang="ru-RU" sz="2400" dirty="0"/>
              <a:t> — движение тела) — некоторое действие или движение человеческого тела или его части, имеющее определённое значение или смысл, то есть являющееся знаком или </a:t>
            </a:r>
            <a:r>
              <a:rPr lang="ru-RU" sz="2400" dirty="0" smtClean="0"/>
              <a:t>символом.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6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407</Words>
  <Application>Microsoft Office PowerPoint</Application>
  <PresentationFormat>Экран (4:3)</PresentationFormat>
  <Paragraphs>71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Невербальные средства общения. Мимика. Жесты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Происхождение невербальных способов общения</vt:lpstr>
      <vt:lpstr>Презентация PowerPoint</vt:lpstr>
      <vt:lpstr>Презентация PowerPoint</vt:lpstr>
      <vt:lpstr>Жесты</vt:lpstr>
      <vt:lpstr>Виды жестов</vt:lpstr>
      <vt:lpstr>Значение жестов</vt:lpstr>
      <vt:lpstr>Презентация PowerPoint</vt:lpstr>
      <vt:lpstr>Презентация PowerPoint</vt:lpstr>
      <vt:lpstr>Презентация PowerPoint</vt:lpstr>
      <vt:lpstr>Мимика</vt:lpstr>
      <vt:lpstr>Презентация PowerPoint</vt:lpstr>
      <vt:lpstr>Презентация PowerPoint</vt:lpstr>
      <vt:lpstr>Виды мимики</vt:lpstr>
      <vt:lpstr>Презентация PowerPoint</vt:lpstr>
      <vt:lpstr>Важность невербальной коммуникации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Невербальные средства общения. Мимика. Жесты</dc:title>
  <dc:creator>Дарья Конюшихина</dc:creator>
  <cp:lastModifiedBy>Дарья Конюшихина</cp:lastModifiedBy>
  <cp:revision>20</cp:revision>
  <dcterms:created xsi:type="dcterms:W3CDTF">2021-11-07T09:28:48Z</dcterms:created>
  <dcterms:modified xsi:type="dcterms:W3CDTF">2021-11-07T11:09:31Z</dcterms:modified>
</cp:coreProperties>
</file>