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2"/>
  </p:notesMasterIdLst>
  <p:sldIdLst>
    <p:sldId id="269" r:id="rId2"/>
    <p:sldId id="293" r:id="rId3"/>
    <p:sldId id="289" r:id="rId4"/>
    <p:sldId id="288" r:id="rId5"/>
    <p:sldId id="287" r:id="rId6"/>
    <p:sldId id="296" r:id="rId7"/>
    <p:sldId id="295" r:id="rId8"/>
    <p:sldId id="294" r:id="rId9"/>
    <p:sldId id="298" r:id="rId10"/>
    <p:sldId id="299" r:id="rId11"/>
    <p:sldId id="286" r:id="rId12"/>
    <p:sldId id="285" r:id="rId13"/>
    <p:sldId id="284" r:id="rId14"/>
    <p:sldId id="282" r:id="rId15"/>
    <p:sldId id="283" r:id="rId16"/>
    <p:sldId id="291" r:id="rId17"/>
    <p:sldId id="300" r:id="rId18"/>
    <p:sldId id="302" r:id="rId19"/>
    <p:sldId id="301" r:id="rId20"/>
    <p:sldId id="281" r:id="rId21"/>
  </p:sldIdLst>
  <p:sldSz cx="9144000" cy="6858000" type="screen4x3"/>
  <p:notesSz cx="6761163" cy="99425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8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30525" cy="49847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29050" y="0"/>
            <a:ext cx="2930525" cy="498475"/>
          </a:xfrm>
          <a:prstGeom prst="rect">
            <a:avLst/>
          </a:prstGeom>
        </p:spPr>
        <p:txBody>
          <a:bodyPr vert="horz" lIns="91440" tIns="45720" rIns="91440" bIns="45720" rtlCol="0"/>
          <a:lstStyle>
            <a:lvl1pPr algn="r">
              <a:defRPr sz="1200"/>
            </a:lvl1pPr>
          </a:lstStyle>
          <a:p>
            <a:fld id="{2EEFB1A5-4D95-45E5-ABE1-4C3AB0241B0D}" type="datetimeFigureOut">
              <a:rPr lang="ru-RU" smtClean="0"/>
              <a:pPr/>
              <a:t>07.02.2021</a:t>
            </a:fld>
            <a:endParaRPr lang="ru-RU"/>
          </a:p>
        </p:txBody>
      </p:sp>
      <p:sp>
        <p:nvSpPr>
          <p:cNvPr id="4" name="Образ слайда 3"/>
          <p:cNvSpPr>
            <a:spLocks noGrp="1" noRot="1" noChangeAspect="1"/>
          </p:cNvSpPr>
          <p:nvPr>
            <p:ph type="sldImg" idx="2"/>
          </p:nvPr>
        </p:nvSpPr>
        <p:spPr>
          <a:xfrm>
            <a:off x="1143000" y="1243013"/>
            <a:ext cx="4475163" cy="335597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6275" y="4784725"/>
            <a:ext cx="5408613" cy="3914775"/>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444038"/>
            <a:ext cx="2930525" cy="498475"/>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29050" y="9444038"/>
            <a:ext cx="2930525" cy="498475"/>
          </a:xfrm>
          <a:prstGeom prst="rect">
            <a:avLst/>
          </a:prstGeom>
        </p:spPr>
        <p:txBody>
          <a:bodyPr vert="horz" lIns="91440" tIns="45720" rIns="91440" bIns="45720" rtlCol="0" anchor="b"/>
          <a:lstStyle>
            <a:lvl1pPr algn="r">
              <a:defRPr sz="1200"/>
            </a:lvl1pPr>
          </a:lstStyle>
          <a:p>
            <a:fld id="{9984FE03-3E57-4CDA-8A40-D4B1A709705E}" type="slidenum">
              <a:rPr lang="ru-RU" smtClean="0"/>
              <a:pPr/>
              <a:t>‹#›</a:t>
            </a:fld>
            <a:endParaRPr lang="ru-RU"/>
          </a:p>
        </p:txBody>
      </p:sp>
    </p:spTree>
    <p:extLst>
      <p:ext uri="{BB962C8B-B14F-4D97-AF65-F5344CB8AC3E}">
        <p14:creationId xmlns:p14="http://schemas.microsoft.com/office/powerpoint/2010/main" val="41629733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1"/>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5A418C14-6D63-4E15-87B4-69C01A37979C}" type="datetimeFigureOut">
              <a:rPr lang="ru-RU" smtClean="0">
                <a:solidFill>
                  <a:prstClr val="black">
                    <a:tint val="75000"/>
                  </a:prstClr>
                </a:solidFill>
              </a:rPr>
              <a:pPr/>
              <a:t>07.02.2021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219103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A418C14-6D63-4E15-87B4-69C01A37979C}" type="datetimeFigureOut">
              <a:rPr lang="ru-RU" smtClean="0">
                <a:solidFill>
                  <a:prstClr val="black">
                    <a:tint val="75000"/>
                  </a:prstClr>
                </a:solidFill>
              </a:rPr>
              <a:pPr/>
              <a:t>07.02.2021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6181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4"/>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4"/>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A418C14-6D63-4E15-87B4-69C01A37979C}" type="datetimeFigureOut">
              <a:rPr lang="ru-RU" smtClean="0">
                <a:solidFill>
                  <a:prstClr val="black">
                    <a:tint val="75000"/>
                  </a:prstClr>
                </a:solidFill>
              </a:rPr>
              <a:pPr/>
              <a:t>07.02.2021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60185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A418C14-6D63-4E15-87B4-69C01A37979C}" type="datetimeFigureOut">
              <a:rPr lang="ru-RU" smtClean="0">
                <a:solidFill>
                  <a:prstClr val="black">
                    <a:tint val="75000"/>
                  </a:prstClr>
                </a:solidFill>
              </a:rPr>
              <a:pPr/>
              <a:t>07.02.2021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84962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6"/>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5A418C14-6D63-4E15-87B4-69C01A37979C}" type="datetimeFigureOut">
              <a:rPr lang="ru-RU" smtClean="0">
                <a:solidFill>
                  <a:prstClr val="black">
                    <a:tint val="75000"/>
                  </a:prstClr>
                </a:solidFill>
              </a:rPr>
              <a:pPr/>
              <a:t>07.02.2021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04998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5A418C14-6D63-4E15-87B4-69C01A37979C}" type="datetimeFigureOut">
              <a:rPr lang="ru-RU" smtClean="0">
                <a:solidFill>
                  <a:prstClr val="black">
                    <a:tint val="75000"/>
                  </a:prstClr>
                </a:solidFill>
              </a:rPr>
              <a:pPr/>
              <a:t>07.02.2021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45169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8"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5A418C14-6D63-4E15-87B4-69C01A37979C}" type="datetimeFigureOut">
              <a:rPr lang="ru-RU" smtClean="0">
                <a:solidFill>
                  <a:prstClr val="black">
                    <a:tint val="75000"/>
                  </a:prstClr>
                </a:solidFill>
              </a:rPr>
              <a:pPr/>
              <a:t>07.02.2021</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69933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5A418C14-6D63-4E15-87B4-69C01A37979C}" type="datetimeFigureOut">
              <a:rPr lang="ru-RU" smtClean="0">
                <a:solidFill>
                  <a:prstClr val="black">
                    <a:tint val="75000"/>
                  </a:prstClr>
                </a:solidFill>
              </a:rPr>
              <a:pPr/>
              <a:t>07.02.2021</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908844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A418C14-6D63-4E15-87B4-69C01A37979C}" type="datetimeFigureOut">
              <a:rPr lang="ru-RU" smtClean="0">
                <a:solidFill>
                  <a:prstClr val="black">
                    <a:tint val="75000"/>
                  </a:prstClr>
                </a:solidFill>
              </a:rPr>
              <a:pPr/>
              <a:t>07.02.2021</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941877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1" y="27305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5A418C14-6D63-4E15-87B4-69C01A37979C}" type="datetimeFigureOut">
              <a:rPr lang="ru-RU" smtClean="0">
                <a:solidFill>
                  <a:prstClr val="black">
                    <a:tint val="75000"/>
                  </a:prstClr>
                </a:solidFill>
              </a:rPr>
              <a:pPr/>
              <a:t>07.02.2021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68375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5A418C14-6D63-4E15-87B4-69C01A37979C}" type="datetimeFigureOut">
              <a:rPr lang="ru-RU" smtClean="0">
                <a:solidFill>
                  <a:prstClr val="black">
                    <a:tint val="75000"/>
                  </a:prstClr>
                </a:solidFill>
              </a:rPr>
              <a:pPr/>
              <a:t>07.02.2021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723270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6"/>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418C14-6D63-4E15-87B4-69C01A37979C}" type="datetimeFigureOut">
              <a:rPr lang="ru-RU" smtClean="0">
                <a:solidFill>
                  <a:prstClr val="black">
                    <a:tint val="75000"/>
                  </a:prstClr>
                </a:solidFill>
              </a:rPr>
              <a:pPr/>
              <a:t>07.02.2021</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6"/>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6"/>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27C9FB-5D05-4E0A-8CCB-32D4631238D1}"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2331848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DEED745-548E-4C3A-99F7-D34CDF50049B}"/>
              </a:ext>
            </a:extLst>
          </p:cNvPr>
          <p:cNvSpPr>
            <a:spLocks noGrp="1"/>
          </p:cNvSpPr>
          <p:nvPr>
            <p:ph type="ctrTitle"/>
          </p:nvPr>
        </p:nvSpPr>
        <p:spPr>
          <a:xfrm>
            <a:off x="756692" y="260458"/>
            <a:ext cx="7630616" cy="2728789"/>
          </a:xfrm>
        </p:spPr>
        <p:txBody>
          <a:bodyPr>
            <a:normAutofit/>
          </a:bodyPr>
          <a:lstStyle/>
          <a:p>
            <a:r>
              <a:rPr lang="ru-RU" b="1" i="1" u="sng" dirty="0">
                <a:latin typeface="Times New Roman" panose="02020603050405020304" pitchFamily="18" charset="0"/>
                <a:cs typeface="Times New Roman" panose="02020603050405020304" pitchFamily="18" charset="0"/>
              </a:rPr>
              <a:t>Конституция РФ как источник трудового права</a:t>
            </a:r>
          </a:p>
        </p:txBody>
      </p:sp>
      <p:sp>
        <p:nvSpPr>
          <p:cNvPr id="3" name="Подзаголовок 2">
            <a:extLst>
              <a:ext uri="{FF2B5EF4-FFF2-40B4-BE49-F238E27FC236}">
                <a16:creationId xmlns:a16="http://schemas.microsoft.com/office/drawing/2014/main" id="{9A36205F-6CD5-4BAB-B022-E30E2AE930A7}"/>
              </a:ext>
            </a:extLst>
          </p:cNvPr>
          <p:cNvSpPr>
            <a:spLocks noGrp="1"/>
          </p:cNvSpPr>
          <p:nvPr>
            <p:ph type="subTitle" idx="1"/>
          </p:nvPr>
        </p:nvSpPr>
        <p:spPr>
          <a:xfrm>
            <a:off x="5040996" y="4293096"/>
            <a:ext cx="4104456" cy="2135088"/>
          </a:xfrm>
        </p:spPr>
        <p:txBody>
          <a:bodyPr>
            <a:normAutofit/>
          </a:bodyPr>
          <a:lstStyle/>
          <a:p>
            <a:r>
              <a:rPr lang="ru-RU" dirty="0">
                <a:solidFill>
                  <a:schemeClr val="tx1"/>
                </a:solidFill>
                <a:latin typeface="Times New Roman" panose="02020603050405020304" pitchFamily="18" charset="0"/>
                <a:cs typeface="Times New Roman" panose="02020603050405020304" pitchFamily="18" charset="0"/>
              </a:rPr>
              <a:t>Выполнил:</a:t>
            </a:r>
          </a:p>
          <a:p>
            <a:r>
              <a:rPr lang="ru-RU" dirty="0">
                <a:solidFill>
                  <a:schemeClr val="tx1"/>
                </a:solidFill>
                <a:latin typeface="Times New Roman" panose="02020603050405020304" pitchFamily="18" charset="0"/>
                <a:cs typeface="Times New Roman" panose="02020603050405020304" pitchFamily="18" charset="0"/>
              </a:rPr>
              <a:t>Локтионов </a:t>
            </a:r>
            <a:r>
              <a:rPr lang="ru-RU" u="sng" dirty="0">
                <a:solidFill>
                  <a:schemeClr val="tx1"/>
                </a:solidFill>
                <a:latin typeface="Times New Roman" panose="02020603050405020304" pitchFamily="18" charset="0"/>
                <a:cs typeface="Times New Roman" panose="02020603050405020304" pitchFamily="18" charset="0"/>
              </a:rPr>
              <a:t>Всеволод</a:t>
            </a:r>
            <a:r>
              <a:rPr lang="ru-RU" dirty="0">
                <a:solidFill>
                  <a:schemeClr val="tx1"/>
                </a:solidFill>
                <a:latin typeface="Times New Roman" panose="02020603050405020304" pitchFamily="18" charset="0"/>
                <a:cs typeface="Times New Roman" panose="02020603050405020304" pitchFamily="18" charset="0"/>
              </a:rPr>
              <a:t> </a:t>
            </a:r>
          </a:p>
          <a:p>
            <a:r>
              <a:rPr lang="ru-RU" dirty="0">
                <a:solidFill>
                  <a:schemeClr val="tx1"/>
                </a:solidFill>
                <a:latin typeface="Times New Roman" panose="02020603050405020304" pitchFamily="18" charset="0"/>
                <a:cs typeface="Times New Roman" panose="02020603050405020304" pitchFamily="18" charset="0"/>
              </a:rPr>
              <a:t>Ю-238А</a:t>
            </a:r>
          </a:p>
        </p:txBody>
      </p:sp>
    </p:spTree>
    <p:extLst>
      <p:ext uri="{BB962C8B-B14F-4D97-AF65-F5344CB8AC3E}">
        <p14:creationId xmlns:p14="http://schemas.microsoft.com/office/powerpoint/2010/main" val="15492594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DB576995-B88C-4FFE-BC69-8E99DAC3F159}"/>
              </a:ext>
            </a:extLst>
          </p:cNvPr>
          <p:cNvSpPr/>
          <p:nvPr/>
        </p:nvSpPr>
        <p:spPr>
          <a:xfrm>
            <a:off x="215516" y="980728"/>
            <a:ext cx="8712968" cy="5598136"/>
          </a:xfrm>
          <a:prstGeom prst="rect">
            <a:avLst/>
          </a:prstGeom>
        </p:spPr>
        <p:txBody>
          <a:bodyPr wrap="square">
            <a:spAutoFit/>
          </a:bodyPr>
          <a:lstStyle/>
          <a:p>
            <a:pPr>
              <a:lnSpc>
                <a:spcPct val="107000"/>
              </a:lnSpc>
              <a:spcAft>
                <a:spcPts val="800"/>
              </a:spcAft>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предусматривающий отстранение от работы на период действия ЧП руководителей государственных организаций в связи с ненадлежащим исполнением указанными руководителями своих обязанностей и назначение других лиц временно исполняющими обязанности указанных руководителей (ст. 13). В исключительных случаях, связанных с необходимостью проведения и обеспечения аварийно-спасательных и других неотложных работ, данный Закон предусматривает возможность мобилизации трудоспособного населения при обязательном соблюдении требований охраны труда и гарантированной оплате труда (ст. 13, 29). Или Федеральный конституционный закон от 17 декабря 1997 г. № 2-ФКЗ "О Правительстве Российской Федерации" уполномочивает Правительство принимать меры по реализации трудовых прав граждан (ст. 16).</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157138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F39A6BA2-B181-4BB4-8E32-DDBB811D6C2F}"/>
              </a:ext>
            </a:extLst>
          </p:cNvPr>
          <p:cNvSpPr/>
          <p:nvPr/>
        </p:nvSpPr>
        <p:spPr>
          <a:xfrm>
            <a:off x="131589" y="1052736"/>
            <a:ext cx="9036496" cy="5632311"/>
          </a:xfrm>
          <a:prstGeom prst="rect">
            <a:avLst/>
          </a:prstGeom>
        </p:spPr>
        <p:txBody>
          <a:bodyPr wrap="square">
            <a:spAutoFit/>
          </a:bodyPr>
          <a:lstStyle/>
          <a:p>
            <a:pPr indent="4500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ТК РФ является кодифицированным источником трудового права. Принятие Кодекса закрепило сложившуюся в нашей стране многоуровневую систему правового регулирования сферы труда и существенно повысило роль федерального кодифицированного акта в этой системе.</a:t>
            </a:r>
          </a:p>
          <a:p>
            <a:pPr indent="4500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Трудовой кодекс РФ призван решить несколько задач: с одной стороны, он закрепляет исходные положения в сфере правового регулирования труда, с другой – подробно решает вопросы, возникающие в данной сфере между работниками и работодателями.</a:t>
            </a:r>
          </a:p>
          <a:p>
            <a:pPr indent="4500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Трудовой кодекс РФ имеет бесспорный приоритет перед иными федеральными законами, содержащими нормы трудового права. Все они должны соответствовать ТК РФ. Трудовой кодекс РФ определил механизм, гарантирующий соблюдение указанного приоритета в жизни.</a:t>
            </a:r>
          </a:p>
        </p:txBody>
      </p:sp>
    </p:spTree>
    <p:extLst>
      <p:ext uri="{BB962C8B-B14F-4D97-AF65-F5344CB8AC3E}">
        <p14:creationId xmlns:p14="http://schemas.microsoft.com/office/powerpoint/2010/main" val="37766863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B475AE60-11EC-47B0-909E-DCEBA0F2F9FD}"/>
              </a:ext>
            </a:extLst>
          </p:cNvPr>
          <p:cNvSpPr/>
          <p:nvPr/>
        </p:nvSpPr>
        <p:spPr>
          <a:xfrm>
            <a:off x="287524" y="980728"/>
            <a:ext cx="8568952" cy="4412618"/>
          </a:xfrm>
          <a:prstGeom prst="rect">
            <a:avLst/>
          </a:prstGeom>
        </p:spPr>
        <p:txBody>
          <a:bodyPr wrap="square">
            <a:spAutoFit/>
          </a:bodyPr>
          <a:lstStyle/>
          <a:p>
            <a:pPr indent="450000">
              <a:lnSpc>
                <a:spcPct val="107000"/>
              </a:lnSpc>
              <a:spcAft>
                <a:spcPts val="800"/>
              </a:spcAft>
              <a:buFont typeface="Arial" panose="020B0604020202020204" pitchFamily="34" charset="0"/>
              <a:buChar char="•"/>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Его ст. 5 предусматривает, что в случае противоречий между ТК РФ и иными федеральными законами, содержащими нормы трудового права, применяется ТК РФ. Более того, в случае принятия нового федерального закона, противоречащего ТК РФ, он будет применяться, если соответствующие изменения и дополнения внесены в ТК РФ. Наличие данного механизма обеспечивает единство нормативной базы, регулирующей трудовые и непосредственно связанные с ними отношения, а также играет важную роль в устранении законодательных коллизий, отрицательно влияющих на правоприменительную практику.</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313201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B26B97B0-4686-4A54-BB96-343BF73F3367}"/>
              </a:ext>
            </a:extLst>
          </p:cNvPr>
          <p:cNvSpPr/>
          <p:nvPr/>
        </p:nvSpPr>
        <p:spPr>
          <a:xfrm>
            <a:off x="431540" y="1124744"/>
            <a:ext cx="8280920" cy="5305555"/>
          </a:xfrm>
          <a:prstGeom prst="rect">
            <a:avLst/>
          </a:prstGeom>
        </p:spPr>
        <p:txBody>
          <a:bodyPr wrap="square">
            <a:spAutoFit/>
          </a:bodyPr>
          <a:lstStyle/>
          <a:p>
            <a:pPr indent="450000">
              <a:lnSpc>
                <a:spcPct val="107000"/>
              </a:lnSpc>
              <a:spcAft>
                <a:spcPts val="800"/>
              </a:spcAft>
              <a:buFont typeface="Arial" panose="020B0604020202020204" pitchFamily="34" charset="0"/>
              <a:buChar char="•"/>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Трудовой кодекс РФ определяет содержание практически всех институтов российского трудового права, он содержит понятийный аппарат отрасли, развивает, конкретизирует и расширяет перечень основных принципов правового регулирования трудовых отношений, провозглашенных в Конституции РФ, определяет правовой статус сторон трудового договора, устанавливает способы защиты прав работников.</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indent="450000">
              <a:lnSpc>
                <a:spcPct val="107000"/>
              </a:lnSpc>
              <a:spcAft>
                <a:spcPts val="800"/>
              </a:spcAft>
              <a:buFont typeface="Arial" panose="020B0604020202020204" pitchFamily="34" charset="0"/>
              <a:buChar char="•"/>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Значение ТК РФ в иных, кроме юридического, аспектах: социальном, политическом, экономическом и пр., сформулировать достаточно сложно, практически каждый "оценщик" будет видеть что-то свое, давать интерпретацию, что называется, "со своей колокольни". </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758940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CF294E41-181D-49B8-83FE-0FE4F7743294}"/>
              </a:ext>
            </a:extLst>
          </p:cNvPr>
          <p:cNvSpPr/>
          <p:nvPr/>
        </p:nvSpPr>
        <p:spPr>
          <a:xfrm>
            <a:off x="323528" y="1052736"/>
            <a:ext cx="8496944" cy="3046988"/>
          </a:xfrm>
          <a:prstGeom prst="rect">
            <a:avLst/>
          </a:prstGeom>
        </p:spPr>
        <p:txBody>
          <a:bodyPr wrap="square">
            <a:spAutoFit/>
          </a:bodyPr>
          <a:lstStyle/>
          <a:p>
            <a:pPr indent="450000">
              <a:buFont typeface="Arial" panose="020B0604020202020204" pitchFamily="34" charset="0"/>
              <a:buChar char="•"/>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Не так давно было принято считать, что ТК РФ – это компромисс между интересами работника и работодателя, в нем найден определенный баланс противоречивых интересов сторон трудовых отношений. Однако сейчас все больше высказывается мнений о том, что ТК РФ в его нынешнем виде недалеко ушел от КЗоТ, большая часть норм осталась практически в неизменном виде с советских времен, что не очень хорошо.</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29695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25A43356-DE5A-4F1A-995E-13B0FA1D71CE}"/>
              </a:ext>
            </a:extLst>
          </p:cNvPr>
          <p:cNvSpPr/>
          <p:nvPr/>
        </p:nvSpPr>
        <p:spPr>
          <a:xfrm>
            <a:off x="2699792" y="116632"/>
            <a:ext cx="6012160" cy="1637628"/>
          </a:xfrm>
          <a:prstGeom prst="rect">
            <a:avLst/>
          </a:prstGeom>
        </p:spPr>
        <p:txBody>
          <a:bodyPr wrap="square">
            <a:spAutoFit/>
          </a:bodyPr>
          <a:lstStyle/>
          <a:p>
            <a:pPr>
              <a:lnSpc>
                <a:spcPct val="107000"/>
              </a:lnSpc>
              <a:spcAft>
                <a:spcPts val="800"/>
              </a:spcAft>
            </a:pPr>
            <a:r>
              <a:rPr lang="ru-RU" sz="3200" b="1" i="1" u="sng" kern="1800" dirty="0">
                <a:latin typeface="Times New Roman" panose="02020603050405020304" pitchFamily="18" charset="0"/>
                <a:ea typeface="Times New Roman" panose="02020603050405020304" pitchFamily="18" charset="0"/>
                <a:cs typeface="Times New Roman" panose="02020603050405020304" pitchFamily="18" charset="0"/>
              </a:rPr>
              <a:t>Значение судебной практики в правовом регулировании трудовых отношений</a:t>
            </a:r>
            <a:endParaRPr lang="ru-RU" sz="3200" b="1" i="1" u="sng"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3" name="Прямоугольник 2">
            <a:extLst>
              <a:ext uri="{FF2B5EF4-FFF2-40B4-BE49-F238E27FC236}">
                <a16:creationId xmlns:a16="http://schemas.microsoft.com/office/drawing/2014/main" id="{08665E4A-A330-45E9-8380-AACDE51E357C}"/>
              </a:ext>
            </a:extLst>
          </p:cNvPr>
          <p:cNvSpPr/>
          <p:nvPr/>
        </p:nvSpPr>
        <p:spPr>
          <a:xfrm>
            <a:off x="402186" y="1785310"/>
            <a:ext cx="8712967" cy="4807791"/>
          </a:xfrm>
          <a:prstGeom prst="rect">
            <a:avLst/>
          </a:prstGeom>
        </p:spPr>
        <p:txBody>
          <a:bodyPr wrap="square">
            <a:spAutoFit/>
          </a:bodyPr>
          <a:lstStyle/>
          <a:p>
            <a:pPr indent="450000">
              <a:lnSpc>
                <a:spcPct val="107000"/>
              </a:lnSpc>
              <a:spcAft>
                <a:spcPts val="800"/>
              </a:spcAft>
              <a:buFont typeface="Arial" panose="020B0604020202020204" pitchFamily="34" charset="0"/>
              <a:buChar char="•"/>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В России </a:t>
            </a:r>
            <a:r>
              <a:rPr lang="ru-RU" sz="2400" b="1" i="1" dirty="0">
                <a:latin typeface="Times New Roman" panose="02020603050405020304" pitchFamily="18" charset="0"/>
                <a:ea typeface="Times New Roman" panose="02020603050405020304" pitchFamily="18" charset="0"/>
                <a:cs typeface="Times New Roman" panose="02020603050405020304" pitchFamily="18" charset="0"/>
              </a:rPr>
              <a:t>судебный прецедент</a:t>
            </a:r>
            <a:r>
              <a:rPr lang="ru-RU" sz="2400" dirty="0">
                <a:latin typeface="Times New Roman" panose="02020603050405020304" pitchFamily="18" charset="0"/>
                <a:ea typeface="Times New Roman" panose="02020603050405020304" pitchFamily="18" charset="0"/>
                <a:cs typeface="Times New Roman" panose="02020603050405020304" pitchFamily="18" charset="0"/>
              </a:rPr>
              <a:t>, под которым мы понимаем решение суда по конкретному делу, формально не является источником права и вряд ли им станет, поскольку это потребовало бы изменения существующей правовой системы. Однако понятие "судебный прецедент" стало замещаться понятием "судебная практика", и этот процесс уже практически завершен. Под </a:t>
            </a:r>
            <a:r>
              <a:rPr lang="ru-RU" sz="2400" b="1" dirty="0">
                <a:latin typeface="Times New Roman" panose="02020603050405020304" pitchFamily="18" charset="0"/>
                <a:ea typeface="Times New Roman" panose="02020603050405020304" pitchFamily="18" charset="0"/>
                <a:cs typeface="Times New Roman" panose="02020603050405020304" pitchFamily="18" charset="0"/>
              </a:rPr>
              <a:t>судебной практикой</a:t>
            </a:r>
            <a:r>
              <a:rPr lang="ru-RU" sz="2400" dirty="0">
                <a:latin typeface="Times New Roman" panose="02020603050405020304" pitchFamily="18" charset="0"/>
                <a:ea typeface="Times New Roman" panose="02020603050405020304" pitchFamily="18" charset="0"/>
                <a:cs typeface="Times New Roman" panose="02020603050405020304" pitchFamily="18" charset="0"/>
              </a:rPr>
              <a:t> понимается сформированная каким – либо судом (судами) (здесь возможны самые различные варианты, начиная от какого-то конкретного суда, всех судов какого-либо субъекта РФ и заканчивая Верховным Судом РФ) правовая позиция, исходя из которой разрешаются все сходные между собой споры.</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714983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6A3CC294-7603-45FF-A8A8-AC97A7598DDE}"/>
              </a:ext>
            </a:extLst>
          </p:cNvPr>
          <p:cNvSpPr/>
          <p:nvPr/>
        </p:nvSpPr>
        <p:spPr>
          <a:xfrm>
            <a:off x="323528" y="1340768"/>
            <a:ext cx="8208912" cy="3218445"/>
          </a:xfrm>
          <a:prstGeom prst="rect">
            <a:avLst/>
          </a:prstGeom>
        </p:spPr>
        <p:txBody>
          <a:bodyPr wrap="square">
            <a:spAutoFit/>
          </a:bodyPr>
          <a:lstStyle/>
          <a:p>
            <a:pPr indent="450000">
              <a:lnSpc>
                <a:spcPct val="107000"/>
              </a:lnSpc>
              <a:spcAft>
                <a:spcPts val="800"/>
              </a:spcAft>
              <a:buFont typeface="Arial" panose="020B0604020202020204" pitchFamily="34" charset="0"/>
              <a:buChar char="•"/>
            </a:pPr>
            <a:r>
              <a:rPr lang="ru-RU" sz="3200" dirty="0">
                <a:latin typeface="Times New Roman" panose="02020603050405020304" pitchFamily="18" charset="0"/>
                <a:ea typeface="Times New Roman" panose="02020603050405020304" pitchFamily="18" charset="0"/>
                <a:cs typeface="Times New Roman" panose="02020603050405020304" pitchFamily="18" charset="0"/>
              </a:rPr>
              <a:t>Процессуальным законодательством установлена обязанность высших судебных органов обеспечивать единообразие в толковании и применении судами норм права (п. 3 ст. 391.9 ГПК РФ и п. 1 ч. 1 ст. 304 АПК РФ).</a:t>
            </a:r>
            <a:endParaRPr lang="ru-RU" sz="32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383625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B253E30B-665E-46F5-B538-DF12BD196CB3}"/>
              </a:ext>
            </a:extLst>
          </p:cNvPr>
          <p:cNvSpPr/>
          <p:nvPr/>
        </p:nvSpPr>
        <p:spPr>
          <a:xfrm>
            <a:off x="107504" y="980728"/>
            <a:ext cx="8928992" cy="5598136"/>
          </a:xfrm>
          <a:prstGeom prst="rect">
            <a:avLst/>
          </a:prstGeom>
        </p:spPr>
        <p:txBody>
          <a:bodyPr wrap="square">
            <a:spAutoFit/>
          </a:bodyPr>
          <a:lstStyle/>
          <a:p>
            <a:pPr indent="450000">
              <a:lnSpc>
                <a:spcPct val="107000"/>
              </a:lnSpc>
              <a:spcAft>
                <a:spcPts val="800"/>
              </a:spcAft>
              <a:buFont typeface="Arial" panose="020B0604020202020204" pitchFamily="34" charset="0"/>
              <a:buChar char="•"/>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Более того, данный термин упомянут даже в Конституции РФ, которая возлагает на Верховный Суд РФ обязанность по даче разъяснений по вопросам судебной практики (ст. 126 Конституции РФ). Легальной формой указанных разъяснений являются постановления Пленума этого Суда. Однако в практике работы Верховного Суда РФ применяется и такой инструмент, как обзоры законодательства и судебной практики, в которых приводятся судебные акты этого суда, имеющие общее значение для всех аналогичных дел. Существовавший до недавнего времени Высший Арбитражный Суд РФ в этом направлении зашел гораздо дальше Верховного Суда РФ и, помимо указанных инструментов, издавал также информационные письма, содержащие на основе судебных решений конкретные рекомендации по применению той или нормы закона, решению какой-либо правовой коллизии</a:t>
            </a:r>
            <a:r>
              <a:rPr lang="ru-RU" sz="2400" dirty="0">
                <a:solidFill>
                  <a:srgbClr val="646464"/>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290770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69DF8BFA-D9C9-4FFB-A2BC-E42F9D13FAB0}"/>
              </a:ext>
            </a:extLst>
          </p:cNvPr>
          <p:cNvSpPr/>
          <p:nvPr/>
        </p:nvSpPr>
        <p:spPr>
          <a:xfrm>
            <a:off x="179512" y="1052736"/>
            <a:ext cx="8784976" cy="5305555"/>
          </a:xfrm>
          <a:prstGeom prst="rect">
            <a:avLst/>
          </a:prstGeom>
        </p:spPr>
        <p:txBody>
          <a:bodyPr wrap="square">
            <a:spAutoFit/>
          </a:bodyPr>
          <a:lstStyle/>
          <a:p>
            <a:pPr indent="450000">
              <a:lnSpc>
                <a:spcPct val="107000"/>
              </a:lnSpc>
              <a:spcAft>
                <a:spcPts val="800"/>
              </a:spcAft>
              <a:buFont typeface="Arial" panose="020B0604020202020204" pitchFamily="34" charset="0"/>
              <a:buChar char="•"/>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В настоящее время в системе арбитражных судов действует институт "правовых позиций Президиума Высшего Арбитражного Суда РФ", которые являются новыми обстоятельствами – основанием для пересмотра судебных актов, т.е. ВАС РФ получил право придавать даже обратную силу своим правовым позициям (прецедентам).</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indent="450000">
              <a:lnSpc>
                <a:spcPct val="107000"/>
              </a:lnSpc>
              <a:spcAft>
                <a:spcPts val="800"/>
              </a:spcAft>
              <a:buFont typeface="Arial" panose="020B0604020202020204" pitchFamily="34" charset="0"/>
              <a:buChar char="•"/>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В системе судов общей юрисдикции, которые и рассматривают трудовые споры, судебная практика также приобретает все большее значение в связи с тем, что все (за редким исключением) судебные акты стали обязательными для опубликования в сети Интернет в соответствии с Федеральным законом от 22.12.2008 № 262-ФЗ "Об обеспечении доступа к информации о деятельности судов в Российской Федерации".</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623383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F76DA369-F46A-444C-B010-A41633BFEF69}"/>
              </a:ext>
            </a:extLst>
          </p:cNvPr>
          <p:cNvSpPr/>
          <p:nvPr/>
        </p:nvSpPr>
        <p:spPr>
          <a:xfrm>
            <a:off x="215516" y="1196752"/>
            <a:ext cx="8712968" cy="3749424"/>
          </a:xfrm>
          <a:prstGeom prst="rect">
            <a:avLst/>
          </a:prstGeom>
        </p:spPr>
        <p:txBody>
          <a:bodyPr wrap="square">
            <a:spAutoFit/>
          </a:bodyPr>
          <a:lstStyle/>
          <a:p>
            <a:pPr lvl="0" indent="450000">
              <a:lnSpc>
                <a:spcPct val="107000"/>
              </a:lnSpc>
              <a:spcAft>
                <a:spcPts val="0"/>
              </a:spcAft>
              <a:buSzPts val="1000"/>
              <a:buFont typeface="Arial" panose="020B0604020202020204" pitchFamily="34" charset="0"/>
              <a:buChar char="•"/>
              <a:tabLst>
                <a:tab pos="457200" algn="l"/>
              </a:tabLst>
            </a:pPr>
            <a:r>
              <a:rPr lang="ru-RU" sz="2800" dirty="0">
                <a:latin typeface="Times New Roman" panose="02020603050405020304" pitchFamily="18" charset="0"/>
                <a:ea typeface="Times New Roman" panose="02020603050405020304" pitchFamily="18" charset="0"/>
                <a:cs typeface="Times New Roman" panose="02020603050405020304" pitchFamily="18" charset="0"/>
              </a:rPr>
              <a:t>В соответствии с Законом РФ о поправке к Конституции РФ от 05.02.2014 № 2-ФКЗ "О Верховном Суде Российской Федерации и прокуратуре Российской Федерации" Верховный Суд РФ и Высший Арбитражный Суд РФ были объединены в единый Верховный Суд РФ. Сформированные Президиумом Высшего Арбитражного Суда РФ правовые позиции сохраняют свое действие и значение.</a:t>
            </a:r>
            <a:endParaRPr lang="ru-RU"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62743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114CF63D-8EE2-4844-BEB0-6D2229B51F95}"/>
              </a:ext>
            </a:extLst>
          </p:cNvPr>
          <p:cNvSpPr/>
          <p:nvPr/>
        </p:nvSpPr>
        <p:spPr>
          <a:xfrm>
            <a:off x="467544" y="1124744"/>
            <a:ext cx="8208912" cy="5132495"/>
          </a:xfrm>
          <a:prstGeom prst="rect">
            <a:avLst/>
          </a:prstGeom>
        </p:spPr>
        <p:txBody>
          <a:bodyPr wrap="square">
            <a:spAutoFit/>
          </a:bodyPr>
          <a:lstStyle/>
          <a:p>
            <a:pPr indent="450000">
              <a:lnSpc>
                <a:spcPct val="107000"/>
              </a:lnSpc>
              <a:spcAft>
                <a:spcPts val="800"/>
              </a:spcAft>
              <a:buFont typeface="Arial" panose="020B0604020202020204" pitchFamily="34" charset="0"/>
              <a:buChar char="•"/>
            </a:pPr>
            <a:r>
              <a:rPr lang="ru-RU" sz="2800" dirty="0">
                <a:latin typeface="Times New Roman" panose="02020603050405020304" pitchFamily="18" charset="0"/>
                <a:ea typeface="Times New Roman" panose="02020603050405020304" pitchFamily="18" charset="0"/>
                <a:cs typeface="Times New Roman" panose="02020603050405020304" pitchFamily="18" charset="0"/>
              </a:rPr>
              <a:t>Базовым источником трудового права, безусловно, является Конституция РФ – основной закон государства, имеющий высшую юридическую силу и являющийся фундаментом для развития всех отраслей российского права. В Конституции РФ к трудовому праву относятся как некоторые общие нормы (используемые, в том числе, и при регулировании не только трудовых, но и иных отношений), так и специальные нормы, непосредственно относящиеся к сфере действия трудового права.</a:t>
            </a:r>
            <a:endParaRPr lang="ru-RU"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345703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3"/>
          <p:cNvSpPr>
            <a:spLocks noGrp="1"/>
          </p:cNvSpPr>
          <p:nvPr>
            <p:ph type="ctrTitle"/>
          </p:nvPr>
        </p:nvSpPr>
        <p:spPr>
          <a:xfrm>
            <a:off x="539552" y="2420888"/>
            <a:ext cx="7772400" cy="1470025"/>
          </a:xfrm>
        </p:spPr>
        <p:txBody>
          <a:bodyPr>
            <a:normAutofit/>
          </a:bodyPr>
          <a:lstStyle/>
          <a:p>
            <a:r>
              <a:rPr lang="ru-RU" sz="6000" b="1" dirty="0"/>
              <a:t>Спасибо за внимание!</a:t>
            </a:r>
          </a:p>
        </p:txBody>
      </p:sp>
    </p:spTree>
    <p:extLst>
      <p:ext uri="{BB962C8B-B14F-4D97-AF65-F5344CB8AC3E}">
        <p14:creationId xmlns:p14="http://schemas.microsoft.com/office/powerpoint/2010/main" val="30980283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C16B3199-D221-4768-831D-0A5132377475}"/>
              </a:ext>
            </a:extLst>
          </p:cNvPr>
          <p:cNvSpPr/>
          <p:nvPr/>
        </p:nvSpPr>
        <p:spPr>
          <a:xfrm>
            <a:off x="457200" y="1417638"/>
            <a:ext cx="7992888" cy="5380960"/>
          </a:xfrm>
          <a:prstGeom prst="rect">
            <a:avLst/>
          </a:prstGeom>
        </p:spPr>
        <p:txBody>
          <a:bodyPr wrap="square">
            <a:spAutoFit/>
          </a:bodyPr>
          <a:lstStyle/>
          <a:p>
            <a:pPr indent="450000">
              <a:lnSpc>
                <a:spcPct val="107000"/>
              </a:lnSpc>
              <a:spcAft>
                <a:spcPts val="800"/>
              </a:spcAft>
              <a:buFont typeface="Arial" panose="020B0604020202020204" pitchFamily="34" charset="0"/>
              <a:buChar char="•"/>
            </a:pPr>
            <a:r>
              <a:rPr lang="ru-RU" sz="2400" b="1" dirty="0">
                <a:latin typeface="Times New Roman" panose="02020603050405020304" pitchFamily="18" charset="0"/>
                <a:ea typeface="Times New Roman" panose="02020603050405020304" pitchFamily="18" charset="0"/>
                <a:cs typeface="Times New Roman" panose="02020603050405020304" pitchFamily="18" charset="0"/>
              </a:rPr>
              <a:t>Конституция РФ</a:t>
            </a:r>
            <a:r>
              <a:rPr lang="ru-RU" sz="2400" dirty="0">
                <a:latin typeface="Times New Roman" panose="02020603050405020304" pitchFamily="18" charset="0"/>
                <a:ea typeface="Times New Roman" panose="02020603050405020304" pitchFamily="18" charset="0"/>
                <a:cs typeface="Times New Roman" panose="02020603050405020304" pitchFamily="18" charset="0"/>
              </a:rPr>
              <a:t> является специфическим источником трудового права. Она провозглашает базовые права человека в сфере труда, составляющие основу соответствующих институтов трудового права</a:t>
            </a:r>
            <a:r>
              <a:rPr lang="ru-RU" dirty="0">
                <a:latin typeface="Arial" panose="020B0604020202020204" pitchFamily="34" charset="0"/>
                <a:ea typeface="Times New Roman" panose="02020603050405020304" pitchFamily="18" charset="0"/>
                <a:cs typeface="Times New Roman" panose="02020603050405020304" pitchFamily="18" charset="0"/>
              </a:rPr>
              <a:t>:</a:t>
            </a:r>
          </a:p>
          <a:p>
            <a:pPr marL="342900" lvl="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 право на объединение, включая право создавать профессиональные союзы для защиты своих интересов (ч. 1 ст. 30);</a:t>
            </a:r>
          </a:p>
          <a:p>
            <a:pPr marL="342900" lvl="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 право свободно распоряжаться своими способностями к труду, выбирать род деятельности и профессию (ч. 1 ст. 37);</a:t>
            </a:r>
          </a:p>
          <a:p>
            <a:pPr lvl="0"/>
            <a:r>
              <a:rPr lang="ru-RU" sz="2400" dirty="0">
                <a:latin typeface="Times New Roman" panose="02020603050405020304" pitchFamily="18" charset="0"/>
                <a:cs typeface="Times New Roman" panose="02020603050405020304" pitchFamily="18" charset="0"/>
              </a:rPr>
              <a:t>– право на груд в условиях, отвечающих требованиям безопасности и гигиены (ч. 3 ст. 37);</a:t>
            </a:r>
          </a:p>
          <a:p>
            <a:pPr indent="450000">
              <a:lnSpc>
                <a:spcPct val="107000"/>
              </a:lnSpc>
              <a:spcAft>
                <a:spcPts val="800"/>
              </a:spcAft>
              <a:buFont typeface="Arial" panose="020B0604020202020204" pitchFamily="34" charset="0"/>
              <a:buChar char="•"/>
            </a:pPr>
            <a:endParaRPr lang="ru-RU" dirty="0"/>
          </a:p>
          <a:p>
            <a:pPr indent="450000">
              <a:lnSpc>
                <a:spcPct val="107000"/>
              </a:lnSpc>
              <a:spcAft>
                <a:spcPts val="800"/>
              </a:spcAft>
              <a:buFont typeface="Arial" panose="020B0604020202020204" pitchFamily="34" charset="0"/>
              <a:buChar char="•"/>
            </a:pP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Заголовок 2">
            <a:extLst>
              <a:ext uri="{FF2B5EF4-FFF2-40B4-BE49-F238E27FC236}">
                <a16:creationId xmlns:a16="http://schemas.microsoft.com/office/drawing/2014/main" id="{C3558C70-655B-42FA-8EAE-E3C75CC4B3BF}"/>
              </a:ext>
            </a:extLst>
          </p:cNvPr>
          <p:cNvSpPr>
            <a:spLocks noGrp="1"/>
          </p:cNvSpPr>
          <p:nvPr>
            <p:ph type="title"/>
          </p:nvPr>
        </p:nvSpPr>
        <p:spPr>
          <a:xfrm>
            <a:off x="3347864" y="274638"/>
            <a:ext cx="5338936" cy="1143000"/>
          </a:xfrm>
        </p:spPr>
        <p:txBody>
          <a:bodyPr>
            <a:normAutofit/>
          </a:bodyPr>
          <a:lstStyle/>
          <a:p>
            <a:r>
              <a:rPr lang="ru-RU" sz="2800" b="1" i="1" u="sng" dirty="0">
                <a:latin typeface="Times New Roman" panose="02020603050405020304" pitchFamily="18" charset="0"/>
                <a:cs typeface="Times New Roman" panose="02020603050405020304" pitchFamily="18" charset="0"/>
              </a:rPr>
              <a:t>Общая характеристика ТК РФ и других законов о труде</a:t>
            </a:r>
          </a:p>
        </p:txBody>
      </p:sp>
      <p:sp>
        <p:nvSpPr>
          <p:cNvPr id="4" name="Объект 3">
            <a:extLst>
              <a:ext uri="{FF2B5EF4-FFF2-40B4-BE49-F238E27FC236}">
                <a16:creationId xmlns:a16="http://schemas.microsoft.com/office/drawing/2014/main" id="{7D26C357-C2B7-4D57-B1B6-2E1D9C77D62C}"/>
              </a:ext>
            </a:extLst>
          </p:cNvPr>
          <p:cNvSpPr>
            <a:spLocks noGrp="1"/>
          </p:cNvSpPr>
          <p:nvPr>
            <p:ph idx="1"/>
          </p:nvPr>
        </p:nvSpPr>
        <p:spPr>
          <a:xfrm>
            <a:off x="1043608" y="6858000"/>
            <a:ext cx="8229600" cy="4525963"/>
          </a:xfrm>
        </p:spPr>
        <p:txBody>
          <a:bodyPr/>
          <a:lstStyle/>
          <a:p>
            <a:pPr marL="0" indent="450000">
              <a:buNone/>
            </a:pPr>
            <a:endParaRPr lang="ru-RU" dirty="0"/>
          </a:p>
          <a:p>
            <a:pPr marL="0" indent="0">
              <a:buNone/>
            </a:pPr>
            <a:endParaRPr lang="ru-RU" dirty="0"/>
          </a:p>
        </p:txBody>
      </p:sp>
    </p:spTree>
    <p:extLst>
      <p:ext uri="{BB962C8B-B14F-4D97-AF65-F5344CB8AC3E}">
        <p14:creationId xmlns:p14="http://schemas.microsoft.com/office/powerpoint/2010/main" val="1034754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84E80BB6-EABE-42E2-AF82-C944C563E267}"/>
              </a:ext>
            </a:extLst>
          </p:cNvPr>
          <p:cNvSpPr/>
          <p:nvPr/>
        </p:nvSpPr>
        <p:spPr>
          <a:xfrm>
            <a:off x="287524" y="908720"/>
            <a:ext cx="8568952" cy="5909310"/>
          </a:xfrm>
          <a:prstGeom prst="rect">
            <a:avLst/>
          </a:prstGeom>
        </p:spPr>
        <p:txBody>
          <a:bodyPr wrap="square">
            <a:spAutoFit/>
          </a:bodyPr>
          <a:lstStyle/>
          <a:p>
            <a:pPr marL="342900" lvl="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 право на вознаграждение за труд без какой бы то ни было дискриминации и не ниже установленного федеральным законом МРОТ (ч. 3 ст. 37);</a:t>
            </a:r>
          </a:p>
          <a:p>
            <a:pPr marL="342900" lvl="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 право на защиту от безработицы (ч. 3 ст. 37);</a:t>
            </a:r>
          </a:p>
          <a:p>
            <a:pPr marL="342900" lvl="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 право на индивидуальные и коллективные трудовые споры, включая право на забастовку (ч. 4 ст. 37);</a:t>
            </a:r>
          </a:p>
          <a:p>
            <a:pPr marL="342900" lvl="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 право на отдых (ч. 5 ст. 37);</a:t>
            </a:r>
          </a:p>
          <a:p>
            <a:pPr marL="342900" lvl="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 запрет принудительного труда (ч. 2 ст. 37).</a:t>
            </a:r>
          </a:p>
          <a:p>
            <a:endParaRPr lang="ru-RU" dirty="0"/>
          </a:p>
          <a:p>
            <a:pPr indent="4500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Кроме указанных положений, непосредственно закрепляющих права человека в сфере труда, Конституция РФ содержит еще ряд норм, имеющих значение для правового регулирования трудовых отношений:</a:t>
            </a:r>
          </a:p>
          <a:p>
            <a:pPr lvl="0"/>
            <a:r>
              <a:rPr lang="ru-RU" sz="2400" dirty="0">
                <a:latin typeface="Times New Roman" panose="02020603050405020304" pitchFamily="18" charset="0"/>
                <a:cs typeface="Times New Roman" panose="02020603050405020304" pitchFamily="18" charset="0"/>
              </a:rPr>
              <a:t>– гарантируются охрана труда и здоровья людей и МРОТ (ч. 2 ст. 7);</a:t>
            </a:r>
          </a:p>
          <a:p>
            <a:pPr marL="342900" lvl="0" indent="-342900">
              <a:buFont typeface="Arial" panose="020B0604020202020204" pitchFamily="34" charset="0"/>
              <a:buChar char="•"/>
            </a:pP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3394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D6E75558-D3FD-4333-9105-A9523763894D}"/>
              </a:ext>
            </a:extLst>
          </p:cNvPr>
          <p:cNvSpPr/>
          <p:nvPr/>
        </p:nvSpPr>
        <p:spPr>
          <a:xfrm>
            <a:off x="143508" y="1052736"/>
            <a:ext cx="8856984" cy="5632311"/>
          </a:xfrm>
          <a:prstGeom prst="rect">
            <a:avLst/>
          </a:prstGeom>
        </p:spPr>
        <p:txBody>
          <a:bodyPr wrap="square">
            <a:spAutoFit/>
          </a:bodyPr>
          <a:lstStyle/>
          <a:p>
            <a:pPr lvl="0" indent="4500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 установлен </a:t>
            </a:r>
            <a:r>
              <a:rPr lang="ru-RU" sz="2400" b="1" i="1" dirty="0">
                <a:latin typeface="Times New Roman" panose="02020603050405020304" pitchFamily="18" charset="0"/>
                <a:cs typeface="Times New Roman" panose="02020603050405020304" pitchFamily="18" charset="0"/>
              </a:rPr>
              <a:t>приоритет международных договоров РФ</a:t>
            </a:r>
            <a:r>
              <a:rPr lang="ru-RU" sz="2400" dirty="0">
                <a:latin typeface="Times New Roman" panose="02020603050405020304" pitchFamily="18" charset="0"/>
                <a:cs typeface="Times New Roman" panose="02020603050405020304" pitchFamily="18" charset="0"/>
              </a:rPr>
              <a:t> над правилами, предусмотренными законом. Общепризнанные принципы и нормы международного права и международные договоры РФ включены в ее правовую систему (ч. 4 ст. 15);</a:t>
            </a:r>
          </a:p>
          <a:p>
            <a:pPr lvl="0" indent="4500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 трудовое законодательство отнесено к </a:t>
            </a:r>
            <a:r>
              <a:rPr lang="ru-RU" sz="2400" b="1" i="1" dirty="0">
                <a:latin typeface="Times New Roman" panose="02020603050405020304" pitchFamily="18" charset="0"/>
                <a:cs typeface="Times New Roman" panose="02020603050405020304" pitchFamily="18" charset="0"/>
              </a:rPr>
              <a:t>предметам совместного ведения</a:t>
            </a:r>
            <a:r>
              <a:rPr lang="ru-RU" sz="2400" dirty="0">
                <a:latin typeface="Times New Roman" panose="02020603050405020304" pitchFamily="18" charset="0"/>
                <a:cs typeface="Times New Roman" panose="02020603050405020304" pitchFamily="18" charset="0"/>
              </a:rPr>
              <a:t> Российской Федерации и ее субъектов (подп. "к" ч. 1 ст. 72), что означает право субъектов РФ принимать законы и иные нормативные правовые акты в соответствии с федеральными законами (ч. 2 ст. 76).</a:t>
            </a:r>
          </a:p>
          <a:p>
            <a:pPr indent="4500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В силу вышеуказанных норм Конституции РФ трудовое законодательство подразделяется на федеральное и региональное. Среди федерального законодательства основополагающим, важнейшим законом в сфере труда является </a:t>
            </a:r>
            <a:r>
              <a:rPr lang="ru-RU" sz="2400" b="1" dirty="0">
                <a:latin typeface="Times New Roman" panose="02020603050405020304" pitchFamily="18" charset="0"/>
                <a:cs typeface="Times New Roman" panose="02020603050405020304" pitchFamily="18" charset="0"/>
              </a:rPr>
              <a:t>Трудовой кодекс РФ</a:t>
            </a:r>
            <a:r>
              <a:rPr lang="ru-RU" sz="2400" dirty="0">
                <a:latin typeface="Times New Roman" panose="02020603050405020304" pitchFamily="18" charset="0"/>
                <a:cs typeface="Times New Roman" panose="02020603050405020304" pitchFamily="18" charset="0"/>
              </a:rPr>
              <a:t>, принятый 30 декабря 2001 г. и введенный в действие 1 февраля 2002 г. </a:t>
            </a:r>
          </a:p>
        </p:txBody>
      </p:sp>
    </p:spTree>
    <p:extLst>
      <p:ext uri="{BB962C8B-B14F-4D97-AF65-F5344CB8AC3E}">
        <p14:creationId xmlns:p14="http://schemas.microsoft.com/office/powerpoint/2010/main" val="441183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CA86D604-107F-4363-890E-ABB04633856E}"/>
              </a:ext>
            </a:extLst>
          </p:cNvPr>
          <p:cNvSpPr/>
          <p:nvPr/>
        </p:nvSpPr>
        <p:spPr>
          <a:xfrm>
            <a:off x="89756" y="1124744"/>
            <a:ext cx="8964488" cy="5012975"/>
          </a:xfrm>
          <a:prstGeom prst="rect">
            <a:avLst/>
          </a:prstGeom>
        </p:spPr>
        <p:txBody>
          <a:bodyPr wrap="square">
            <a:spAutoFit/>
          </a:bodyPr>
          <a:lstStyle/>
          <a:p>
            <a:pPr>
              <a:lnSpc>
                <a:spcPct val="107000"/>
              </a:lnSpc>
              <a:spcAft>
                <a:spcPts val="800"/>
              </a:spcAft>
            </a:pPr>
            <a:r>
              <a:rPr lang="ru-RU" sz="2400" dirty="0">
                <a:solidFill>
                  <a:srgbClr val="646464"/>
                </a:solidFill>
                <a:latin typeface="Times New Roman" panose="02020603050405020304" pitchFamily="18" charset="0"/>
                <a:ea typeface="Times New Roman" panose="02020603050405020304" pitchFamily="18" charset="0"/>
                <a:cs typeface="Times New Roman" panose="02020603050405020304" pitchFamily="18" charset="0"/>
              </a:rPr>
              <a:t>К</a:t>
            </a:r>
            <a:r>
              <a:rPr lang="ru-RU" sz="2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a:latin typeface="Times New Roman" panose="02020603050405020304" pitchFamily="18" charset="0"/>
                <a:ea typeface="Times New Roman" panose="02020603050405020304" pitchFamily="18" charset="0"/>
                <a:cs typeface="Times New Roman" panose="02020603050405020304" pitchFamily="18" charset="0"/>
              </a:rPr>
              <a:t>общим нормам</a:t>
            </a:r>
            <a:r>
              <a:rPr lang="ru-RU" sz="2400" dirty="0">
                <a:latin typeface="Times New Roman" panose="02020603050405020304" pitchFamily="18" charset="0"/>
                <a:ea typeface="Times New Roman" panose="02020603050405020304" pitchFamily="18" charset="0"/>
                <a:cs typeface="Times New Roman" panose="02020603050405020304" pitchFamily="18" charset="0"/>
              </a:rPr>
              <a:t> можно, в частности, отнести нормы, закрепленные в:</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 ст. 19 Конституции РФ, декларирующей равенство всех граждан перед законом и судом и гарантирующей равенство прав и свобод человека и гражданина независимо от пола, расы, национальности, языка, происхождения и т.д.;</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 ст. 18, согласно которой права и свободы человека и гражданина (значит, и трудовые права) являются непосредственно действующими, они определяют смысл, содержание и применение законов, деятельность законодательной и исполнительной власти, местного самоуправления и обеспечиваются правосудием;</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06078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60B70DDB-098F-488C-B6F1-F9FE129C5048}"/>
              </a:ext>
            </a:extLst>
          </p:cNvPr>
          <p:cNvSpPr/>
          <p:nvPr/>
        </p:nvSpPr>
        <p:spPr>
          <a:xfrm>
            <a:off x="287524" y="980728"/>
            <a:ext cx="8568952" cy="4515210"/>
          </a:xfrm>
          <a:prstGeom prst="rect">
            <a:avLst/>
          </a:prstGeom>
        </p:spPr>
        <p:txBody>
          <a:bodyPr wrap="square">
            <a:spAutoFit/>
          </a:bodyPr>
          <a:lstStyle/>
          <a:p>
            <a:pPr marL="342900" lvl="0" indent="-342900">
              <a:lnSpc>
                <a:spcPct val="107000"/>
              </a:lnSpc>
              <a:spcAft>
                <a:spcPts val="800"/>
              </a:spcAft>
              <a:buSzPts val="1000"/>
              <a:buFont typeface="Symbol" panose="05050102010706020507" pitchFamily="18" charset="2"/>
              <a:buChar char=""/>
              <a:tabLst>
                <a:tab pos="457200" algn="l"/>
              </a:tabLst>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 ст. 30, предусматривающей право на объединение, включая право создавать профессиональные союзы для защиты своих интересов;</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 ст. 7, провозглашающей Россию социальным государством, политика которого направлена на создание условий, обеспечивающих достойную жизнь и свободное развитие человека. В Российской Федерации охраняются труд и здоровье людей, устанавливается гарантированный минимальный размер оплаты труда, устанавливаются государственные пенсии, пособия и иные гарантии социальной защиты (ч. 2 указанной статьи).</a:t>
            </a:r>
          </a:p>
        </p:txBody>
      </p:sp>
    </p:spTree>
    <p:extLst>
      <p:ext uri="{BB962C8B-B14F-4D97-AF65-F5344CB8AC3E}">
        <p14:creationId xmlns:p14="http://schemas.microsoft.com/office/powerpoint/2010/main" val="37962571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9669F946-3A6C-482D-BAA0-88196D524D33}"/>
              </a:ext>
            </a:extLst>
          </p:cNvPr>
          <p:cNvSpPr/>
          <p:nvPr/>
        </p:nvSpPr>
        <p:spPr>
          <a:xfrm>
            <a:off x="-3092" y="980728"/>
            <a:ext cx="8892480" cy="4515210"/>
          </a:xfrm>
          <a:prstGeom prst="rect">
            <a:avLst/>
          </a:prstGeom>
        </p:spPr>
        <p:txBody>
          <a:bodyPr wrap="square">
            <a:spAutoFit/>
          </a:bodyPr>
          <a:lstStyle/>
          <a:p>
            <a:pPr lvl="0" indent="450000">
              <a:lnSpc>
                <a:spcPct val="107000"/>
              </a:lnSpc>
              <a:spcAft>
                <a:spcPts val="800"/>
              </a:spcAft>
              <a:buSzPts val="1000"/>
              <a:buFont typeface="Symbol" panose="05050102010706020507" pitchFamily="18" charset="2"/>
              <a:buChar char=""/>
              <a:tabLst>
                <a:tab pos="457200" algn="l"/>
              </a:tabLst>
            </a:pPr>
            <a:r>
              <a:rPr lang="ru-RU" sz="2400" dirty="0">
                <a:latin typeface="Times New Roman" panose="02020603050405020304" pitchFamily="18" charset="0"/>
                <a:cs typeface="Times New Roman" panose="02020603050405020304" pitchFamily="18" charset="0"/>
              </a:rPr>
              <a:t>К </a:t>
            </a:r>
            <a:r>
              <a:rPr lang="ru-RU" sz="2400" b="1" i="1" dirty="0">
                <a:latin typeface="Times New Roman" panose="02020603050405020304" pitchFamily="18" charset="0"/>
                <a:cs typeface="Times New Roman" panose="02020603050405020304" pitchFamily="18" charset="0"/>
              </a:rPr>
              <a:t>специальным нормам,</a:t>
            </a:r>
            <a:r>
              <a:rPr lang="ru-RU" sz="2400" dirty="0">
                <a:latin typeface="Times New Roman" panose="02020603050405020304" pitchFamily="18" charset="0"/>
                <a:cs typeface="Times New Roman" panose="02020603050405020304" pitchFamily="18" charset="0"/>
              </a:rPr>
              <a:t> закрепленным в Конституции, можно отнести положения ст. 37, согласно которой труд свободен, и каждый имеет право свободно распоряжаться своими способностями к труду, выбирать род деятельности и профессию.</a:t>
            </a:r>
          </a:p>
          <a:p>
            <a:pPr indent="450000">
              <a:lnSpc>
                <a:spcPct val="107000"/>
              </a:lnSpc>
              <a:spcAft>
                <a:spcPts val="800"/>
              </a:spcAft>
              <a:buSzPts val="1000"/>
              <a:buFont typeface="Symbol" panose="05050102010706020507" pitchFamily="18" charset="2"/>
              <a:buChar char=""/>
              <a:tabLst>
                <a:tab pos="457200" algn="l"/>
              </a:tabLst>
            </a:pPr>
            <a:r>
              <a:rPr lang="ru-RU" sz="2400" dirty="0">
                <a:latin typeface="Times New Roman" panose="02020603050405020304" pitchFamily="18" charset="0"/>
                <a:cs typeface="Times New Roman" panose="02020603050405020304" pitchFamily="18" charset="0"/>
              </a:rPr>
              <a:t>Одним из основополагающих конституционных принципов в этой статье провозглашен запрет на принудительный труд. Здесь же установлены: право каждого работника на труд в условиях, соответствующих требованиям безопасности и гигиены, право на вознаграждение за труд без какой бы то ни было дискриминации и не ниже установленного федеральным законом минимального размера оплаты труда, а также право на защиту от безработицы. </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98434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65DF8071-9532-4582-9B14-01F9806B3477}"/>
              </a:ext>
            </a:extLst>
          </p:cNvPr>
          <p:cNvSpPr/>
          <p:nvPr/>
        </p:nvSpPr>
        <p:spPr>
          <a:xfrm>
            <a:off x="215516" y="1052736"/>
            <a:ext cx="8712968" cy="5305555"/>
          </a:xfrm>
          <a:prstGeom prst="rect">
            <a:avLst/>
          </a:prstGeom>
        </p:spPr>
        <p:txBody>
          <a:bodyPr wrap="square">
            <a:spAutoFit/>
          </a:bodyPr>
          <a:lstStyle/>
          <a:p>
            <a:pPr indent="450000">
              <a:lnSpc>
                <a:spcPct val="107000"/>
              </a:lnSpc>
              <a:spcAft>
                <a:spcPts val="800"/>
              </a:spcAft>
              <a:buSzPts val="1000"/>
              <a:buFont typeface="Symbol" panose="05050102010706020507" pitchFamily="18" charset="2"/>
              <a:buChar char=""/>
              <a:tabLst>
                <a:tab pos="457200" algn="l"/>
              </a:tabLst>
            </a:pPr>
            <a:r>
              <a:rPr lang="ru-RU" sz="2400" dirty="0">
                <a:latin typeface="Times New Roman" panose="02020603050405020304" pitchFamily="18" charset="0"/>
                <a:cs typeface="Times New Roman" panose="02020603050405020304" pitchFamily="18" charset="0"/>
              </a:rPr>
              <a:t>Помимо этого, указанной статьей признается право па трудовые споры, в том числе и на использование крайнего способа их разрешения – забастовки. Работающим по трудовому договору гарантируется законодательно установленная продолжительность рабочего времени, предоставление выходных и праздничных дней, оплачиваемого ежегодного отпуска.</a:t>
            </a:r>
          </a:p>
          <a:p>
            <a:pPr indent="450000">
              <a:lnSpc>
                <a:spcPct val="107000"/>
              </a:lnSpc>
              <a:spcAft>
                <a:spcPts val="800"/>
              </a:spcAft>
              <a:buSzPts val="1000"/>
              <a:buFont typeface="Symbol" panose="05050102010706020507" pitchFamily="18" charset="2"/>
              <a:buChar char=""/>
              <a:tabLst>
                <a:tab pos="457200" algn="l"/>
              </a:tabLst>
            </a:pPr>
            <a:r>
              <a:rPr lang="ru-RU" sz="2400" dirty="0">
                <a:latin typeface="Times New Roman" panose="02020603050405020304" pitchFamily="18" charset="0"/>
                <a:cs typeface="Times New Roman" panose="02020603050405020304" pitchFamily="18" charset="0"/>
              </a:rPr>
              <a:t>Ряд норм трудового законодательства содержатся и в федеральных конституционных законах. Например, Федеральный конституционный закон от 30 мая 2001 г. № З-ФКЗ "О чрезвычайном положении" устанавливает запрет на проведение забастовок и иных способов приостановления или прекращения деятельности организаций (ст. 11); </a:t>
            </a:r>
          </a:p>
        </p:txBody>
      </p:sp>
    </p:spTree>
    <p:extLst>
      <p:ext uri="{BB962C8B-B14F-4D97-AF65-F5344CB8AC3E}">
        <p14:creationId xmlns:p14="http://schemas.microsoft.com/office/powerpoint/2010/main" val="176447921"/>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36216</TotalTime>
  <Words>1713</Words>
  <Application>Microsoft Office PowerPoint</Application>
  <PresentationFormat>Экран (4:3)</PresentationFormat>
  <Paragraphs>46</Paragraphs>
  <Slides>20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20</vt:i4>
      </vt:variant>
    </vt:vector>
  </HeadingPairs>
  <TitlesOfParts>
    <vt:vector size="25" baseType="lpstr">
      <vt:lpstr>Arial</vt:lpstr>
      <vt:lpstr>Calibri</vt:lpstr>
      <vt:lpstr>Symbol</vt:lpstr>
      <vt:lpstr>Times New Roman</vt:lpstr>
      <vt:lpstr>Тема Office</vt:lpstr>
      <vt:lpstr>Конституция РФ как источник трудового права</vt:lpstr>
      <vt:lpstr>Презентация PowerPoint</vt:lpstr>
      <vt:lpstr>Общая характеристика ТК РФ и других законов о труде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Выбор системы управления контингентом студентов</dc:title>
  <dc:creator>@HOME</dc:creator>
  <cp:lastModifiedBy>SerVadLok</cp:lastModifiedBy>
  <cp:revision>162</cp:revision>
  <cp:lastPrinted>2016-01-27T05:14:57Z</cp:lastPrinted>
  <dcterms:created xsi:type="dcterms:W3CDTF">2015-12-10T06:26:47Z</dcterms:created>
  <dcterms:modified xsi:type="dcterms:W3CDTF">2021-02-07T15:30:40Z</dcterms:modified>
</cp:coreProperties>
</file>