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16"/>
  </p:notesMasterIdLst>
  <p:sldIdLst>
    <p:sldId id="272" r:id="rId2"/>
    <p:sldId id="287" r:id="rId3"/>
    <p:sldId id="283" r:id="rId4"/>
    <p:sldId id="284" r:id="rId5"/>
    <p:sldId id="288" r:id="rId6"/>
    <p:sldId id="289" r:id="rId7"/>
    <p:sldId id="290" r:id="rId8"/>
    <p:sldId id="291" r:id="rId9"/>
    <p:sldId id="294" r:id="rId10"/>
    <p:sldId id="297" r:id="rId11"/>
    <p:sldId id="261" r:id="rId12"/>
    <p:sldId id="268" r:id="rId13"/>
    <p:sldId id="269" r:id="rId14"/>
    <p:sldId id="29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2" autoAdjust="0"/>
    <p:restoredTop sz="94660"/>
  </p:normalViewPr>
  <p:slideViewPr>
    <p:cSldViewPr>
      <p:cViewPr varScale="1">
        <p:scale>
          <a:sx n="65" d="100"/>
          <a:sy n="65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05E99B-D078-4BB4-A39B-AB6FEB7D12E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149F5-7A9B-4C6F-8D61-7FC3138CF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753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0"/>
          <a:stretch/>
        </p:blipFill>
        <p:spPr>
          <a:xfrm>
            <a:off x="0" y="0"/>
            <a:ext cx="2653553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9FA64-1E63-4531-B393-188DAAC164F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B1532-9255-4464-B4D8-941E9B8B2D4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27549"/>
          <a:stretch/>
        </p:blipFill>
        <p:spPr>
          <a:xfrm>
            <a:off x="2617693" y="0"/>
            <a:ext cx="4123766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27549"/>
          <a:stretch/>
        </p:blipFill>
        <p:spPr>
          <a:xfrm>
            <a:off x="4337794" y="0"/>
            <a:ext cx="4123766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35686"/>
          <a:stretch/>
        </p:blipFill>
        <p:spPr>
          <a:xfrm>
            <a:off x="5737408" y="0"/>
            <a:ext cx="3406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916832"/>
            <a:ext cx="5832648" cy="223224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«Решение задач с параметрами»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4221088"/>
            <a:ext cx="4608512" cy="161277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0" y="1627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12291" name="Rectangle 11"/>
          <p:cNvSpPr>
            <a:spLocks noChangeArrowheads="1"/>
          </p:cNvSpPr>
          <p:nvPr/>
        </p:nvSpPr>
        <p:spPr bwMode="auto">
          <a:xfrm>
            <a:off x="0" y="1630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1136650" y="676275"/>
            <a:ext cx="6929438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b="1" i="1">
                <a:solidFill>
                  <a:srgbClr val="990000"/>
                </a:solidFill>
                <a:latin typeface="Times New Roman" pitchFamily="18" charset="0"/>
              </a:rPr>
              <a:t>1</a:t>
            </a:r>
            <a:r>
              <a:rPr lang="ru-RU" altLang="ru-RU" sz="2400" b="1" i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ru-RU" sz="2400" b="1" i="1">
                <a:solidFill>
                  <a:srgbClr val="990000"/>
                </a:solidFill>
                <a:latin typeface="Times New Roman" pitchFamily="18" charset="0"/>
              </a:rPr>
              <a:t>Укажите количество корней уравнения </a:t>
            </a:r>
            <a:r>
              <a:rPr lang="en-US" altLang="ru-RU" sz="2400" b="1" i="1">
                <a:latin typeface="Times New Roman" pitchFamily="18" charset="0"/>
              </a:rPr>
              <a:t>f(x)=a</a:t>
            </a:r>
            <a:r>
              <a:rPr lang="ru-RU" altLang="ru-RU" sz="2400">
                <a:solidFill>
                  <a:srgbClr val="990000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</a:pPr>
            <a:r>
              <a:rPr lang="ru-RU" altLang="ru-RU" sz="2400" b="1" i="1">
                <a:solidFill>
                  <a:srgbClr val="990000"/>
                </a:solidFill>
                <a:latin typeface="Times New Roman" pitchFamily="18" charset="0"/>
              </a:rPr>
              <a:t>в зависимости от значений параметра </a:t>
            </a:r>
            <a:r>
              <a:rPr lang="ru-RU" altLang="ru-RU" sz="2400" b="1" i="1">
                <a:latin typeface="Times New Roman" pitchFamily="18" charset="0"/>
              </a:rPr>
              <a:t>а</a:t>
            </a:r>
            <a:r>
              <a:rPr lang="en-US" altLang="ru-RU" sz="2400" b="1" i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40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647700" y="1449388"/>
            <a:ext cx="5400675" cy="471487"/>
          </a:xfrm>
          <a:prstGeom prst="rect">
            <a:avLst/>
          </a:prstGeom>
          <a:solidFill>
            <a:srgbClr val="66FF99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650875" y="1925638"/>
            <a:ext cx="5400675" cy="971550"/>
          </a:xfrm>
          <a:prstGeom prst="rect">
            <a:avLst/>
          </a:prstGeom>
          <a:solidFill>
            <a:srgbClr val="FF8447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636588" y="2897188"/>
            <a:ext cx="5400675" cy="1416050"/>
          </a:xfrm>
          <a:prstGeom prst="rect">
            <a:avLst/>
          </a:prstGeom>
          <a:solidFill>
            <a:srgbClr val="FFCC00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647700" y="4332288"/>
            <a:ext cx="5400675" cy="900112"/>
          </a:xfrm>
          <a:prstGeom prst="rect">
            <a:avLst/>
          </a:prstGeom>
          <a:solidFill>
            <a:srgbClr val="FF9933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647700" y="5265738"/>
            <a:ext cx="5400675" cy="468312"/>
          </a:xfrm>
          <a:prstGeom prst="rect">
            <a:avLst/>
          </a:prstGeom>
          <a:solidFill>
            <a:srgbClr val="66FF99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704850" y="5484813"/>
            <a:ext cx="5276850" cy="0"/>
          </a:xfrm>
          <a:prstGeom prst="line">
            <a:avLst/>
          </a:prstGeom>
          <a:noFill/>
          <a:ln w="28575">
            <a:solidFill>
              <a:srgbClr val="82B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715963" y="3552825"/>
            <a:ext cx="5276850" cy="0"/>
          </a:xfrm>
          <a:prstGeom prst="line">
            <a:avLst/>
          </a:prstGeom>
          <a:noFill/>
          <a:ln w="28575">
            <a:solidFill>
              <a:srgbClr val="967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>
            <a:off x="715963" y="1730375"/>
            <a:ext cx="5276850" cy="0"/>
          </a:xfrm>
          <a:prstGeom prst="line">
            <a:avLst/>
          </a:prstGeom>
          <a:noFill/>
          <a:ln w="28575">
            <a:solidFill>
              <a:srgbClr val="82B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636588" y="1385888"/>
            <a:ext cx="5429250" cy="4341812"/>
            <a:chOff x="1156" y="663"/>
            <a:chExt cx="3420" cy="2735"/>
          </a:xfrm>
        </p:grpSpPr>
        <p:sp>
          <p:nvSpPr>
            <p:cNvPr id="12355" name="Line 23"/>
            <p:cNvSpPr>
              <a:spLocks noChangeShapeType="1"/>
            </p:cNvSpPr>
            <p:nvPr/>
          </p:nvSpPr>
          <p:spPr bwMode="auto">
            <a:xfrm>
              <a:off x="3041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6" name="Line 24"/>
            <p:cNvSpPr>
              <a:spLocks noChangeShapeType="1"/>
            </p:cNvSpPr>
            <p:nvPr/>
          </p:nvSpPr>
          <p:spPr bwMode="auto">
            <a:xfrm>
              <a:off x="3667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7" name="Line 25"/>
            <p:cNvSpPr>
              <a:spLocks noChangeShapeType="1"/>
            </p:cNvSpPr>
            <p:nvPr/>
          </p:nvSpPr>
          <p:spPr bwMode="auto">
            <a:xfrm>
              <a:off x="1790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8" name="Line 26"/>
            <p:cNvSpPr>
              <a:spLocks noChangeShapeType="1"/>
            </p:cNvSpPr>
            <p:nvPr/>
          </p:nvSpPr>
          <p:spPr bwMode="auto">
            <a:xfrm>
              <a:off x="1165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9" name="Line 27"/>
            <p:cNvSpPr>
              <a:spLocks noChangeShapeType="1"/>
            </p:cNvSpPr>
            <p:nvPr/>
          </p:nvSpPr>
          <p:spPr bwMode="auto">
            <a:xfrm>
              <a:off x="1477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0" name="Line 28"/>
            <p:cNvSpPr>
              <a:spLocks noChangeShapeType="1"/>
            </p:cNvSpPr>
            <p:nvPr/>
          </p:nvSpPr>
          <p:spPr bwMode="auto">
            <a:xfrm>
              <a:off x="2103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1" name="Line 29"/>
            <p:cNvSpPr>
              <a:spLocks noChangeShapeType="1"/>
            </p:cNvSpPr>
            <p:nvPr/>
          </p:nvSpPr>
          <p:spPr bwMode="auto">
            <a:xfrm>
              <a:off x="2430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2" name="Line 30"/>
            <p:cNvSpPr>
              <a:spLocks noChangeShapeType="1"/>
            </p:cNvSpPr>
            <p:nvPr/>
          </p:nvSpPr>
          <p:spPr bwMode="auto">
            <a:xfrm>
              <a:off x="3354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3" name="Line 31"/>
            <p:cNvSpPr>
              <a:spLocks noChangeShapeType="1"/>
            </p:cNvSpPr>
            <p:nvPr/>
          </p:nvSpPr>
          <p:spPr bwMode="auto">
            <a:xfrm>
              <a:off x="3980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4" name="Line 32"/>
            <p:cNvSpPr>
              <a:spLocks noChangeShapeType="1"/>
            </p:cNvSpPr>
            <p:nvPr/>
          </p:nvSpPr>
          <p:spPr bwMode="auto">
            <a:xfrm>
              <a:off x="1165" y="3395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5" name="Line 33"/>
            <p:cNvSpPr>
              <a:spLocks noChangeShapeType="1"/>
            </p:cNvSpPr>
            <p:nvPr/>
          </p:nvSpPr>
          <p:spPr bwMode="auto">
            <a:xfrm>
              <a:off x="4275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6" name="Line 34"/>
            <p:cNvSpPr>
              <a:spLocks noChangeShapeType="1"/>
            </p:cNvSpPr>
            <p:nvPr/>
          </p:nvSpPr>
          <p:spPr bwMode="auto">
            <a:xfrm>
              <a:off x="4573" y="714"/>
              <a:ext cx="0" cy="268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7" name="Line 35"/>
            <p:cNvSpPr>
              <a:spLocks noChangeShapeType="1"/>
            </p:cNvSpPr>
            <p:nvPr/>
          </p:nvSpPr>
          <p:spPr bwMode="auto">
            <a:xfrm>
              <a:off x="1164" y="1016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8" name="Line 36"/>
            <p:cNvSpPr>
              <a:spLocks noChangeShapeType="1"/>
            </p:cNvSpPr>
            <p:nvPr/>
          </p:nvSpPr>
          <p:spPr bwMode="auto">
            <a:xfrm>
              <a:off x="1164" y="1314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9" name="Line 37"/>
            <p:cNvSpPr>
              <a:spLocks noChangeShapeType="1"/>
            </p:cNvSpPr>
            <p:nvPr/>
          </p:nvSpPr>
          <p:spPr bwMode="auto">
            <a:xfrm>
              <a:off x="1164" y="1613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0" name="Line 38"/>
            <p:cNvSpPr>
              <a:spLocks noChangeShapeType="1"/>
            </p:cNvSpPr>
            <p:nvPr/>
          </p:nvSpPr>
          <p:spPr bwMode="auto">
            <a:xfrm>
              <a:off x="1164" y="1911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1" name="Line 39"/>
            <p:cNvSpPr>
              <a:spLocks noChangeShapeType="1"/>
            </p:cNvSpPr>
            <p:nvPr/>
          </p:nvSpPr>
          <p:spPr bwMode="auto">
            <a:xfrm>
              <a:off x="1156" y="2208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2" name="Line 40"/>
            <p:cNvSpPr>
              <a:spLocks noChangeShapeType="1"/>
            </p:cNvSpPr>
            <p:nvPr/>
          </p:nvSpPr>
          <p:spPr bwMode="auto">
            <a:xfrm>
              <a:off x="1164" y="2820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3" name="Line 41"/>
            <p:cNvSpPr>
              <a:spLocks noChangeShapeType="1"/>
            </p:cNvSpPr>
            <p:nvPr/>
          </p:nvSpPr>
          <p:spPr bwMode="auto">
            <a:xfrm>
              <a:off x="1164" y="3103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4" name="Line 42"/>
            <p:cNvSpPr>
              <a:spLocks noChangeShapeType="1"/>
            </p:cNvSpPr>
            <p:nvPr/>
          </p:nvSpPr>
          <p:spPr bwMode="auto">
            <a:xfrm>
              <a:off x="1164" y="2515"/>
              <a:ext cx="3407" cy="1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5" name="Line 43"/>
            <p:cNvSpPr>
              <a:spLocks noChangeShapeType="1"/>
            </p:cNvSpPr>
            <p:nvPr/>
          </p:nvSpPr>
          <p:spPr bwMode="auto">
            <a:xfrm>
              <a:off x="1164" y="712"/>
              <a:ext cx="3407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6" name="Line 44"/>
            <p:cNvSpPr>
              <a:spLocks noChangeShapeType="1"/>
            </p:cNvSpPr>
            <p:nvPr/>
          </p:nvSpPr>
          <p:spPr bwMode="auto">
            <a:xfrm flipV="1">
              <a:off x="2728" y="700"/>
              <a:ext cx="0" cy="26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7" name="Text Box 45"/>
            <p:cNvSpPr txBox="1">
              <a:spLocks noChangeArrowheads="1"/>
            </p:cNvSpPr>
            <p:nvPr/>
          </p:nvSpPr>
          <p:spPr bwMode="auto">
            <a:xfrm>
              <a:off x="2581" y="663"/>
              <a:ext cx="18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ru-RU" altLang="ru-RU" sz="1600">
                  <a:latin typeface="Times New Roman" pitchFamily="18" charset="0"/>
                </a:rPr>
                <a:t>у</a:t>
              </a:r>
            </a:p>
          </p:txBody>
        </p:sp>
        <p:sp>
          <p:nvSpPr>
            <p:cNvPr id="12378" name="Text Box 46"/>
            <p:cNvSpPr txBox="1">
              <a:spLocks noChangeArrowheads="1"/>
            </p:cNvSpPr>
            <p:nvPr/>
          </p:nvSpPr>
          <p:spPr bwMode="auto">
            <a:xfrm>
              <a:off x="4389" y="1864"/>
              <a:ext cx="187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ru-RU" altLang="ru-RU" sz="1600">
                  <a:latin typeface="Arial" charset="0"/>
                  <a:cs typeface="Times New Roman" pitchFamily="18" charset="0"/>
                </a:rPr>
                <a:t>х</a:t>
              </a:r>
              <a:endParaRPr lang="ru-RU" altLang="ru-RU" sz="1600">
                <a:latin typeface="Arial" charset="0"/>
              </a:endParaRPr>
            </a:p>
          </p:txBody>
        </p:sp>
        <p:sp>
          <p:nvSpPr>
            <p:cNvPr id="12379" name="Line 47"/>
            <p:cNvSpPr>
              <a:spLocks noChangeShapeType="1"/>
            </p:cNvSpPr>
            <p:nvPr/>
          </p:nvSpPr>
          <p:spPr bwMode="auto">
            <a:xfrm>
              <a:off x="1163" y="1908"/>
              <a:ext cx="34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0" name="Text Box 48"/>
            <p:cNvSpPr txBox="1">
              <a:spLocks noChangeArrowheads="1"/>
            </p:cNvSpPr>
            <p:nvPr/>
          </p:nvSpPr>
          <p:spPr bwMode="auto">
            <a:xfrm>
              <a:off x="2597" y="1859"/>
              <a:ext cx="21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ru-RU" altLang="ru-RU" sz="160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altLang="ru-RU" sz="1600">
                <a:latin typeface="Times New Roman" pitchFamily="18" charset="0"/>
              </a:endParaRPr>
            </a:p>
          </p:txBody>
        </p:sp>
        <p:sp>
          <p:nvSpPr>
            <p:cNvPr id="12381" name="Text Box 49"/>
            <p:cNvSpPr txBox="1">
              <a:spLocks noChangeArrowheads="1"/>
            </p:cNvSpPr>
            <p:nvPr/>
          </p:nvSpPr>
          <p:spPr bwMode="auto">
            <a:xfrm>
              <a:off x="2610" y="1439"/>
              <a:ext cx="21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ru-RU" altLang="ru-RU" sz="16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altLang="ru-RU" sz="1600">
                <a:latin typeface="Times New Roman" pitchFamily="18" charset="0"/>
              </a:endParaRPr>
            </a:p>
          </p:txBody>
        </p:sp>
        <p:sp>
          <p:nvSpPr>
            <p:cNvPr id="12382" name="Text Box 50"/>
            <p:cNvSpPr txBox="1">
              <a:spLocks noChangeArrowheads="1"/>
            </p:cNvSpPr>
            <p:nvPr/>
          </p:nvSpPr>
          <p:spPr bwMode="auto">
            <a:xfrm>
              <a:off x="2987" y="1852"/>
              <a:ext cx="21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ru-RU" altLang="ru-RU" sz="160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altLang="ru-RU" sz="1600">
                <a:latin typeface="Times New Roman" pitchFamily="18" charset="0"/>
              </a:endParaRPr>
            </a:p>
          </p:txBody>
        </p:sp>
      </p:grpSp>
      <p:sp>
        <p:nvSpPr>
          <p:cNvPr id="4147" name="Text Box 51"/>
          <p:cNvSpPr txBox="1">
            <a:spLocks noChangeArrowheads="1"/>
          </p:cNvSpPr>
          <p:nvPr/>
        </p:nvSpPr>
        <p:spPr bwMode="auto">
          <a:xfrm>
            <a:off x="1436688" y="3870325"/>
            <a:ext cx="8270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ru-RU" sz="2000" b="1" i="1">
                <a:latin typeface="Times New Roman" pitchFamily="18" charset="0"/>
                <a:cs typeface="Times New Roman" pitchFamily="18" charset="0"/>
              </a:rPr>
              <a:t>y=f(x)</a:t>
            </a:r>
            <a:endParaRPr lang="en-US" altLang="ru-RU" sz="2000" b="1" i="1">
              <a:latin typeface="Times New Roman" pitchFamily="18" charset="0"/>
            </a:endParaRPr>
          </a:p>
        </p:txBody>
      </p:sp>
      <p:sp>
        <p:nvSpPr>
          <p:cNvPr id="4148" name="Text Box 52"/>
          <p:cNvSpPr txBox="1">
            <a:spLocks noChangeArrowheads="1"/>
          </p:cNvSpPr>
          <p:nvPr/>
        </p:nvSpPr>
        <p:spPr bwMode="auto">
          <a:xfrm>
            <a:off x="5073650" y="5126038"/>
            <a:ext cx="5873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ru-RU" sz="2000" b="1" i="1">
                <a:latin typeface="Times New Roman" pitchFamily="18" charset="0"/>
                <a:cs typeface="Times New Roman" pitchFamily="18" charset="0"/>
              </a:rPr>
              <a:t>y=a</a:t>
            </a:r>
            <a:endParaRPr lang="en-US" altLang="ru-RU" sz="2000" b="1">
              <a:latin typeface="Times New Roman" pitchFamily="18" charset="0"/>
            </a:endParaRPr>
          </a:p>
        </p:txBody>
      </p:sp>
      <p:sp>
        <p:nvSpPr>
          <p:cNvPr id="4149" name="Freeform 53"/>
          <p:cNvSpPr>
            <a:spLocks/>
          </p:cNvSpPr>
          <p:nvPr/>
        </p:nvSpPr>
        <p:spPr bwMode="auto">
          <a:xfrm>
            <a:off x="1108075" y="1489075"/>
            <a:ext cx="4724400" cy="4237038"/>
          </a:xfrm>
          <a:custGeom>
            <a:avLst/>
            <a:gdLst>
              <a:gd name="T0" fmla="*/ 0 w 2976"/>
              <a:gd name="T1" fmla="*/ 2147483646 h 2669"/>
              <a:gd name="T2" fmla="*/ 2147483646 w 2976"/>
              <a:gd name="T3" fmla="*/ 2147483646 h 2669"/>
              <a:gd name="T4" fmla="*/ 2147483646 w 2976"/>
              <a:gd name="T5" fmla="*/ 2147483646 h 2669"/>
              <a:gd name="T6" fmla="*/ 2147483646 w 2976"/>
              <a:gd name="T7" fmla="*/ 2147483646 h 2669"/>
              <a:gd name="T8" fmla="*/ 2147483646 w 2976"/>
              <a:gd name="T9" fmla="*/ 2147483646 h 2669"/>
              <a:gd name="T10" fmla="*/ 2147483646 w 2976"/>
              <a:gd name="T11" fmla="*/ 0 h 26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76"/>
              <a:gd name="T19" fmla="*/ 0 h 2669"/>
              <a:gd name="T20" fmla="*/ 2976 w 2976"/>
              <a:gd name="T21" fmla="*/ 2669 h 266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76" h="2669">
                <a:moveTo>
                  <a:pt x="0" y="2669"/>
                </a:moveTo>
                <a:cubicBezTo>
                  <a:pt x="104" y="2274"/>
                  <a:pt x="414" y="449"/>
                  <a:pt x="623" y="300"/>
                </a:cubicBezTo>
                <a:cubicBezTo>
                  <a:pt x="832" y="151"/>
                  <a:pt x="1089" y="1674"/>
                  <a:pt x="1253" y="1774"/>
                </a:cubicBezTo>
                <a:cubicBezTo>
                  <a:pt x="1417" y="1874"/>
                  <a:pt x="1473" y="801"/>
                  <a:pt x="1606" y="898"/>
                </a:cubicBezTo>
                <a:cubicBezTo>
                  <a:pt x="1739" y="995"/>
                  <a:pt x="1822" y="2506"/>
                  <a:pt x="2050" y="2356"/>
                </a:cubicBezTo>
                <a:cubicBezTo>
                  <a:pt x="2278" y="2206"/>
                  <a:pt x="2783" y="491"/>
                  <a:pt x="2976" y="0"/>
                </a:cubicBezTo>
              </a:path>
            </a:pathLst>
          </a:cu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0" name="Line 54"/>
          <p:cNvSpPr>
            <a:spLocks noChangeShapeType="1"/>
          </p:cNvSpPr>
          <p:nvPr/>
        </p:nvSpPr>
        <p:spPr bwMode="auto">
          <a:xfrm>
            <a:off x="715963" y="5254625"/>
            <a:ext cx="5276850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1" name="Line 55"/>
          <p:cNvSpPr>
            <a:spLocks noChangeShapeType="1"/>
          </p:cNvSpPr>
          <p:nvPr/>
        </p:nvSpPr>
        <p:spPr bwMode="auto">
          <a:xfrm>
            <a:off x="715963" y="4797425"/>
            <a:ext cx="5276850" cy="0"/>
          </a:xfrm>
          <a:prstGeom prst="line">
            <a:avLst/>
          </a:prstGeom>
          <a:noFill/>
          <a:ln w="28575">
            <a:solidFill>
              <a:srgbClr val="DE4A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2" name="Line 56"/>
          <p:cNvSpPr>
            <a:spLocks noChangeShapeType="1"/>
          </p:cNvSpPr>
          <p:nvPr/>
        </p:nvSpPr>
        <p:spPr bwMode="auto">
          <a:xfrm>
            <a:off x="715963" y="4324350"/>
            <a:ext cx="5276850" cy="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3" name="Line 57"/>
          <p:cNvSpPr>
            <a:spLocks noChangeShapeType="1"/>
          </p:cNvSpPr>
          <p:nvPr/>
        </p:nvSpPr>
        <p:spPr bwMode="auto">
          <a:xfrm>
            <a:off x="708025" y="2905125"/>
            <a:ext cx="5276850" cy="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4" name="Line 58"/>
          <p:cNvSpPr>
            <a:spLocks noChangeShapeType="1"/>
          </p:cNvSpPr>
          <p:nvPr/>
        </p:nvSpPr>
        <p:spPr bwMode="auto">
          <a:xfrm>
            <a:off x="715963" y="2393950"/>
            <a:ext cx="5276850" cy="0"/>
          </a:xfrm>
          <a:prstGeom prst="line">
            <a:avLst/>
          </a:prstGeom>
          <a:noFill/>
          <a:ln w="28575">
            <a:solidFill>
              <a:srgbClr val="DE4A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5" name="Line 59"/>
          <p:cNvSpPr>
            <a:spLocks noChangeShapeType="1"/>
          </p:cNvSpPr>
          <p:nvPr/>
        </p:nvSpPr>
        <p:spPr bwMode="auto">
          <a:xfrm>
            <a:off x="722313" y="1936750"/>
            <a:ext cx="5276850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56" name="Oval 60"/>
          <p:cNvSpPr>
            <a:spLocks noChangeArrowheads="1"/>
          </p:cNvSpPr>
          <p:nvPr/>
        </p:nvSpPr>
        <p:spPr bwMode="auto">
          <a:xfrm>
            <a:off x="4265613" y="5186363"/>
            <a:ext cx="131762" cy="115887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57" name="Oval 61"/>
          <p:cNvSpPr>
            <a:spLocks noChangeArrowheads="1"/>
          </p:cNvSpPr>
          <p:nvPr/>
        </p:nvSpPr>
        <p:spPr bwMode="auto">
          <a:xfrm>
            <a:off x="4006850" y="4725988"/>
            <a:ext cx="131763" cy="115887"/>
          </a:xfrm>
          <a:prstGeom prst="ellipse">
            <a:avLst/>
          </a:prstGeom>
          <a:solidFill>
            <a:srgbClr val="E9581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58" name="Oval 62"/>
          <p:cNvSpPr>
            <a:spLocks noChangeArrowheads="1"/>
          </p:cNvSpPr>
          <p:nvPr/>
        </p:nvSpPr>
        <p:spPr bwMode="auto">
          <a:xfrm>
            <a:off x="4575175" y="4729163"/>
            <a:ext cx="127000" cy="123825"/>
          </a:xfrm>
          <a:prstGeom prst="ellipse">
            <a:avLst/>
          </a:prstGeom>
          <a:solidFill>
            <a:srgbClr val="E9581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59" name="Oval 63"/>
          <p:cNvSpPr>
            <a:spLocks noChangeArrowheads="1"/>
          </p:cNvSpPr>
          <p:nvPr/>
        </p:nvSpPr>
        <p:spPr bwMode="auto">
          <a:xfrm>
            <a:off x="4791075" y="4252913"/>
            <a:ext cx="131763" cy="127000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0" name="Oval 64"/>
          <p:cNvSpPr>
            <a:spLocks noChangeArrowheads="1"/>
          </p:cNvSpPr>
          <p:nvPr/>
        </p:nvSpPr>
        <p:spPr bwMode="auto">
          <a:xfrm>
            <a:off x="3900488" y="4264025"/>
            <a:ext cx="131762" cy="115888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1" name="Oval 65"/>
          <p:cNvSpPr>
            <a:spLocks noChangeArrowheads="1"/>
          </p:cNvSpPr>
          <p:nvPr/>
        </p:nvSpPr>
        <p:spPr bwMode="auto">
          <a:xfrm>
            <a:off x="5062538" y="3471863"/>
            <a:ext cx="131762" cy="1238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2" name="Oval 66"/>
          <p:cNvSpPr>
            <a:spLocks noChangeArrowheads="1"/>
          </p:cNvSpPr>
          <p:nvPr/>
        </p:nvSpPr>
        <p:spPr bwMode="auto">
          <a:xfrm>
            <a:off x="5292725" y="2825750"/>
            <a:ext cx="131763" cy="115888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3" name="Oval 67"/>
          <p:cNvSpPr>
            <a:spLocks noChangeArrowheads="1"/>
          </p:cNvSpPr>
          <p:nvPr/>
        </p:nvSpPr>
        <p:spPr bwMode="auto">
          <a:xfrm>
            <a:off x="3565525" y="2844800"/>
            <a:ext cx="131763" cy="115888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4" name="Oval 68"/>
          <p:cNvSpPr>
            <a:spLocks noChangeArrowheads="1"/>
          </p:cNvSpPr>
          <p:nvPr/>
        </p:nvSpPr>
        <p:spPr bwMode="auto">
          <a:xfrm>
            <a:off x="5448300" y="2327275"/>
            <a:ext cx="133350" cy="122238"/>
          </a:xfrm>
          <a:prstGeom prst="ellipse">
            <a:avLst/>
          </a:prstGeom>
          <a:solidFill>
            <a:srgbClr val="E9581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5" name="Oval 69"/>
          <p:cNvSpPr>
            <a:spLocks noChangeArrowheads="1"/>
          </p:cNvSpPr>
          <p:nvPr/>
        </p:nvSpPr>
        <p:spPr bwMode="auto">
          <a:xfrm>
            <a:off x="5602288" y="1873250"/>
            <a:ext cx="131762" cy="115888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6" name="Oval 70"/>
          <p:cNvSpPr>
            <a:spLocks noChangeArrowheads="1"/>
          </p:cNvSpPr>
          <p:nvPr/>
        </p:nvSpPr>
        <p:spPr bwMode="auto">
          <a:xfrm>
            <a:off x="5688013" y="1654175"/>
            <a:ext cx="133350" cy="122238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7" name="Oval 71"/>
          <p:cNvSpPr>
            <a:spLocks noChangeArrowheads="1"/>
          </p:cNvSpPr>
          <p:nvPr/>
        </p:nvSpPr>
        <p:spPr bwMode="auto">
          <a:xfrm>
            <a:off x="3778250" y="3479800"/>
            <a:ext cx="131763" cy="1238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8" name="Oval 72"/>
          <p:cNvSpPr>
            <a:spLocks noChangeArrowheads="1"/>
          </p:cNvSpPr>
          <p:nvPr/>
        </p:nvSpPr>
        <p:spPr bwMode="auto">
          <a:xfrm>
            <a:off x="3348038" y="3482975"/>
            <a:ext cx="131762" cy="1238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69" name="Oval 73"/>
          <p:cNvSpPr>
            <a:spLocks noChangeArrowheads="1"/>
          </p:cNvSpPr>
          <p:nvPr/>
        </p:nvSpPr>
        <p:spPr bwMode="auto">
          <a:xfrm>
            <a:off x="2725738" y="3479800"/>
            <a:ext cx="131762" cy="1238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0" name="Oval 74"/>
          <p:cNvSpPr>
            <a:spLocks noChangeArrowheads="1"/>
          </p:cNvSpPr>
          <p:nvPr/>
        </p:nvSpPr>
        <p:spPr bwMode="auto">
          <a:xfrm>
            <a:off x="1512888" y="3479800"/>
            <a:ext cx="131762" cy="1238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1" name="Oval 75"/>
          <p:cNvSpPr>
            <a:spLocks noChangeArrowheads="1"/>
          </p:cNvSpPr>
          <p:nvPr/>
        </p:nvSpPr>
        <p:spPr bwMode="auto">
          <a:xfrm>
            <a:off x="1320800" y="4265613"/>
            <a:ext cx="131763" cy="115887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2" name="Oval 76"/>
          <p:cNvSpPr>
            <a:spLocks noChangeArrowheads="1"/>
          </p:cNvSpPr>
          <p:nvPr/>
        </p:nvSpPr>
        <p:spPr bwMode="auto">
          <a:xfrm>
            <a:off x="1671638" y="2820988"/>
            <a:ext cx="131762" cy="115887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3" name="Oval 77"/>
          <p:cNvSpPr>
            <a:spLocks noChangeArrowheads="1"/>
          </p:cNvSpPr>
          <p:nvPr/>
        </p:nvSpPr>
        <p:spPr bwMode="auto">
          <a:xfrm>
            <a:off x="2532063" y="2828925"/>
            <a:ext cx="131762" cy="115888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4" name="Oval 78"/>
          <p:cNvSpPr>
            <a:spLocks noChangeArrowheads="1"/>
          </p:cNvSpPr>
          <p:nvPr/>
        </p:nvSpPr>
        <p:spPr bwMode="auto">
          <a:xfrm>
            <a:off x="3062288" y="4260850"/>
            <a:ext cx="131762" cy="115888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5" name="Oval 79"/>
          <p:cNvSpPr>
            <a:spLocks noChangeArrowheads="1"/>
          </p:cNvSpPr>
          <p:nvPr/>
        </p:nvSpPr>
        <p:spPr bwMode="auto">
          <a:xfrm>
            <a:off x="1152525" y="5183188"/>
            <a:ext cx="131763" cy="115887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6" name="Oval 80"/>
          <p:cNvSpPr>
            <a:spLocks noChangeArrowheads="1"/>
          </p:cNvSpPr>
          <p:nvPr/>
        </p:nvSpPr>
        <p:spPr bwMode="auto">
          <a:xfrm>
            <a:off x="1246188" y="4730750"/>
            <a:ext cx="131762" cy="115888"/>
          </a:xfrm>
          <a:prstGeom prst="ellipse">
            <a:avLst/>
          </a:prstGeom>
          <a:solidFill>
            <a:srgbClr val="E9581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7" name="Oval 81"/>
          <p:cNvSpPr>
            <a:spLocks noChangeArrowheads="1"/>
          </p:cNvSpPr>
          <p:nvPr/>
        </p:nvSpPr>
        <p:spPr bwMode="auto">
          <a:xfrm>
            <a:off x="1814513" y="2338388"/>
            <a:ext cx="131762" cy="115887"/>
          </a:xfrm>
          <a:prstGeom prst="ellipse">
            <a:avLst/>
          </a:prstGeom>
          <a:solidFill>
            <a:srgbClr val="E9581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8" name="Oval 82"/>
          <p:cNvSpPr>
            <a:spLocks noChangeArrowheads="1"/>
          </p:cNvSpPr>
          <p:nvPr/>
        </p:nvSpPr>
        <p:spPr bwMode="auto">
          <a:xfrm>
            <a:off x="2365375" y="2327275"/>
            <a:ext cx="131763" cy="115888"/>
          </a:xfrm>
          <a:prstGeom prst="ellipse">
            <a:avLst/>
          </a:prstGeom>
          <a:solidFill>
            <a:srgbClr val="E9581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79" name="Oval 83"/>
          <p:cNvSpPr>
            <a:spLocks noChangeArrowheads="1"/>
          </p:cNvSpPr>
          <p:nvPr/>
        </p:nvSpPr>
        <p:spPr bwMode="auto">
          <a:xfrm>
            <a:off x="1093788" y="5424488"/>
            <a:ext cx="131762" cy="115887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80" name="Oval 84"/>
          <p:cNvSpPr>
            <a:spLocks noChangeArrowheads="1"/>
          </p:cNvSpPr>
          <p:nvPr/>
        </p:nvSpPr>
        <p:spPr bwMode="auto">
          <a:xfrm>
            <a:off x="2078038" y="1889125"/>
            <a:ext cx="131762" cy="115888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81" name="Rectangle 85"/>
          <p:cNvSpPr>
            <a:spLocks noChangeArrowheads="1"/>
          </p:cNvSpPr>
          <p:nvPr/>
        </p:nvSpPr>
        <p:spPr bwMode="auto">
          <a:xfrm>
            <a:off x="6084888" y="5373688"/>
            <a:ext cx="2303462" cy="323850"/>
          </a:xfrm>
          <a:prstGeom prst="rect">
            <a:avLst/>
          </a:prstGeom>
          <a:solidFill>
            <a:srgbClr val="C1FFD1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</a:pPr>
            <a:r>
              <a:rPr lang="ru-RU" altLang="ru-RU" sz="2400" b="1" i="1">
                <a:latin typeface="Times New Roman" pitchFamily="18" charset="0"/>
              </a:rPr>
              <a:t>1 корень, а</a:t>
            </a:r>
            <a:r>
              <a:rPr lang="en-US" altLang="ru-RU" sz="2400" b="1" i="1">
                <a:latin typeface="Times New Roman" pitchFamily="18" charset="0"/>
              </a:rPr>
              <a:t>&lt; -</a:t>
            </a:r>
            <a:r>
              <a:rPr lang="ru-RU" altLang="ru-RU" sz="2400" b="1" i="1">
                <a:latin typeface="Times New Roman" pitchFamily="18" charset="0"/>
              </a:rPr>
              <a:t>4</a:t>
            </a:r>
          </a:p>
        </p:txBody>
      </p:sp>
      <p:sp>
        <p:nvSpPr>
          <p:cNvPr id="4182" name="Text Box 86"/>
          <p:cNvSpPr txBox="1">
            <a:spLocks noChangeArrowheads="1"/>
          </p:cNvSpPr>
          <p:nvPr/>
        </p:nvSpPr>
        <p:spPr bwMode="auto">
          <a:xfrm>
            <a:off x="6075363" y="4960938"/>
            <a:ext cx="2301875" cy="384175"/>
          </a:xfrm>
          <a:prstGeom prst="rect">
            <a:avLst/>
          </a:prstGeom>
          <a:solidFill>
            <a:srgbClr val="C63E7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ru-RU" sz="2400" b="1" i="1">
                <a:latin typeface="Times New Roman" pitchFamily="18" charset="0"/>
              </a:rPr>
              <a:t>2 </a:t>
            </a:r>
            <a:r>
              <a:rPr lang="ru-RU" altLang="ru-RU" sz="2400" b="1" i="1">
                <a:latin typeface="Times New Roman" pitchFamily="18" charset="0"/>
              </a:rPr>
              <a:t>корня, а = - 4</a:t>
            </a:r>
          </a:p>
        </p:txBody>
      </p:sp>
      <p:sp>
        <p:nvSpPr>
          <p:cNvPr id="4183" name="Rectangle 87"/>
          <p:cNvSpPr>
            <a:spLocks noChangeArrowheads="1"/>
          </p:cNvSpPr>
          <p:nvPr/>
        </p:nvSpPr>
        <p:spPr bwMode="auto">
          <a:xfrm>
            <a:off x="6073775" y="4437063"/>
            <a:ext cx="2303463" cy="528637"/>
          </a:xfrm>
          <a:prstGeom prst="rect">
            <a:avLst/>
          </a:prstGeom>
          <a:solidFill>
            <a:srgbClr val="FFCF9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b="1" i="1">
                <a:latin typeface="Times New Roman" pitchFamily="18" charset="0"/>
              </a:rPr>
              <a:t>3корня, -4</a:t>
            </a:r>
            <a:r>
              <a:rPr lang="en-US" altLang="ru-RU" sz="2400" b="1" i="1">
                <a:latin typeface="Times New Roman" pitchFamily="18" charset="0"/>
              </a:rPr>
              <a:t>&lt;a&lt;-</a:t>
            </a:r>
            <a:r>
              <a:rPr lang="ru-RU" altLang="ru-RU" sz="2400" b="1" i="1">
                <a:latin typeface="Times New Roman" pitchFamily="18" charset="0"/>
              </a:rPr>
              <a:t>2</a:t>
            </a:r>
          </a:p>
        </p:txBody>
      </p:sp>
      <p:sp>
        <p:nvSpPr>
          <p:cNvPr id="4184" name="Rectangle 88"/>
          <p:cNvSpPr>
            <a:spLocks noChangeArrowheads="1"/>
          </p:cNvSpPr>
          <p:nvPr/>
        </p:nvSpPr>
        <p:spPr bwMode="auto">
          <a:xfrm>
            <a:off x="6073775" y="4052888"/>
            <a:ext cx="2328863" cy="433387"/>
          </a:xfrm>
          <a:prstGeom prst="rect">
            <a:avLst/>
          </a:prstGeom>
          <a:solidFill>
            <a:srgbClr val="B400B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altLang="ru-RU" sz="2400" b="1" i="1">
                <a:latin typeface="Times New Roman" pitchFamily="18" charset="0"/>
              </a:rPr>
              <a:t>4 </a:t>
            </a:r>
            <a:r>
              <a:rPr lang="ru-RU" altLang="ru-RU" sz="2400" b="1" i="1">
                <a:latin typeface="Times New Roman" pitchFamily="18" charset="0"/>
              </a:rPr>
              <a:t>корня, а = -2</a:t>
            </a:r>
          </a:p>
        </p:txBody>
      </p:sp>
      <p:sp>
        <p:nvSpPr>
          <p:cNvPr id="4185" name="Rectangle 89"/>
          <p:cNvSpPr>
            <a:spLocks noChangeArrowheads="1"/>
          </p:cNvSpPr>
          <p:nvPr/>
        </p:nvSpPr>
        <p:spPr bwMode="auto">
          <a:xfrm>
            <a:off x="6084888" y="3130550"/>
            <a:ext cx="2303462" cy="923925"/>
          </a:xfrm>
          <a:prstGeom prst="rect">
            <a:avLst/>
          </a:prstGeom>
          <a:solidFill>
            <a:srgbClr val="FDEEB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2400" b="1" i="1">
                <a:latin typeface="Times New Roman" pitchFamily="18" charset="0"/>
              </a:rPr>
              <a:t>5 корней, </a:t>
            </a:r>
            <a:r>
              <a:rPr lang="en-US" altLang="ru-RU" sz="2400" b="1" i="1">
                <a:latin typeface="Times New Roman" pitchFamily="18" charset="0"/>
              </a:rPr>
              <a:t>-2&lt;a&lt;1</a:t>
            </a:r>
            <a:endParaRPr lang="ru-RU" altLang="ru-RU" sz="2400" b="1" i="1">
              <a:latin typeface="Times New Roman" pitchFamily="18" charset="0"/>
            </a:endParaRPr>
          </a:p>
        </p:txBody>
      </p:sp>
      <p:sp>
        <p:nvSpPr>
          <p:cNvPr id="4186" name="Rectangle 90"/>
          <p:cNvSpPr>
            <a:spLocks noChangeArrowheads="1"/>
          </p:cNvSpPr>
          <p:nvPr/>
        </p:nvSpPr>
        <p:spPr bwMode="auto">
          <a:xfrm>
            <a:off x="6070600" y="2708275"/>
            <a:ext cx="2306638" cy="433388"/>
          </a:xfrm>
          <a:prstGeom prst="rect">
            <a:avLst/>
          </a:prstGeom>
          <a:solidFill>
            <a:srgbClr val="B400B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altLang="ru-RU" sz="2400" b="1" i="1">
                <a:latin typeface="Times New Roman" pitchFamily="18" charset="0"/>
              </a:rPr>
              <a:t>4 </a:t>
            </a:r>
            <a:r>
              <a:rPr lang="ru-RU" altLang="ru-RU" sz="2400" b="1" i="1">
                <a:latin typeface="Times New Roman" pitchFamily="18" charset="0"/>
              </a:rPr>
              <a:t>корня, а = 1</a:t>
            </a:r>
          </a:p>
        </p:txBody>
      </p:sp>
      <p:sp>
        <p:nvSpPr>
          <p:cNvPr id="4187" name="Rectangle 91"/>
          <p:cNvSpPr>
            <a:spLocks noChangeArrowheads="1"/>
          </p:cNvSpPr>
          <p:nvPr/>
        </p:nvSpPr>
        <p:spPr bwMode="auto">
          <a:xfrm>
            <a:off x="6073775" y="2146300"/>
            <a:ext cx="2303463" cy="576263"/>
          </a:xfrm>
          <a:prstGeom prst="rect">
            <a:avLst/>
          </a:prstGeom>
          <a:solidFill>
            <a:srgbClr val="FFCF9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b="1" i="1">
                <a:latin typeface="Times New Roman" pitchFamily="18" charset="0"/>
              </a:rPr>
              <a:t>3корня, 1</a:t>
            </a:r>
            <a:r>
              <a:rPr lang="en-US" altLang="ru-RU" sz="2400" b="1" i="1">
                <a:latin typeface="Times New Roman" pitchFamily="18" charset="0"/>
              </a:rPr>
              <a:t>&lt;a&lt;</a:t>
            </a:r>
            <a:r>
              <a:rPr lang="ru-RU" altLang="ru-RU" sz="2400" b="1" i="1">
                <a:latin typeface="Times New Roman" pitchFamily="18" charset="0"/>
              </a:rPr>
              <a:t>3</a:t>
            </a:r>
          </a:p>
        </p:txBody>
      </p:sp>
      <p:sp>
        <p:nvSpPr>
          <p:cNvPr id="4188" name="Text Box 92"/>
          <p:cNvSpPr txBox="1">
            <a:spLocks noChangeArrowheads="1"/>
          </p:cNvSpPr>
          <p:nvPr/>
        </p:nvSpPr>
        <p:spPr bwMode="auto">
          <a:xfrm>
            <a:off x="6064250" y="1800225"/>
            <a:ext cx="2301875" cy="384175"/>
          </a:xfrm>
          <a:prstGeom prst="rect">
            <a:avLst/>
          </a:prstGeom>
          <a:solidFill>
            <a:srgbClr val="C63E7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ru-RU" sz="2400" b="1" i="1">
                <a:latin typeface="Times New Roman" pitchFamily="18" charset="0"/>
              </a:rPr>
              <a:t>2 </a:t>
            </a:r>
            <a:r>
              <a:rPr lang="ru-RU" altLang="ru-RU" sz="2400" b="1" i="1">
                <a:latin typeface="Times New Roman" pitchFamily="18" charset="0"/>
              </a:rPr>
              <a:t>корня, а = 3</a:t>
            </a:r>
          </a:p>
        </p:txBody>
      </p:sp>
      <p:sp>
        <p:nvSpPr>
          <p:cNvPr id="4189" name="Rectangle 93"/>
          <p:cNvSpPr>
            <a:spLocks noChangeArrowheads="1"/>
          </p:cNvSpPr>
          <p:nvPr/>
        </p:nvSpPr>
        <p:spPr bwMode="auto">
          <a:xfrm>
            <a:off x="6073775" y="1450975"/>
            <a:ext cx="2303463" cy="347663"/>
          </a:xfrm>
          <a:prstGeom prst="rect">
            <a:avLst/>
          </a:prstGeom>
          <a:solidFill>
            <a:srgbClr val="C1FFD1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</a:pPr>
            <a:r>
              <a:rPr lang="ru-RU" altLang="ru-RU" sz="2400" b="1" i="1">
                <a:latin typeface="Times New Roman" pitchFamily="18" charset="0"/>
              </a:rPr>
              <a:t>1 корень, а</a:t>
            </a:r>
            <a:r>
              <a:rPr lang="en-US" altLang="ru-RU" sz="2400" b="1" i="1">
                <a:latin typeface="Times New Roman" pitchFamily="18" charset="0"/>
              </a:rPr>
              <a:t>&gt;</a:t>
            </a:r>
            <a:r>
              <a:rPr lang="ru-RU" altLang="ru-RU" sz="2400" b="1" i="1">
                <a:latin typeface="Times New Roman" pitchFamily="18" charset="0"/>
              </a:rPr>
              <a:t>3</a:t>
            </a:r>
          </a:p>
        </p:txBody>
      </p:sp>
      <p:grpSp>
        <p:nvGrpSpPr>
          <p:cNvPr id="3" name="Group 94"/>
          <p:cNvGrpSpPr>
            <a:grpSpLocks/>
          </p:cNvGrpSpPr>
          <p:nvPr/>
        </p:nvGrpSpPr>
        <p:grpSpPr bwMode="auto">
          <a:xfrm>
            <a:off x="250825" y="5813425"/>
            <a:ext cx="8632825" cy="828675"/>
            <a:chOff x="183" y="3662"/>
            <a:chExt cx="5438" cy="522"/>
          </a:xfrm>
        </p:grpSpPr>
        <p:sp>
          <p:nvSpPr>
            <p:cNvPr id="12353" name="Rectangle 95"/>
            <p:cNvSpPr>
              <a:spLocks noChangeArrowheads="1"/>
            </p:cNvSpPr>
            <p:nvPr/>
          </p:nvSpPr>
          <p:spPr bwMode="auto">
            <a:xfrm>
              <a:off x="183" y="3662"/>
              <a:ext cx="5438" cy="52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EB8"/>
                </a:gs>
              </a:gsLst>
              <a:path path="shape">
                <a:fillToRect l="50000" t="50000" r="50000" b="50000"/>
              </a:path>
            </a:gradFill>
            <a:ln w="57150" cmpd="thinThick">
              <a:solidFill>
                <a:srgbClr val="78A2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2354" name="Text Box 96"/>
            <p:cNvSpPr txBox="1">
              <a:spLocks noChangeArrowheads="1"/>
            </p:cNvSpPr>
            <p:nvPr/>
          </p:nvSpPr>
          <p:spPr bwMode="auto">
            <a:xfrm>
              <a:off x="748" y="3688"/>
              <a:ext cx="74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ru-RU" altLang="ru-RU" sz="2000" b="1" i="1">
                  <a:latin typeface="Times New Roman" pitchFamily="18" charset="0"/>
                </a:rPr>
                <a:t>Ответ:</a:t>
              </a:r>
            </a:p>
          </p:txBody>
        </p:sp>
      </p:grpSp>
      <p:sp>
        <p:nvSpPr>
          <p:cNvPr id="4193" name="Rectangle 97" descr="Пергамент"/>
          <p:cNvSpPr>
            <a:spLocks noChangeArrowheads="1"/>
          </p:cNvSpPr>
          <p:nvPr/>
        </p:nvSpPr>
        <p:spPr bwMode="auto">
          <a:xfrm>
            <a:off x="6232525" y="6119813"/>
            <a:ext cx="2663825" cy="5032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35921" dir="2700000" algn="ctr" rotWithShape="0">
              <a:srgbClr val="FFFFE7"/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lnSpc>
                <a:spcPct val="135000"/>
              </a:lnSpc>
            </a:pPr>
            <a:r>
              <a:rPr lang="ru-RU" altLang="ru-RU" sz="2000" b="1" i="1">
                <a:solidFill>
                  <a:srgbClr val="7E5400"/>
                </a:solidFill>
                <a:latin typeface="Times New Roman" pitchFamily="18" charset="0"/>
              </a:rPr>
              <a:t>5 корней при -2&lt;а&lt;1.</a:t>
            </a:r>
          </a:p>
        </p:txBody>
      </p:sp>
      <p:sp>
        <p:nvSpPr>
          <p:cNvPr id="4194" name="Text Box 98"/>
          <p:cNvSpPr txBox="1">
            <a:spLocks noChangeArrowheads="1"/>
          </p:cNvSpPr>
          <p:nvPr/>
        </p:nvSpPr>
        <p:spPr bwMode="auto">
          <a:xfrm>
            <a:off x="2136775" y="5865813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2000" b="1" i="1">
                <a:solidFill>
                  <a:srgbClr val="638600"/>
                </a:solidFill>
                <a:latin typeface="Times New Roman" pitchFamily="18" charset="0"/>
              </a:rPr>
              <a:t>1 корень при а&lt;-4, а&gt;</a:t>
            </a:r>
            <a:r>
              <a:rPr lang="en-US" altLang="ru-RU" sz="2000" b="1" i="1">
                <a:solidFill>
                  <a:srgbClr val="638600"/>
                </a:solidFill>
                <a:latin typeface="Times New Roman" pitchFamily="18" charset="0"/>
              </a:rPr>
              <a:t>3</a:t>
            </a:r>
            <a:r>
              <a:rPr lang="ru-RU" altLang="ru-RU" sz="2000" b="1" i="1">
                <a:solidFill>
                  <a:srgbClr val="638600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4195" name="Text Box 99"/>
          <p:cNvSpPr txBox="1">
            <a:spLocks noChangeArrowheads="1"/>
          </p:cNvSpPr>
          <p:nvPr/>
        </p:nvSpPr>
        <p:spPr bwMode="auto">
          <a:xfrm>
            <a:off x="4895850" y="5870575"/>
            <a:ext cx="3059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E7"/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2000" b="1" i="1">
                <a:solidFill>
                  <a:srgbClr val="A20051"/>
                </a:solidFill>
                <a:latin typeface="Times New Roman" pitchFamily="18" charset="0"/>
              </a:rPr>
              <a:t>2 корня при а=-</a:t>
            </a:r>
            <a:r>
              <a:rPr lang="en-US" altLang="ru-RU" sz="2000" b="1" i="1">
                <a:solidFill>
                  <a:srgbClr val="A20051"/>
                </a:solidFill>
                <a:latin typeface="Times New Roman" pitchFamily="18" charset="0"/>
              </a:rPr>
              <a:t>4</a:t>
            </a:r>
            <a:r>
              <a:rPr lang="ru-RU" altLang="ru-RU" sz="2000" b="1" i="1">
                <a:solidFill>
                  <a:srgbClr val="A20051"/>
                </a:solidFill>
                <a:latin typeface="Times New Roman" pitchFamily="18" charset="0"/>
              </a:rPr>
              <a:t>,  а=</a:t>
            </a:r>
            <a:r>
              <a:rPr lang="en-US" altLang="ru-RU" sz="2000" b="1" i="1">
                <a:solidFill>
                  <a:srgbClr val="A20051"/>
                </a:solidFill>
                <a:latin typeface="Times New Roman" pitchFamily="18" charset="0"/>
              </a:rPr>
              <a:t>3</a:t>
            </a:r>
            <a:r>
              <a:rPr lang="ru-RU" altLang="ru-RU" sz="2000" b="1" i="1">
                <a:solidFill>
                  <a:srgbClr val="A20051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4196" name="Text Box 100"/>
          <p:cNvSpPr txBox="1">
            <a:spLocks noChangeArrowheads="1"/>
          </p:cNvSpPr>
          <p:nvPr/>
        </p:nvSpPr>
        <p:spPr bwMode="auto">
          <a:xfrm>
            <a:off x="363538" y="6218238"/>
            <a:ext cx="3563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E7"/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2000" b="1" i="1">
                <a:solidFill>
                  <a:srgbClr val="C83912"/>
                </a:solidFill>
                <a:latin typeface="Times New Roman" pitchFamily="18" charset="0"/>
              </a:rPr>
              <a:t>3 корня при -</a:t>
            </a:r>
            <a:r>
              <a:rPr lang="en-US" altLang="ru-RU" sz="2000" b="1" i="1">
                <a:solidFill>
                  <a:srgbClr val="C83912"/>
                </a:solidFill>
                <a:latin typeface="Times New Roman" pitchFamily="18" charset="0"/>
              </a:rPr>
              <a:t>4</a:t>
            </a:r>
            <a:r>
              <a:rPr lang="ru-RU" altLang="ru-RU" sz="2000" b="1" i="1">
                <a:solidFill>
                  <a:srgbClr val="C83912"/>
                </a:solidFill>
                <a:latin typeface="Times New Roman" pitchFamily="18" charset="0"/>
              </a:rPr>
              <a:t>&lt;а&lt;-</a:t>
            </a:r>
            <a:r>
              <a:rPr lang="en-US" altLang="ru-RU" sz="2000" b="1" i="1">
                <a:solidFill>
                  <a:srgbClr val="C83912"/>
                </a:solidFill>
                <a:latin typeface="Times New Roman" pitchFamily="18" charset="0"/>
              </a:rPr>
              <a:t>2</a:t>
            </a:r>
            <a:r>
              <a:rPr lang="ru-RU" altLang="ru-RU" sz="2000" b="1" i="1">
                <a:solidFill>
                  <a:srgbClr val="C83912"/>
                </a:solidFill>
                <a:latin typeface="Times New Roman" pitchFamily="18" charset="0"/>
              </a:rPr>
              <a:t>, 1&lt;а&lt;</a:t>
            </a:r>
            <a:r>
              <a:rPr lang="en-US" altLang="ru-RU" sz="2000" b="1" i="1">
                <a:solidFill>
                  <a:srgbClr val="C83912"/>
                </a:solidFill>
                <a:latin typeface="Times New Roman" pitchFamily="18" charset="0"/>
              </a:rPr>
              <a:t>3</a:t>
            </a:r>
            <a:r>
              <a:rPr lang="ru-RU" altLang="ru-RU" sz="2000" b="1" i="1">
                <a:solidFill>
                  <a:srgbClr val="C83912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4197" name="Text Box 101"/>
          <p:cNvSpPr txBox="1">
            <a:spLocks noChangeArrowheads="1"/>
          </p:cNvSpPr>
          <p:nvPr/>
        </p:nvSpPr>
        <p:spPr bwMode="auto">
          <a:xfrm>
            <a:off x="3605213" y="6218238"/>
            <a:ext cx="287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E7"/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2000" b="1" i="1">
                <a:solidFill>
                  <a:srgbClr val="800080"/>
                </a:solidFill>
                <a:latin typeface="Times New Roman" pitchFamily="18" charset="0"/>
              </a:rPr>
              <a:t>4 корня при а=</a:t>
            </a:r>
            <a:r>
              <a:rPr lang="en-US" altLang="ru-RU" sz="2000" b="1" i="1">
                <a:solidFill>
                  <a:srgbClr val="800080"/>
                </a:solidFill>
                <a:latin typeface="Times New Roman" pitchFamily="18" charset="0"/>
              </a:rPr>
              <a:t>-2</a:t>
            </a:r>
            <a:r>
              <a:rPr lang="ru-RU" altLang="ru-RU" sz="2000" b="1" i="1">
                <a:solidFill>
                  <a:srgbClr val="800080"/>
                </a:solidFill>
                <a:latin typeface="Times New Roman" pitchFamily="18" charset="0"/>
              </a:rPr>
              <a:t>, а=1;</a:t>
            </a:r>
          </a:p>
        </p:txBody>
      </p:sp>
      <p:pic>
        <p:nvPicPr>
          <p:cNvPr id="12351" name="Picture 3" descr="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52" name="Прямоугольник 1"/>
          <p:cNvSpPr>
            <a:spLocks noChangeArrowheads="1"/>
          </p:cNvSpPr>
          <p:nvPr/>
        </p:nvSpPr>
        <p:spPr bwMode="auto">
          <a:xfrm>
            <a:off x="319088" y="-47625"/>
            <a:ext cx="8183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F3EB81"/>
                </a:solidFill>
                <a:latin typeface="Monotype Corsiva" pitchFamily="66" charset="0"/>
              </a:rPr>
              <a:t>Алгоритм  решения функционально-графическим способом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000"/>
                                        <p:tgtEl>
                                          <p:spTgt spid="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100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1000"/>
                                        <p:tgtEl>
                                          <p:spTgt spid="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96" presetID="18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8" dur="50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1000"/>
                                        <p:tgtEl>
                                          <p:spTgt spid="4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10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100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10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100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100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10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1000"/>
                                        <p:tgtEl>
                                          <p:spTgt spid="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10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37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9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00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158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0" dur="500"/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100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100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1000"/>
                                        <p:tgtEl>
                                          <p:spTgt spid="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10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100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1" dur="5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1000"/>
                                        <p:tgtEl>
                                          <p:spTgt spid="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1000"/>
                                        <p:tgtEl>
                                          <p:spTgt spid="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100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193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5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100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2" dur="50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2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1000"/>
                                        <p:tgtEl>
                                          <p:spTgt spid="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1000"/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2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100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2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7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2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" dur="10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233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2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100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3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 nodeType="afterGroup">
                            <p:stCondLst>
                              <p:cond delay="40500"/>
                            </p:stCondLst>
                            <p:childTnLst>
                              <p:par>
                                <p:cTn id="2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2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1" dur="1000"/>
                                        <p:tgtEl>
                                          <p:spTgt spid="4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4" dur="100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2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9" dur="500"/>
                                        <p:tgtEl>
                                          <p:spTgt spid="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 nodeType="afterGroup">
                            <p:stCondLst>
                              <p:cond delay="42500"/>
                            </p:stCondLst>
                            <p:childTnLst>
                              <p:par>
                                <p:cTn id="261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2" dur="1000"/>
                                        <p:tgtEl>
                                          <p:spTgt spid="4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5" dur="100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44500"/>
                            </p:stCondLst>
                            <p:childTnLst>
                              <p:par>
                                <p:cTn id="2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0" dur="500"/>
                                        <p:tgtEl>
                                          <p:spTgt spid="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272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3" dur="10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6" dur="100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2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1" dur="500"/>
                                        <p:tgtEl>
                                          <p:spTgt spid="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7500"/>
                            </p:stCondLst>
                            <p:childTnLst>
                              <p:par>
                                <p:cTn id="283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4" dur="100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7" dur="100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49500"/>
                            </p:stCondLst>
                            <p:childTnLst>
                              <p:par>
                                <p:cTn id="2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2" dur="500"/>
                                        <p:tgtEl>
                                          <p:spTgt spid="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294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5" dur="100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29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0" dur="500"/>
                                        <p:tgtEl>
                                          <p:spTgt spid="4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/>
      <p:bldP spid="4110" grpId="0" animBg="1"/>
      <p:bldP spid="4111" grpId="0" animBg="1"/>
      <p:bldP spid="4112" grpId="0" animBg="1"/>
      <p:bldP spid="4113" grpId="0" animBg="1"/>
      <p:bldP spid="4114" grpId="0" animBg="1"/>
      <p:bldP spid="4115" grpId="0" animBg="1"/>
      <p:bldP spid="4115" grpId="1" animBg="1"/>
      <p:bldP spid="4116" grpId="0" animBg="1"/>
      <p:bldP spid="4116" grpId="1" animBg="1"/>
      <p:bldP spid="4117" grpId="0" animBg="1"/>
      <p:bldP spid="4117" grpId="1" animBg="1"/>
      <p:bldP spid="4148" grpId="0"/>
      <p:bldP spid="4148" grpId="1"/>
      <p:bldP spid="4149" grpId="0" animBg="1"/>
      <p:bldP spid="4150" grpId="0" animBg="1"/>
      <p:bldP spid="4151" grpId="0" animBg="1"/>
      <p:bldP spid="4151" grpId="1" animBg="1"/>
      <p:bldP spid="4152" grpId="0" animBg="1"/>
      <p:bldP spid="4153" grpId="0" animBg="1"/>
      <p:bldP spid="4154" grpId="0" animBg="1"/>
      <p:bldP spid="4154" grpId="1" animBg="1"/>
      <p:bldP spid="4155" grpId="0" animBg="1"/>
      <p:bldP spid="4156" grpId="0" animBg="1"/>
      <p:bldP spid="4157" grpId="0" animBg="1"/>
      <p:bldP spid="4157" grpId="1" animBg="1"/>
      <p:bldP spid="4158" grpId="0" animBg="1"/>
      <p:bldP spid="4158" grpId="1" animBg="1"/>
      <p:bldP spid="4159" grpId="0" animBg="1"/>
      <p:bldP spid="4160" grpId="0" animBg="1"/>
      <p:bldP spid="4161" grpId="0" animBg="1"/>
      <p:bldP spid="4161" grpId="1" animBg="1"/>
      <p:bldP spid="4162" grpId="0" animBg="1"/>
      <p:bldP spid="4163" grpId="0" animBg="1"/>
      <p:bldP spid="4164" grpId="0" animBg="1"/>
      <p:bldP spid="4164" grpId="1" animBg="1"/>
      <p:bldP spid="4165" grpId="0" animBg="1"/>
      <p:bldP spid="4166" grpId="0" animBg="1"/>
      <p:bldP spid="4166" grpId="1" animBg="1"/>
      <p:bldP spid="4167" grpId="0" animBg="1"/>
      <p:bldP spid="4167" grpId="1" animBg="1"/>
      <p:bldP spid="4168" grpId="0" animBg="1"/>
      <p:bldP spid="4168" grpId="1" animBg="1"/>
      <p:bldP spid="4169" grpId="0" animBg="1"/>
      <p:bldP spid="4169" grpId="1" animBg="1"/>
      <p:bldP spid="4170" grpId="0" animBg="1"/>
      <p:bldP spid="4170" grpId="1" animBg="1"/>
      <p:bldP spid="4171" grpId="0" animBg="1"/>
      <p:bldP spid="4172" grpId="0" animBg="1"/>
      <p:bldP spid="4173" grpId="0" animBg="1"/>
      <p:bldP spid="4174" grpId="0" animBg="1"/>
      <p:bldP spid="4175" grpId="0" animBg="1"/>
      <p:bldP spid="4176" grpId="0" animBg="1"/>
      <p:bldP spid="4176" grpId="1" animBg="1"/>
      <p:bldP spid="4177" grpId="0" animBg="1"/>
      <p:bldP spid="4177" grpId="1" animBg="1"/>
      <p:bldP spid="4178" grpId="0" animBg="1"/>
      <p:bldP spid="4178" grpId="1" animBg="1"/>
      <p:bldP spid="4179" grpId="0" animBg="1"/>
      <p:bldP spid="4179" grpId="1" animBg="1"/>
      <p:bldP spid="4180" grpId="0" animBg="1"/>
      <p:bldP spid="4181" grpId="0" animBg="1"/>
      <p:bldP spid="4181" grpId="1" animBg="1"/>
      <p:bldP spid="4182" grpId="0" animBg="1"/>
      <p:bldP spid="4182" grpId="1" animBg="1"/>
      <p:bldP spid="4183" grpId="0" animBg="1"/>
      <p:bldP spid="4183" grpId="1" animBg="1"/>
      <p:bldP spid="4184" grpId="0" animBg="1"/>
      <p:bldP spid="4184" grpId="1" animBg="1"/>
      <p:bldP spid="4185" grpId="0" animBg="1"/>
      <p:bldP spid="4185" grpId="1" animBg="1"/>
      <p:bldP spid="4186" grpId="0" animBg="1"/>
      <p:bldP spid="4187" grpId="0" animBg="1"/>
      <p:bldP spid="4188" grpId="0" animBg="1"/>
      <p:bldP spid="4189" grpId="0" animBg="1"/>
      <p:bldP spid="4193" grpId="0"/>
      <p:bldP spid="4194" grpId="0"/>
      <p:bldP spid="4195" grpId="0"/>
      <p:bldP spid="4196" grpId="0"/>
      <p:bldP spid="41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1331640" y="0"/>
                <a:ext cx="7632848" cy="65496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 smtClean="0">
                    <a:solidFill>
                      <a:schemeClr val="accent3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ru-RU" dirty="0" smtClean="0">
                    <a:solidFill>
                      <a:schemeClr val="accent3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2400" b="1" dirty="0" smtClean="0">
                    <a:solidFill>
                      <a:schemeClr val="accent3"/>
                    </a:solidFill>
                    <a:latin typeface="Times New Roman" pitchFamily="18" charset="0"/>
                    <a:cs typeface="Times New Roman" pitchFamily="18" charset="0"/>
                  </a:rPr>
                  <a:t>Квадратное уравнение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cs typeface="Times New Roman" pitchFamily="18" charset="0"/>
                      </a:rPr>
                      <m:t>𝒃𝒙</m:t>
                    </m:r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cs typeface="Times New Roman" pitchFamily="18" charset="0"/>
                      </a:rPr>
                      <m:t>𝒄</m:t>
                    </m:r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  <m:r>
                      <a:rPr lang="en-US" sz="2400" b="1" i="1" smtClean="0">
                        <a:solidFill>
                          <a:schemeClr val="accent3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𝒂</m:t>
                        </m:r>
                        <m: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≠</m:t>
                        </m:r>
                        <m: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ru-RU" dirty="0" smtClean="0">
                  <a:solidFill>
                    <a:schemeClr val="accent3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buFont typeface="+mj-lt"/>
                  <a:buAutoNum type="alphaLcParenR"/>
                </a:pPr>
                <a:r>
                  <a:rPr lang="ru-RU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нет решений </a:t>
                </a:r>
                <a:r>
                  <a:rPr lang="ru-RU" sz="2400" dirty="0" smtClean="0">
                    <a:cs typeface="Times New Roman" pitchFamily="18" charset="0"/>
                  </a:rPr>
                  <a:t>тогда и только тогда, когда </a:t>
                </a:r>
                <a:r>
                  <a:rPr lang="en-US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D&lt;0</a:t>
                </a:r>
                <a:r>
                  <a:rPr lang="ru-RU" sz="2400" dirty="0" smtClean="0">
                    <a:cs typeface="Times New Roman" pitchFamily="18" charset="0"/>
                  </a:rPr>
                  <a:t>;</a:t>
                </a:r>
              </a:p>
              <a:p>
                <a:pPr marL="457200" lvl="0" indent="-457200">
                  <a:buFont typeface="+mj-lt"/>
                  <a:buAutoNum type="alphaLcParenR"/>
                </a:pPr>
                <a:r>
                  <a:rPr lang="ru-RU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два различных корня </a:t>
                </a:r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тогда и только тогда, когда </a:t>
                </a:r>
                <a:r>
                  <a:rPr lang="en-US" sz="2400" b="1" dirty="0">
                    <a:solidFill>
                      <a:schemeClr val="accent3"/>
                    </a:solidFill>
                    <a:cs typeface="Times New Roman" pitchFamily="18" charset="0"/>
                  </a:rPr>
                  <a:t>D</a:t>
                </a:r>
                <a:r>
                  <a:rPr lang="en-US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&gt; 0</a:t>
                </a:r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;</a:t>
                </a:r>
              </a:p>
              <a:p>
                <a:pPr marL="457200" lvl="0" indent="-457200">
                  <a:buFont typeface="+mj-lt"/>
                  <a:buAutoNum type="alphaLcParenR"/>
                </a:pPr>
                <a:r>
                  <a:rPr lang="ru-RU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два (может бытькратных) корня</a:t>
                </a:r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тогда и только </a:t>
                </a:r>
                <a:r>
                  <a:rPr lang="ru-RU" sz="2400" dirty="0" smtClean="0">
                    <a:solidFill>
                      <a:prstClr val="black"/>
                    </a:solidFill>
                    <a:cs typeface="Times New Roman" pitchFamily="18" charset="0"/>
                  </a:rPr>
                  <a:t>тогда,когда </a:t>
                </a:r>
                <a:r>
                  <a:rPr lang="en-US" sz="2400" b="1" dirty="0">
                    <a:solidFill>
                      <a:schemeClr val="accent3"/>
                    </a:solidFill>
                    <a:cs typeface="Times New Roman" pitchFamily="18" charset="0"/>
                  </a:rPr>
                  <a:t>D</a:t>
                </a:r>
                <a:r>
                  <a:rPr lang="ru-RU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≥ </a:t>
                </a:r>
                <a:r>
                  <a:rPr lang="en-US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0</a:t>
                </a:r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;</a:t>
                </a:r>
              </a:p>
              <a:p>
                <a:pPr marL="457200" lvl="0" indent="-457200">
                  <a:buAutoNum type="alphaLcParenR" startAt="4"/>
                </a:pPr>
                <a:r>
                  <a:rPr lang="ru-RU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два положительных корня </a:t>
                </a:r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тогда и только тогда, </a:t>
                </a:r>
              </a:p>
              <a:p>
                <a:pPr lvl="0"/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когда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𝐷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&gt;0,</m:t>
                            </m:r>
                          </m:e>
                          <m:e>
                            <m:f>
                              <m:fPr>
                                <m:ctrlPr>
                                  <a:rPr lang="ru-RU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lang="ru-RU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&gt;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0,</m:t>
                            </m:r>
                          </m:e>
                          <m:e>
                            <m:f>
                              <m:fPr>
                                <m:ctrlPr>
                                  <a:rPr lang="ru-RU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lang="ru-RU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&gt;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0;</m:t>
                            </m:r>
                          </m:e>
                        </m:eqArr>
                      </m:e>
                    </m:d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&lt;=&gt;</m:t>
                    </m:r>
                    <m:r>
                      <a:rPr lang="ru-RU" sz="2400" smtClean="0">
                        <a:solidFill>
                          <a:schemeClr val="accent3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begChr m:val="{"/>
                        <m:endChr m:val=""/>
                        <m:ctrlP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400" b="1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𝑫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&gt;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𝟎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𝒂𝒇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𝟎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)&gt;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𝟎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,</m:t>
                            </m:r>
                          </m:e>
                          <m:e>
                            <m:sSub>
                              <m:sSubPr>
                                <m:ctrlPr>
                                  <a:rPr lang="ru-RU" sz="2400" b="1" i="1" smtClean="0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  <a:cs typeface="Times New Roman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smtClean="0">
                                    <a:solidFill>
                                      <a:schemeClr val="accent3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ru-RU" sz="2400" b="1" i="1" smtClean="0">
                                    <a:solidFill>
                                      <a:schemeClr val="accent3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в</m:t>
                                </m:r>
                              </m:sub>
                            </m:sSub>
                            <m:r>
                              <a:rPr lang="ru-RU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&gt;</m:t>
                            </m:r>
                            <m:r>
                              <a:rPr lang="ru-RU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𝟎</m:t>
                            </m:r>
                            <m:r>
                              <a:rPr lang="en-US" sz="2400" b="1" i="1" smtClean="0">
                                <a:solidFill>
                                  <a:schemeClr val="accent3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;</m:t>
                            </m:r>
                          </m:e>
                        </m:eqArr>
                        <m:r>
                          <a:rPr lang="en-US" sz="2400" b="1" i="1" smtClean="0">
                            <a:solidFill>
                              <a:schemeClr val="accent3"/>
                            </a:solidFill>
                            <a:latin typeface="Cambria Math"/>
                            <a:cs typeface="Times New Roman" pitchFamily="18" charset="0"/>
                          </a:rPr>
                          <m:t>       </m:t>
                        </m:r>
                      </m:e>
                    </m:d>
                  </m:oMath>
                </a14:m>
                <a:endParaRPr lang="en-US" sz="2400" b="1" dirty="0">
                  <a:solidFill>
                    <a:prstClr val="black"/>
                  </a:solidFill>
                  <a:cs typeface="Times New Roman" pitchFamily="18" charset="0"/>
                </a:endParaRPr>
              </a:p>
              <a:p>
                <a:pPr marL="457200" lvl="0" indent="-457200">
                  <a:buAutoNum type="alphaLcParenR" startAt="5"/>
                </a:pPr>
                <a:r>
                  <a:rPr lang="ru-RU" sz="2400" b="1" dirty="0" smtClean="0">
                    <a:solidFill>
                      <a:schemeClr val="accent3"/>
                    </a:solidFill>
                    <a:cs typeface="Times New Roman" pitchFamily="18" charset="0"/>
                  </a:rPr>
                  <a:t>два отрицательных корня </a:t>
                </a:r>
                <a:r>
                  <a:rPr lang="ru-RU" sz="2400" dirty="0">
                    <a:solidFill>
                      <a:prstClr val="black"/>
                    </a:solidFill>
                    <a:cs typeface="Times New Roman" pitchFamily="18" charset="0"/>
                  </a:rPr>
                  <a:t>тогда и только тогда, когда</a:t>
                </a: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𝐷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&gt;0,</m:t>
                              </m:r>
                            </m:e>
                            <m:e>
                              <m:f>
                                <m:fPr>
                                  <m:ctrlPr>
                                    <a:rPr lang="ru-RU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𝑎</m:t>
                                  </m:r>
                                </m:den>
                              </m:f>
                              <m:r>
                                <a:rPr lang="ru-RU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&gt;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0,</m:t>
                              </m:r>
                            </m:e>
                            <m:e>
                              <m:f>
                                <m:fPr>
                                  <m:ctrlPr>
                                    <a:rPr lang="ru-RU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−</m:t>
                                  </m:r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𝑎</m:t>
                                  </m:r>
                                </m:den>
                              </m:f>
                              <m:r>
                                <a:rPr lang="ru-RU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&lt;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0;</m:t>
                              </m:r>
                            </m:e>
                          </m:eqArr>
                        </m:e>
                      </m:d>
                      <m:r>
                        <a:rPr lang="ru-RU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&lt;=&gt;</m:t>
                      </m:r>
                      <m:r>
                        <a:rPr lang="ru-RU" sz="2400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 </m:t>
                      </m:r>
                      <m:d>
                        <m:dPr>
                          <m:begChr m:val="{"/>
                          <m:endChr m:val=""/>
                          <m:ctrlPr>
                            <a:rPr lang="ru-RU" sz="2400" b="1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400" b="1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𝑫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&gt;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𝟎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𝒂𝒇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𝟎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)&gt;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𝟎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,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ru-RU" sz="2400" b="1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solidFill>
                                        <a:schemeClr val="accent3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ru-RU" sz="2400" b="1" i="1">
                                      <a:solidFill>
                                        <a:schemeClr val="accent3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в</m:t>
                                  </m:r>
                                </m:sub>
                              </m:sSub>
                              <m:r>
                                <a:rPr lang="ru-RU" sz="2400" b="1" i="1" smtClean="0">
                                  <a:solidFill>
                                    <a:schemeClr val="accent3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&lt;</m:t>
                              </m:r>
                              <m:r>
                                <a:rPr lang="ru-RU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𝟎</m:t>
                              </m:r>
                              <m:r>
                                <a:rPr lang="en-US" sz="2400" b="1" i="1">
                                  <a:solidFill>
                                    <a:schemeClr val="accent3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;</m:t>
                              </m:r>
                            </m:e>
                          </m:eqArr>
                          <m:r>
                            <a:rPr lang="en-US" sz="2400" b="1" i="1">
                              <a:solidFill>
                                <a:schemeClr val="accent3"/>
                              </a:solidFill>
                              <a:latin typeface="Cambria Math"/>
                              <a:cs typeface="Times New Roman" pitchFamily="18" charset="0"/>
                            </a:rPr>
                            <m:t>    </m:t>
                          </m:r>
                          <m:r>
                            <a:rPr lang="ru-RU" sz="2400" b="1" i="1" smtClean="0">
                              <a:solidFill>
                                <a:schemeClr val="accent3"/>
                              </a:solidFill>
                              <a:latin typeface="Cambria Math"/>
                              <a:cs typeface="Times New Roman" pitchFamily="18" charset="0"/>
                            </a:rPr>
                            <m:t>      </m:t>
                          </m:r>
                          <m:r>
                            <a:rPr lang="en-US" sz="2400" b="1" i="1">
                              <a:solidFill>
                                <a:schemeClr val="accent3"/>
                              </a:solidFill>
                              <a:latin typeface="Cambria Math"/>
                              <a:cs typeface="Times New Roman" pitchFamily="18" charset="0"/>
                            </a:rPr>
                            <m:t>   </m:t>
                          </m:r>
                        </m:e>
                      </m:d>
                    </m:oMath>
                  </m:oMathPara>
                </a14:m>
                <a:endParaRPr lang="ru-RU" sz="2400" b="1" dirty="0">
                  <a:solidFill>
                    <a:prstClr val="black"/>
                  </a:solidFill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0"/>
                <a:ext cx="7632848" cy="6549613"/>
              </a:xfrm>
              <a:prstGeom prst="rect">
                <a:avLst/>
              </a:prstGeom>
              <a:blipFill>
                <a:blip r:embed="rId2"/>
                <a:stretch>
                  <a:fillRect l="-1277" t="-559" r="-7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970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45839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Пример </a:t>
            </a:r>
            <a:r>
              <a:rPr lang="ru-RU" sz="2400" b="1" dirty="0" smtClean="0"/>
              <a:t>3</a:t>
            </a:r>
            <a:r>
              <a:rPr lang="ru-RU" dirty="0" smtClean="0"/>
              <a:t>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080358" y="245839"/>
                <a:ext cx="6120680" cy="1420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Найти а при которых система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4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ru-RU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2 </m:t>
                                </m:r>
                              </m:sup>
                            </m:sSup>
                            <m:r>
                              <a:rPr lang="en-US" sz="2400" b="0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2  </m:t>
                                </m:r>
                              </m:sup>
                            </m:sSup>
                            <m:r>
                              <a:rPr lang="en-US" sz="2400" b="0" i="1" smtClean="0">
                                <a:latin typeface="Cambria Math"/>
                              </a:rPr>
                              <m:t>=2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𝑎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/>
                              </a:rPr>
                              <m:t>𝑥𝑦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=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ru-RU" sz="2400" dirty="0" smtClean="0"/>
                  <a:t>имеет ровно два решения.</a:t>
                </a:r>
                <a:endParaRPr lang="ru-RU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358" y="245839"/>
                <a:ext cx="6120680" cy="142090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494" t="-34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28354" y="1937157"/>
                <a:ext cx="8915646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. Умножим второе уравнение на 2 и вычтем из первого, получим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2   </m:t>
                        </m:r>
                      </m:sup>
                    </m:sSup>
                  </m:oMath>
                </a14:m>
                <a:r>
                  <a:rPr lang="en-US" sz="2400" dirty="0" smtClean="0"/>
                  <a:t>-2xy 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/>
                  <a:t>=1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⇔</m:t>
                    </m:r>
                    <m:sSup>
                      <m:sSup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𝑦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−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𝑥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/>
                  <a:t>-1=0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</a:rPr>
                      <m:t>⇔</m:t>
                    </m:r>
                  </m:oMath>
                </a14:m>
                <a:r>
                  <a:rPr lang="en-US" sz="2400" dirty="0" smtClean="0"/>
                  <a:t> (y-x-1)(y-x+1)=0, </a:t>
                </a:r>
                <a:r>
                  <a:rPr lang="ru-RU" sz="2400" dirty="0" smtClean="0"/>
                  <a:t>откуда </a:t>
                </a:r>
                <a:r>
                  <a:rPr lang="en-US" sz="2400" dirty="0" smtClean="0"/>
                  <a:t>y=x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1.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354" y="1937157"/>
                <a:ext cx="8915646" cy="83099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025" t="-5882" b="-161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95536" y="1475492"/>
            <a:ext cx="1482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Решение.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95536" y="2924944"/>
                <a:ext cx="8498160" cy="17404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Подставим найденные значения </a:t>
                </a:r>
                <a:r>
                  <a:rPr lang="en-US" sz="2400" dirty="0" smtClean="0"/>
                  <a:t>y </a:t>
                </a:r>
                <a:r>
                  <a:rPr lang="ru-RU" sz="2400" dirty="0" smtClean="0"/>
                  <a:t>в первое уравнение.</a:t>
                </a:r>
                <a:endParaRPr lang="en-US" sz="2400" dirty="0" smtClean="0"/>
              </a:p>
              <a:p>
                <a:r>
                  <a:rPr lang="ru-RU" sz="2400" dirty="0" smtClean="0"/>
                  <a:t> Каждое из уравнений </a:t>
                </a:r>
                <a:r>
                  <a:rPr lang="en-US" sz="2400" dirty="0" smtClean="0"/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/>
                  <a:t>+2x+1-2a=0 </a:t>
                </a:r>
                <a:r>
                  <a:rPr lang="ru-RU" sz="2400" dirty="0" smtClean="0"/>
                  <a:t>и  </a:t>
                </a:r>
                <a:r>
                  <a:rPr lang="en-US" sz="2400" dirty="0" smtClean="0"/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/>
                  <a:t>-2x+1-2a</a:t>
                </a:r>
                <a:r>
                  <a:rPr lang="ru-RU" sz="2400" dirty="0" smtClean="0"/>
                  <a:t>=0 </a:t>
                </a:r>
                <a:endParaRPr lang="en-US" sz="2400" dirty="0" smtClean="0"/>
              </a:p>
              <a:p>
                <a:r>
                  <a:rPr lang="ru-RU" sz="2400" dirty="0" smtClean="0"/>
                  <a:t>будет иметь два решения, а, следовательно, система – четыре </a:t>
                </a:r>
                <a:endParaRPr lang="en-US" sz="2400" dirty="0" smtClean="0"/>
              </a:p>
              <a:p>
                <a:r>
                  <a:rPr lang="ru-RU" sz="2400" dirty="0"/>
                  <a:t>р</a:t>
                </a:r>
                <a:r>
                  <a:rPr lang="ru-RU" sz="2400" dirty="0" smtClean="0"/>
                  <a:t>ешения, </a:t>
                </a:r>
                <a:r>
                  <a:rPr lang="ru-RU" sz="2400" dirty="0"/>
                  <a:t>е</a:t>
                </a:r>
                <a:r>
                  <a:rPr lang="ru-RU" sz="2400" dirty="0" smtClean="0"/>
                  <a:t>сли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 smtClean="0"/>
                  <a:t>D=1-2(1-2a)=4a-1&gt;0</a:t>
                </a:r>
                <a:r>
                  <a:rPr lang="en-US" dirty="0" smtClean="0"/>
                  <a:t>.</a:t>
                </a:r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924944"/>
                <a:ext cx="8498160" cy="174041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148" t="-3158" r="-143" b="-31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28354" y="4665357"/>
                <a:ext cx="8665342" cy="1656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Уравнения и система не имеет решений,  если </a:t>
                </a:r>
                <a:r>
                  <a:rPr lang="en-US" sz="2400" dirty="0" smtClean="0"/>
                  <a:t>4a-1&gt;0. </a:t>
                </a:r>
                <a:r>
                  <a:rPr lang="ru-RU" sz="2400" dirty="0" smtClean="0"/>
                  <a:t> При </a:t>
                </a:r>
                <a:r>
                  <a:rPr lang="en-US" sz="2400" dirty="0" smtClean="0"/>
                  <a:t>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400" dirty="0" smtClean="0"/>
                  <a:t>  каждое из уравнений имеет по одному решению (</a:t>
                </a:r>
                <a:r>
                  <a:rPr lang="en-US" sz="2400" dirty="0" smtClean="0"/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400" dirty="0" smtClean="0"/>
                  <a:t> и</a:t>
                </a:r>
                <a:r>
                  <a:rPr lang="en-US" sz="2400" dirty="0" smtClean="0"/>
                  <a:t> 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 smtClean="0"/>
                  <a:t>)</a:t>
                </a:r>
                <a:r>
                  <a:rPr lang="ru-RU" sz="2400" dirty="0" smtClean="0"/>
                  <a:t>, а </a:t>
                </a:r>
                <a:r>
                  <a:rPr lang="ru-RU" sz="2400" b="1" dirty="0" smtClean="0">
                    <a:solidFill>
                      <a:schemeClr val="accent3"/>
                    </a:solidFill>
                  </a:rPr>
                  <a:t>система два решения 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chemeClr val="accent3"/>
                    </a:solidFill>
                  </a:rPr>
                  <a:t> 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chemeClr val="accent3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chemeClr val="accent3"/>
                    </a:solidFill>
                  </a:rPr>
                  <a:t> ) ; </a:t>
                </a:r>
                <a:r>
                  <a:rPr lang="ru-RU" sz="2400" b="1" dirty="0">
                    <a:solidFill>
                      <a:schemeClr val="accent3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chemeClr val="accent3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>
                            <a:solidFill>
                              <a:schemeClr val="accent3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dirty="0">
                    <a:solidFill>
                      <a:schemeClr val="accent3"/>
                    </a:solidFill>
                  </a:rPr>
                  <a:t> ; </a:t>
                </a:r>
                <a:r>
                  <a:rPr lang="ru-RU" sz="2400" b="1" dirty="0" smtClean="0">
                    <a:solidFill>
                      <a:schemeClr val="accent3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chemeClr val="accent3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>
                            <a:solidFill>
                              <a:schemeClr val="accent3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chemeClr val="accent3"/>
                    </a:solidFill>
                  </a:rPr>
                  <a:t>).</a:t>
                </a:r>
                <a:endParaRPr lang="ru-RU" sz="2400" b="1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354" y="4665357"/>
                <a:ext cx="8665342" cy="165699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055" b="-36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9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3"/>
                </a:solidFill>
              </a:rPr>
              <a:t>Литература.</a:t>
            </a:r>
            <a:endParaRPr lang="ru-RU" sz="2400" b="1" dirty="0">
              <a:solidFill>
                <a:schemeClr val="accent3"/>
              </a:solidFill>
            </a:endParaRPr>
          </a:p>
        </p:txBody>
      </p:sp>
      <p:pic>
        <p:nvPicPr>
          <p:cNvPr id="6" name="Picture 3" descr="C:\Users\teacher\Desktop\картинки к презентац\iCA7MJN6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77072"/>
            <a:ext cx="2468141" cy="207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83568" y="1196752"/>
            <a:ext cx="655272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Горнштейн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П. И., Полонский В. Б., Якир М. С. Задачи с параметрами – М.: - Харьков: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Илекса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Гимназия, 2002.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Ермаков Д. С., Рыбкина Т. И. Элективные курсы: требования к разработке и оценка результатов обучения// Профильная школа. – 2004-№3.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Звавич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Л. И. Элективные курсы образовательной области «Математика»// Профильная школа. – 2004, №5.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Иванова Т. А., Перевощикова Е. Н., Кузнецова Л. И., Григорьева Т. П. Теория и технология обучения математике в средней школе: Учеб. Пособие для студентов математических специальностей педагогических вузов / Под. Ред. Т. А. Ивановой. Н. Новгород: НГПУ, 2009.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Концепция профильного обучения на старшей ступени общего образования. – М., 2002.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37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928934"/>
            <a:ext cx="78867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928934"/>
            <a:ext cx="7015154" cy="785810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Изучение основных способов решения уравнений и неравенств с параметром, рассмотрение основных типов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которых применяется параметр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212976"/>
            <a:ext cx="7272808" cy="1728192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кроется в том, что в школьной программе задачи с параметром рассматриваются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самых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простых вариациях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и многие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 учащиеся не до конца понимают, как решать задания такого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ttuale.ru/wp-content/uploads/2018/11/3740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284984"/>
            <a:ext cx="4104456" cy="28803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556792"/>
            <a:ext cx="6600796" cy="3960440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Проект рассчитан для подготовки учащихся к сдаче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выпускных экзаменов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000372"/>
            <a:ext cx="7372344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1) сбор и обработка материала по данной теме;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2) систематизация различных методов решения;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 выпуск сборника-помощника.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642918"/>
            <a:ext cx="6500858" cy="128588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параметр?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86446" y="2071678"/>
            <a:ext cx="30718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Величина, неизменная в данной задаче либо для данной кривой, но не являющаяся универсальной константой.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Что такое параметр и с чем его &quot;едят&quot;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285992"/>
            <a:ext cx="381002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65126"/>
            <a:ext cx="6229366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уравнений и неравенств с параметром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57290" y="1928802"/>
            <a:ext cx="3886200" cy="435133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|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| =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          m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+ 1.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(–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– 1) =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857364"/>
            <a:ext cx="3886200" cy="4351338"/>
          </a:xfrm>
        </p:spPr>
        <p:txBody>
          <a:bodyPr/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| =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²–2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–3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| =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|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² – 4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+ 3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| =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 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Способы решения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2000232" y="2428868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H="1">
            <a:off x="3821901" y="3321843"/>
            <a:ext cx="1856594" cy="706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215074" y="2500306"/>
            <a:ext cx="142876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57290" y="3714752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Аналитический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4500570"/>
            <a:ext cx="249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Графический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3857628"/>
            <a:ext cx="2571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относительно параметра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15888" y="2373313"/>
            <a:ext cx="3130550" cy="1044575"/>
          </a:xfrm>
          <a:prstGeom prst="rect">
            <a:avLst/>
          </a:prstGeom>
          <a:gradFill rotWithShape="1">
            <a:gsLst>
              <a:gs pos="0">
                <a:srgbClr val="2C5800"/>
              </a:gs>
              <a:gs pos="50000">
                <a:schemeClr val="bg1"/>
              </a:gs>
              <a:gs pos="100000">
                <a:srgbClr val="2C5800"/>
              </a:gs>
            </a:gsLst>
            <a:lin ang="5400000" scaled="1"/>
          </a:gradFill>
          <a:ln w="38100">
            <a:solidFill>
              <a:srgbClr val="D3A00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ru-RU" sz="2400" b="1" dirty="0">
              <a:latin typeface="Monotype Corsiva" pitchFamily="66" charset="0"/>
            </a:endParaRPr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Условие задачи</a:t>
            </a:r>
          </a:p>
          <a:p>
            <a:pPr eaLnBrk="1" hangingPunct="1">
              <a:defRPr/>
            </a:pP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38125" y="4159250"/>
            <a:ext cx="4321175" cy="1044575"/>
          </a:xfrm>
          <a:prstGeom prst="rect">
            <a:avLst/>
          </a:prstGeom>
          <a:gradFill rotWithShape="1">
            <a:gsLst>
              <a:gs pos="0">
                <a:srgbClr val="2C5800"/>
              </a:gs>
              <a:gs pos="50000">
                <a:schemeClr val="bg1"/>
              </a:gs>
              <a:gs pos="100000">
                <a:srgbClr val="2C5800"/>
              </a:gs>
            </a:gsLst>
            <a:lin ang="5400000" scaled="1"/>
          </a:gradFill>
          <a:ln w="38100">
            <a:solidFill>
              <a:srgbClr val="D3A00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2400" b="1" dirty="0">
              <a:latin typeface="Monotype Corsiva" pitchFamily="66" charset="0"/>
            </a:endParaRPr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 </a:t>
            </a:r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Соответствующее</a:t>
            </a:r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 множество</a:t>
            </a:r>
            <a:r>
              <a:rPr lang="ru-RU" sz="2400" b="1" i="1" dirty="0"/>
              <a:t> </a:t>
            </a:r>
            <a:r>
              <a:rPr lang="ru-RU" sz="2400" b="1" i="1" dirty="0">
                <a:latin typeface="Arial Unicode MS" pitchFamily="34" charset="-128"/>
              </a:rPr>
              <a:t>на плоскости</a:t>
            </a:r>
          </a:p>
          <a:p>
            <a:pPr algn="ctr" eaLnBrk="1" hangingPunct="1">
              <a:defRPr/>
            </a:pPr>
            <a:r>
              <a:rPr lang="ru-RU" sz="2400" b="1" dirty="0">
                <a:latin typeface="Monotype Corsiva" pitchFamily="66" charset="0"/>
              </a:rPr>
              <a:t> </a:t>
            </a:r>
            <a:endParaRPr lang="ru-RU" sz="2400" b="1" i="1" dirty="0">
              <a:latin typeface="Arial Unicode MS" pitchFamily="34" charset="-128"/>
            </a:endParaRPr>
          </a:p>
          <a:p>
            <a:pPr algn="ctr" eaLnBrk="1" hangingPunct="1">
              <a:defRPr/>
            </a:pP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319463" y="2741613"/>
            <a:ext cx="771525" cy="3095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E1FF"/>
              </a:gs>
              <a:gs pos="100000">
                <a:srgbClr val="7E2A7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rot="9851971">
            <a:off x="3251200" y="3506788"/>
            <a:ext cx="1252538" cy="331787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E1FF"/>
              </a:gs>
              <a:gs pos="100000">
                <a:srgbClr val="7E2A7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700338" y="5521325"/>
            <a:ext cx="3649662" cy="1046163"/>
          </a:xfrm>
          <a:prstGeom prst="rect">
            <a:avLst/>
          </a:prstGeom>
          <a:gradFill rotWithShape="1">
            <a:gsLst>
              <a:gs pos="0">
                <a:srgbClr val="2C5800"/>
              </a:gs>
              <a:gs pos="50000">
                <a:schemeClr val="bg1"/>
              </a:gs>
              <a:gs pos="100000">
                <a:srgbClr val="2C5800"/>
              </a:gs>
            </a:gsLst>
            <a:lin ang="5400000" scaled="1"/>
          </a:gradFill>
          <a:ln w="38100">
            <a:solidFill>
              <a:srgbClr val="D3A00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Формулировка ответа</a:t>
            </a:r>
            <a:endParaRPr lang="ru-RU" sz="2400" b="1" i="1" dirty="0"/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 на вопрос задачи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303713" y="2271713"/>
            <a:ext cx="4587875" cy="1046162"/>
          </a:xfrm>
          <a:prstGeom prst="rect">
            <a:avLst/>
          </a:prstGeom>
          <a:gradFill rotWithShape="1">
            <a:gsLst>
              <a:gs pos="0">
                <a:srgbClr val="2C5800"/>
              </a:gs>
              <a:gs pos="50000">
                <a:schemeClr val="bg1"/>
              </a:gs>
              <a:gs pos="100000">
                <a:srgbClr val="2C5800"/>
              </a:gs>
            </a:gsLst>
            <a:lin ang="5400000" scaled="1"/>
          </a:gradFill>
          <a:ln w="38100">
            <a:solidFill>
              <a:srgbClr val="D3A00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Построение графика функции,</a:t>
            </a:r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графика уравнения</a:t>
            </a: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4789488" y="4446588"/>
            <a:ext cx="719137" cy="3095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E1FF"/>
              </a:gs>
              <a:gs pos="100000">
                <a:srgbClr val="7E2A7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761038" y="4135438"/>
            <a:ext cx="3130550" cy="1044575"/>
          </a:xfrm>
          <a:prstGeom prst="rect">
            <a:avLst/>
          </a:prstGeom>
          <a:gradFill rotWithShape="1">
            <a:gsLst>
              <a:gs pos="0">
                <a:srgbClr val="2C5800"/>
              </a:gs>
              <a:gs pos="50000">
                <a:schemeClr val="bg1"/>
              </a:gs>
              <a:gs pos="100000">
                <a:srgbClr val="2C5800"/>
              </a:gs>
            </a:gsLst>
            <a:lin ang="5400000" scaled="1"/>
          </a:gradFill>
          <a:ln w="38100">
            <a:solidFill>
              <a:srgbClr val="D3A00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ru-RU" sz="2400" b="1" dirty="0">
              <a:latin typeface="Monotype Corsiva" pitchFamily="66" charset="0"/>
            </a:endParaRPr>
          </a:p>
          <a:p>
            <a:pPr algn="ctr" eaLnBrk="1" hangingPunct="1">
              <a:defRPr/>
            </a:pPr>
            <a:endParaRPr lang="ru-RU" sz="2400" b="1" i="1" dirty="0">
              <a:latin typeface="Arial Unicode MS" pitchFamily="34" charset="-128"/>
            </a:endParaRPr>
          </a:p>
          <a:p>
            <a:pPr algn="ctr" eaLnBrk="1" hangingPunct="1">
              <a:defRPr/>
            </a:pPr>
            <a:r>
              <a:rPr lang="ru-RU" sz="2400" b="1" i="1" dirty="0">
                <a:latin typeface="Arial Unicode MS" pitchFamily="34" charset="-128"/>
              </a:rPr>
              <a:t>Чтение графика</a:t>
            </a:r>
          </a:p>
          <a:p>
            <a:pPr algn="ctr" eaLnBrk="1" hangingPunct="1">
              <a:defRPr/>
            </a:pPr>
            <a:endParaRPr lang="ru-RU" sz="2400" b="1" i="1" dirty="0">
              <a:latin typeface="Arial Unicode MS" pitchFamily="34" charset="-128"/>
            </a:endParaRPr>
          </a:p>
          <a:p>
            <a:pPr eaLnBrk="1" hangingPunct="1">
              <a:defRPr/>
            </a:pP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 rot="9284908">
            <a:off x="6486525" y="5353050"/>
            <a:ext cx="771525" cy="3095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E1FF"/>
              </a:gs>
              <a:gs pos="100000">
                <a:srgbClr val="7E2A7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Rectangle 15"/>
          <p:cNvSpPr>
            <a:spLocks noChangeArrowheads="1"/>
          </p:cNvSpPr>
          <p:nvPr/>
        </p:nvSpPr>
        <p:spPr bwMode="auto">
          <a:xfrm>
            <a:off x="900113" y="115888"/>
            <a:ext cx="8091487" cy="2017712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outerShdw dist="35921" dir="2700000" algn="ctr" rotWithShape="0">
              <a:srgbClr val="6F3535"/>
            </a:outerShdw>
          </a:effec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endParaRPr lang="ru-RU" altLang="ru-RU" sz="4000" b="1" i="1">
              <a:solidFill>
                <a:srgbClr val="99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 eaLnBrk="1" hangingPunct="1">
              <a:lnSpc>
                <a:spcPts val="2000"/>
              </a:lnSpc>
              <a:spcBef>
                <a:spcPct val="50000"/>
              </a:spcBef>
            </a:pPr>
            <a:r>
              <a:rPr lang="ru-RU" altLang="ru-RU" sz="3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pPr algn="ctr" eaLnBrk="1" hangingPunct="1">
              <a:lnSpc>
                <a:spcPts val="2000"/>
              </a:lnSpc>
              <a:spcBef>
                <a:spcPct val="50000"/>
              </a:spcBef>
            </a:pPr>
            <a:r>
              <a:rPr lang="ru-RU" altLang="ru-RU" sz="3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решения задач с параметрами </a:t>
            </a:r>
          </a:p>
          <a:p>
            <a:pPr algn="ctr" eaLnBrk="1" hangingPunct="1">
              <a:lnSpc>
                <a:spcPts val="2000"/>
              </a:lnSpc>
              <a:spcBef>
                <a:spcPct val="50000"/>
              </a:spcBef>
            </a:pPr>
            <a:r>
              <a:rPr lang="ru-RU" altLang="ru-RU" sz="3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графическим способом</a:t>
            </a:r>
          </a:p>
          <a:p>
            <a:pPr algn="ctr" eaLnBrk="1" hangingPunct="1">
              <a:spcBef>
                <a:spcPct val="50000"/>
              </a:spcBef>
            </a:pPr>
            <a:endParaRPr lang="ru-RU" altLang="ru-RU" sz="4000" b="1" i="1">
              <a:solidFill>
                <a:srgbClr val="99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проект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проект2</Template>
  <TotalTime>0</TotalTime>
  <Words>504</Words>
  <Application>Microsoft Office PowerPoint</Application>
  <PresentationFormat>Экран (4:3)</PresentationFormat>
  <Paragraphs>94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Unicode MS</vt:lpstr>
      <vt:lpstr>Calibri</vt:lpstr>
      <vt:lpstr>Calibri Light</vt:lpstr>
      <vt:lpstr>Cambria Math</vt:lpstr>
      <vt:lpstr>Monotype Corsiva</vt:lpstr>
      <vt:lpstr>Times New Roman</vt:lpstr>
      <vt:lpstr>проект2</vt:lpstr>
      <vt:lpstr>      ПРОЕКТ «Решение задач с параметрами»</vt:lpstr>
      <vt:lpstr>Цель проекта: Изучение основных способов решения уравнений и неравенств с параметром, рассмотрение основных типов заданий в которых применяется параметр </vt:lpstr>
      <vt:lpstr>Проблема кроется в том, что в школьной программе задачи с параметром рассматриваются в самых простых вариациях и многие учащиеся не до конца понимают, как решать задания такого типа  </vt:lpstr>
      <vt:lpstr>Проект рассчитан для подготовки учащихся к сдаче  выпускных экзаменов</vt:lpstr>
      <vt:lpstr>Задачи: 1) сбор и обработка материала по данной теме; 2) систематизация различных методов решения; 3) выпуск сборника-помощника. </vt:lpstr>
      <vt:lpstr>Что такое параметр?</vt:lpstr>
      <vt:lpstr>Виды уравнений и неравенств с параметром</vt:lpstr>
      <vt:lpstr>Способы решения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2013-10-31T11:52:00Z</dcterms:created>
  <dcterms:modified xsi:type="dcterms:W3CDTF">2022-05-16T14:22:49Z</dcterms:modified>
</cp:coreProperties>
</file>