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7" r:id="rId22"/>
    <p:sldId id="276" r:id="rId23"/>
    <p:sldId id="278" r:id="rId24"/>
    <p:sldId id="279" r:id="rId25"/>
    <p:sldId id="280" r:id="rId26"/>
    <p:sldId id="281" r:id="rId27"/>
    <p:sldId id="282" r:id="rId28"/>
    <p:sldId id="283" r:id="rId29"/>
    <p:sldId id="284" r:id="rId3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4" d="100"/>
          <a:sy n="74" d="100"/>
        </p:scale>
        <p:origin x="576"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ru-RU" smtClean="0"/>
              <a:t>Образец заголовка</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4AAD347D-5ACD-4C99-B74B-A9C85AD731AF}" type="datetimeFigureOut">
              <a:rPr lang="en-US" dirty="0"/>
              <a:t>11/30/2021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Панорамная фотография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4509A250-FF31-4206-8172-F9D3106AACB1}" type="datetimeFigureOut">
              <a:rPr lang="en-US" dirty="0"/>
              <a:t>11/30/2021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ru-RU" smtClean="0"/>
              <a:t>Образец заголовка</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4" name="Date Placeholder 3"/>
          <p:cNvSpPr>
            <a:spLocks noGrp="1"/>
          </p:cNvSpPr>
          <p:nvPr>
            <p:ph type="dt" sz="half" idx="10"/>
          </p:nvPr>
        </p:nvSpPr>
        <p:spPr/>
        <p:txBody>
          <a:bodyPr/>
          <a:lstStyle/>
          <a:p>
            <a:fld id="{4509A250-FF31-4206-8172-F9D3106AACB1}" type="datetimeFigureOut">
              <a:rPr lang="en-US" dirty="0"/>
              <a:t>11/30/2021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ru-RU" smtClean="0"/>
              <a:t>Образец заголовка</a:t>
            </a:r>
            <a:endParaRPr lang="en-US" dirty="0"/>
          </a:p>
        </p:txBody>
      </p:sp>
      <p:sp>
        <p:nvSpPr>
          <p:cNvPr id="11" name="Text Placeholder 3"/>
          <p:cNvSpPr>
            <a:spLocks noGrp="1"/>
          </p:cNvSpPr>
          <p:nvPr>
            <p:ph type="body" sz="half" idx="14"/>
          </p:nvPr>
        </p:nvSpPr>
        <p:spPr>
          <a:xfrm>
            <a:off x="1930400" y="3771174"/>
            <a:ext cx="727964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ru-RU" smtClean="0"/>
              <a:t>Образец текста</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4" name="Date Placeholder 3"/>
          <p:cNvSpPr>
            <a:spLocks noGrp="1"/>
          </p:cNvSpPr>
          <p:nvPr>
            <p:ph type="dt" sz="half" idx="10"/>
          </p:nvPr>
        </p:nvSpPr>
        <p:spPr/>
        <p:txBody>
          <a:bodyPr/>
          <a:lstStyle/>
          <a:p>
            <a:fld id="{4509A250-FF31-4206-8172-F9D3106AACB1}" type="datetimeFigureOut">
              <a:rPr lang="en-US" dirty="0"/>
              <a:t>11/30/2021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
        <p:nvSpPr>
          <p:cNvPr id="12" name="TextBox 11"/>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
        <p:nvSpPr>
          <p:cNvPr id="15" name="TextBox 14"/>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4509A250-FF31-4206-8172-F9D3106AACB1}" type="datetimeFigureOut">
              <a:rPr lang="en-US" dirty="0"/>
              <a:t>11/30/2021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Три колонки">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ru-RU" smtClean="0"/>
              <a:t>Образец заголовка</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cxnSp>
        <p:nvCxnSpPr>
          <p:cNvPr id="17" name="Straight Connector 16"/>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4509A250-FF31-4206-8172-F9D3106AACB1}" type="datetimeFigureOut">
              <a:rPr lang="en-US" dirty="0"/>
              <a:t>11/30/2021</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Столбец с тремя рисунками">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ru-RU" smtClean="0"/>
              <a:t>Образец заголовка</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cxnSp>
        <p:nvCxnSpPr>
          <p:cNvPr id="19" name="Straight Connector 18"/>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4509A250-FF31-4206-8172-F9D3106AACB1}" type="datetimeFigureOut">
              <a:rPr lang="en-US" dirty="0"/>
              <a:t>11/30/2021</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nchor="t" anchorCtr="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4509A250-FF31-4206-8172-F9D3106AACB1}" type="datetimeFigureOut">
              <a:rPr lang="en-US" dirty="0"/>
              <a:t>11/30/2021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4509A250-FF31-4206-8172-F9D3106AACB1}" type="datetimeFigureOut">
              <a:rPr lang="en-US" dirty="0"/>
              <a:t>11/30/2021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3"/>
          <p:cNvSpPr>
            <a:spLocks noGrp="1"/>
          </p:cNvSpPr>
          <p:nvPr>
            <p:ph type="dt" sz="half" idx="10"/>
          </p:nvPr>
        </p:nvSpPr>
        <p:spPr/>
        <p:txBody>
          <a:bodyPr/>
          <a:lstStyle/>
          <a:p>
            <a:fld id="{4509A250-FF31-4206-8172-F9D3106AACB1}" type="datetimeFigureOut">
              <a:rPr lang="en-US" dirty="0"/>
              <a:t>11/30/2021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9796027F-7875-4030-9381-8BD8C4F21935}" type="datetimeFigureOut">
              <a:rPr lang="en-US" dirty="0"/>
              <a:t>11/30/2021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9796027F-7875-4030-9381-8BD8C4F21935}" type="datetimeFigureOut">
              <a:rPr lang="en-US" dirty="0"/>
              <a:t>11/30/2021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9796027F-7875-4030-9381-8BD8C4F21935}" type="datetimeFigureOut">
              <a:rPr lang="en-US" dirty="0"/>
              <a:t>11/30/2021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7" name="Date Placeholder 2"/>
          <p:cNvSpPr>
            <a:spLocks noGrp="1"/>
          </p:cNvSpPr>
          <p:nvPr>
            <p:ph type="dt" sz="half" idx="10"/>
          </p:nvPr>
        </p:nvSpPr>
        <p:spPr/>
        <p:txBody>
          <a:bodyPr/>
          <a:lstStyle/>
          <a:p>
            <a:fld id="{4509A250-FF31-4206-8172-F9D3106AACB1}" type="datetimeFigureOut">
              <a:rPr lang="en-US" dirty="0"/>
              <a:t>11/30/2021</a:t>
            </a:fld>
            <a:endParaRPr lang="en-US" dirty="0"/>
          </a:p>
        </p:txBody>
      </p:sp>
      <p:sp>
        <p:nvSpPr>
          <p:cNvPr id="5" name="Footer Placeholder 3"/>
          <p:cNvSpPr>
            <a:spLocks noGrp="1"/>
          </p:cNvSpPr>
          <p:nvPr>
            <p:ph type="ftr" sz="quarter" idx="11"/>
          </p:nvPr>
        </p:nvSpPr>
        <p:spPr/>
        <p:txBody>
          <a:bodyPr/>
          <a:lstStyle/>
          <a:p>
            <a:endParaRPr lang="en-US" dirty="0"/>
          </a:p>
        </p:txBody>
      </p:sp>
      <p:sp>
        <p:nvSpPr>
          <p:cNvPr id="6" name="Slide Number Placeholder 4"/>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4509A250-FF31-4206-8172-F9D3106AACB1}" type="datetimeFigureOut">
              <a:rPr lang="en-US" dirty="0"/>
              <a:t>11/30/2021</a:t>
            </a:fld>
            <a:endParaRPr lang="en-US" dirty="0"/>
          </a:p>
        </p:txBody>
      </p:sp>
      <p:sp>
        <p:nvSpPr>
          <p:cNvPr id="5" name="Footer Placeholder 2"/>
          <p:cNvSpPr>
            <a:spLocks noGrp="1"/>
          </p:cNvSpPr>
          <p:nvPr>
            <p:ph type="ftr" sz="quarter" idx="11"/>
          </p:nvPr>
        </p:nvSpPr>
        <p:spPr/>
        <p:txBody>
          <a:bodyPr/>
          <a:lstStyle/>
          <a:p>
            <a:endParaRPr lang="en-US" dirty="0"/>
          </a:p>
        </p:txBody>
      </p:sp>
      <p:sp>
        <p:nvSpPr>
          <p:cNvPr id="6" name="Slide Number Placeholder 3"/>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154953" y="1447800"/>
            <a:ext cx="3401064" cy="1447800"/>
          </a:xfrm>
        </p:spPr>
        <p:txBody>
          <a:bodyPr anchor="b"/>
          <a:lstStyle>
            <a:lvl1pPr algn="l">
              <a:defRPr sz="2400" b="0"/>
            </a:lvl1pPr>
          </a:lstStyle>
          <a:p>
            <a:r>
              <a:rPr lang="ru-RU" smtClean="0"/>
              <a:t>Образец заголовка</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154953"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7" name="Date Placeholder 4"/>
          <p:cNvSpPr>
            <a:spLocks noGrp="1"/>
          </p:cNvSpPr>
          <p:nvPr>
            <p:ph type="dt" sz="half" idx="10"/>
          </p:nvPr>
        </p:nvSpPr>
        <p:spPr/>
        <p:txBody>
          <a:bodyPr/>
          <a:lstStyle/>
          <a:p>
            <a:fld id="{4509A250-FF31-4206-8172-F9D3106AACB1}" type="datetimeFigureOut">
              <a:rPr lang="en-US" dirty="0"/>
              <a:t>11/30/2021</a:t>
            </a:fld>
            <a:endParaRPr lang="en-US" dirty="0"/>
          </a:p>
        </p:txBody>
      </p:sp>
      <p:sp>
        <p:nvSpPr>
          <p:cNvPr id="5" name="Footer Placeholder 5"/>
          <p:cNvSpPr>
            <a:spLocks noGrp="1"/>
          </p:cNvSpPr>
          <p:nvPr>
            <p:ph type="ftr" sz="quarter" idx="11"/>
          </p:nvPr>
        </p:nvSpPr>
        <p:spPr/>
        <p:txBody>
          <a:bodyPr/>
          <a:lstStyle/>
          <a:p>
            <a:endParaRPr lang="en-US" dirty="0"/>
          </a:p>
        </p:txBody>
      </p:sp>
      <p:sp>
        <p:nvSpPr>
          <p:cNvPr id="6" name="Slide Number Placeholder 6"/>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4509A250-FF31-4206-8172-F9D3106AACB1}" type="datetimeFigureOut">
              <a:rPr lang="en-US" dirty="0"/>
              <a:t>11/30/2021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4AAD347D-5ACD-4C99-B74B-A9C85AD731AF}" type="datetimeFigureOut">
              <a:rPr lang="en-US" dirty="0"/>
              <a:t>11/30/2021</a:t>
            </a:fld>
            <a:endParaRPr lang="en-US" dirty="0"/>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en-US" dirty="0"/>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D57F1E4F-1CFF-5643-939E-02111984F565}" type="slidenum">
              <a:rPr lang="en-US" dirty="0"/>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8" r:id="rId9"/>
    <p:sldLayoutId id="2147483667" r:id="rId10"/>
    <p:sldLayoutId id="2147483661" r:id="rId11"/>
    <p:sldLayoutId id="2147483664" r:id="rId12"/>
    <p:sldLayoutId id="2147483662" r:id="rId13"/>
    <p:sldLayoutId id="2147483669" r:id="rId14"/>
    <p:sldLayoutId id="2147483670" r:id="rId15"/>
    <p:sldLayoutId id="2147483658" r:id="rId16"/>
    <p:sldLayoutId id="2147483659" r:id="rId17"/>
  </p:sldLayoutIdLst>
  <p:hf sldNum="0" hdr="0" ftr="0" dt="0"/>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hyperlink" Target="https://uraloved-ru.turbopages.org/uraloved.ru/s/ludi-urala/narody-urala?parent-reqid=1638288193089894-1130148185510049348500346-production-app-host-man-web-yp-154" TargetMode="External"/><Relationship Id="rId2" Type="http://schemas.openxmlformats.org/officeDocument/2006/relationships/hyperlink" Target="https://uraloved-ru.turbopages.org/uraloved.ru/s/istoriya/istoriya-zaseleniya-i-osvoeniya-urala?parent-reqid=1638288193089894-1130148185510049348500346-production-app-host-man-web-yp-154"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hyperlink" Target="https://uraloved-ru.turbopages.org/uraloved.ru/s/mesta/ural/yuznyj-ural?parent-reqid=1638288193089894-1130148185510049348500346-production-app-host-man-web-yp-154"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7.xml"/><Relationship Id="rId5" Type="http://schemas.openxmlformats.org/officeDocument/2006/relationships/image" Target="../media/image18.png"/><Relationship Id="rId4" Type="http://schemas.openxmlformats.org/officeDocument/2006/relationships/image" Target="../media/image1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r>
              <a:rPr lang="ru-RU" dirty="0" err="1" smtClean="0"/>
              <a:t>Аркаим</a:t>
            </a:r>
            <a:endParaRPr lang="ru-RU" dirty="0"/>
          </a:p>
        </p:txBody>
      </p:sp>
      <p:sp>
        <p:nvSpPr>
          <p:cNvPr id="3" name="Подзаголовок 2"/>
          <p:cNvSpPr>
            <a:spLocks noGrp="1"/>
          </p:cNvSpPr>
          <p:nvPr>
            <p:ph type="subTitle" idx="1"/>
          </p:nvPr>
        </p:nvSpPr>
        <p:spPr/>
        <p:txBody>
          <a:bodyPr/>
          <a:lstStyle/>
          <a:p>
            <a:r>
              <a:rPr lang="ru-RU" b="1" dirty="0" err="1"/>
              <a:t>Аркаим</a:t>
            </a:r>
            <a:r>
              <a:rPr lang="ru-RU" b="1" dirty="0"/>
              <a:t>: древний город, овеянный мифами</a:t>
            </a:r>
          </a:p>
          <a:p>
            <a:endParaRPr lang="ru-RU" dirty="0"/>
          </a:p>
        </p:txBody>
      </p:sp>
    </p:spTree>
    <p:extLst>
      <p:ext uri="{BB962C8B-B14F-4D97-AF65-F5344CB8AC3E}">
        <p14:creationId xmlns:p14="http://schemas.microsoft.com/office/powerpoint/2010/main" val="337774628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5" name="Объект 4"/>
          <p:cNvPicPr>
            <a:picLocks noGrp="1" noChangeAspect="1"/>
          </p:cNvPicPr>
          <p:nvPr>
            <p:ph idx="1"/>
          </p:nvPr>
        </p:nvPicPr>
        <p:blipFill>
          <a:blip r:embed="rId2"/>
          <a:stretch>
            <a:fillRect/>
          </a:stretch>
        </p:blipFill>
        <p:spPr>
          <a:xfrm>
            <a:off x="0" y="0"/>
            <a:ext cx="12192000" cy="6863444"/>
          </a:xfrm>
          <a:prstGeom prst="rect">
            <a:avLst/>
          </a:prstGeom>
        </p:spPr>
      </p:pic>
    </p:spTree>
    <p:extLst>
      <p:ext uri="{BB962C8B-B14F-4D97-AF65-F5344CB8AC3E}">
        <p14:creationId xmlns:p14="http://schemas.microsoft.com/office/powerpoint/2010/main" val="2494695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Городище </a:t>
            </a:r>
            <a:r>
              <a:rPr lang="ru-RU" dirty="0" err="1"/>
              <a:t>Аркаим</a:t>
            </a:r>
            <a:endParaRPr lang="ru-RU" dirty="0"/>
          </a:p>
        </p:txBody>
      </p:sp>
      <p:sp>
        <p:nvSpPr>
          <p:cNvPr id="3" name="Объект 2"/>
          <p:cNvSpPr>
            <a:spLocks noGrp="1"/>
          </p:cNvSpPr>
          <p:nvPr>
            <p:ph idx="1"/>
          </p:nvPr>
        </p:nvSpPr>
        <p:spPr/>
        <p:txBody>
          <a:bodyPr>
            <a:normAutofit fontScale="85000" lnSpcReduction="20000"/>
          </a:bodyPr>
          <a:lstStyle/>
          <a:p>
            <a:r>
              <a:rPr lang="ru-RU" dirty="0"/>
              <a:t>Жители были металлургами, скотоводами, земледельцами и воинами. Они умели обрабатывать шкуры, кость, изготавливать глиняную посуду и ткать. Археологический памятник отнесли к рубежу III—II тысячелетия до н. э., либо к началу II тысячелетия до н. э. Подобных </a:t>
            </a:r>
            <a:r>
              <a:rPr lang="ru-RU" dirty="0" err="1"/>
              <a:t>протогородов</a:t>
            </a:r>
            <a:r>
              <a:rPr lang="ru-RU" dirty="0"/>
              <a:t> на Урале в более поздний период эпохи бронзы не находили. Неизвестно почему, но однажды жители решили собрать все пожитки, оставить свои дома и уйти в другое место. Перед этим городище сгорело. По этой причине находки на городище немногочисленны.</a:t>
            </a:r>
          </a:p>
          <a:p>
            <a:r>
              <a:rPr lang="ru-RU" dirty="0"/>
              <a:t>С поверхности земли ничего особенного здесь не увидеть. Отправляющиеся на экскурсию к городищу туристы обычно испытывают чувство разочарования. Увидеть очертания древнего городища можно разве что с воздуха. Тем не менее, местные ученые всерьез рассуждают о зарождении именно здесь арийской расы, о находившейся тут древней обсерватории. Они проводят аналогии в текстах древнеиранской «Авесты» и древнеиндийской «</a:t>
            </a:r>
            <a:r>
              <a:rPr lang="ru-RU" dirty="0" err="1"/>
              <a:t>Ригведы</a:t>
            </a:r>
            <a:r>
              <a:rPr lang="ru-RU" dirty="0"/>
              <a:t>». Арии - древнее самоназвание индоиранских племен. В настоящее время к этим народам относятся: иранцы, таджики, осетины, курды, </a:t>
            </a:r>
            <a:r>
              <a:rPr lang="ru-RU" dirty="0" err="1"/>
              <a:t>белуджи</a:t>
            </a:r>
            <a:r>
              <a:rPr lang="ru-RU" dirty="0"/>
              <a:t>, народы Индии. На близких языках разговаривали скифы и сарматы. По вопросу о прародине арией до сих спорят. </a:t>
            </a:r>
          </a:p>
          <a:p>
            <a:endParaRPr lang="ru-RU" dirty="0"/>
          </a:p>
        </p:txBody>
      </p:sp>
    </p:spTree>
    <p:extLst>
      <p:ext uri="{BB962C8B-B14F-4D97-AF65-F5344CB8AC3E}">
        <p14:creationId xmlns:p14="http://schemas.microsoft.com/office/powerpoint/2010/main" val="35634545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Городище </a:t>
            </a:r>
            <a:r>
              <a:rPr lang="ru-RU" dirty="0" err="1"/>
              <a:t>Аркаим</a:t>
            </a:r>
            <a:endParaRPr lang="ru-RU" dirty="0"/>
          </a:p>
        </p:txBody>
      </p:sp>
      <p:sp>
        <p:nvSpPr>
          <p:cNvPr id="3" name="Объект 2"/>
          <p:cNvSpPr>
            <a:spLocks noGrp="1"/>
          </p:cNvSpPr>
          <p:nvPr>
            <p:ph idx="1"/>
          </p:nvPr>
        </p:nvSpPr>
        <p:spPr/>
        <p:txBody>
          <a:bodyPr/>
          <a:lstStyle/>
          <a:p>
            <a:r>
              <a:rPr lang="ru-RU" dirty="0"/>
              <a:t>А еще якобы именно здесь одомашнили лошадь, изобрели двухколесную телегу и боевые колесницы, освоили тактику колесничного боя и придумали металлургическую печь. Конечно, эту точку зрения разделяет далеко не весь научный мир.</a:t>
            </a:r>
            <a:endParaRPr lang="ru-RU" dirty="0"/>
          </a:p>
        </p:txBody>
      </p:sp>
    </p:spTree>
    <p:extLst>
      <p:ext uri="{BB962C8B-B14F-4D97-AF65-F5344CB8AC3E}">
        <p14:creationId xmlns:p14="http://schemas.microsoft.com/office/powerpoint/2010/main" val="17183731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a:stretch>
            <a:fillRect/>
          </a:stretch>
        </p:blipFill>
        <p:spPr>
          <a:xfrm>
            <a:off x="-1" y="1"/>
            <a:ext cx="12166639" cy="6858000"/>
          </a:xfrm>
          <a:prstGeom prst="rect">
            <a:avLst/>
          </a:prstGeom>
        </p:spPr>
      </p:pic>
    </p:spTree>
    <p:extLst>
      <p:ext uri="{BB962C8B-B14F-4D97-AF65-F5344CB8AC3E}">
        <p14:creationId xmlns:p14="http://schemas.microsoft.com/office/powerpoint/2010/main" val="15153188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Музей «Природы и человека»</a:t>
            </a:r>
            <a:br>
              <a:rPr lang="ru-RU" dirty="0"/>
            </a:br>
            <a:endParaRPr lang="ru-RU" dirty="0"/>
          </a:p>
        </p:txBody>
      </p:sp>
      <p:sp>
        <p:nvSpPr>
          <p:cNvPr id="3" name="Объект 2"/>
          <p:cNvSpPr>
            <a:spLocks noGrp="1"/>
          </p:cNvSpPr>
          <p:nvPr>
            <p:ph idx="1"/>
          </p:nvPr>
        </p:nvSpPr>
        <p:spPr/>
        <p:txBody>
          <a:bodyPr>
            <a:normAutofit fontScale="85000" lnSpcReduction="10000"/>
          </a:bodyPr>
          <a:lstStyle/>
          <a:p>
            <a:r>
              <a:rPr lang="ru-RU" dirty="0"/>
              <a:t>Здание музея было построено в 2004 году по проекту архитектора В. </a:t>
            </a:r>
            <a:r>
              <a:rPr lang="ru-RU" dirty="0" err="1"/>
              <a:t>Фуксмана</a:t>
            </a:r>
            <a:r>
              <a:rPr lang="ru-RU" dirty="0"/>
              <a:t>. Экспозиции музея рассказывают о материальной и духовной культуре племен, населявших эти степные районы в разные эпохи. Здесь можно увидеть подлинные находки археологов. Раздел музея, посвященный эпохе камня (палеолит, неолит), рассказывает об </a:t>
            </a:r>
            <a:r>
              <a:rPr lang="ru-RU" dirty="0">
                <a:hlinkClick r:id="rId2"/>
              </a:rPr>
              <a:t>истории заселения человеком </a:t>
            </a:r>
            <a:r>
              <a:rPr lang="ru-RU" dirty="0"/>
              <a:t>степей Южного Урала. Представлены каменные </a:t>
            </a:r>
            <a:r>
              <a:rPr lang="ru-RU" dirty="0" err="1" smtClean="0"/>
              <a:t>орудия</a:t>
            </a:r>
            <a:r>
              <a:rPr lang="ru-RU" dirty="0" err="1"/>
              <a:t>Экспозиция</a:t>
            </a:r>
            <a:r>
              <a:rPr lang="ru-RU" dirty="0"/>
              <a:t>, рассказывающая об эпохе раннего металла, представляет находки с поселения и некрополя </a:t>
            </a:r>
            <a:r>
              <a:rPr lang="ru-RU" dirty="0" err="1"/>
              <a:t>Аркаим</a:t>
            </a:r>
            <a:r>
              <a:rPr lang="ru-RU" dirty="0"/>
              <a:t>, а также данные раскопок поселений и могильников </a:t>
            </a:r>
            <a:r>
              <a:rPr lang="ru-RU" dirty="0" err="1"/>
              <a:t>постаркаимского</a:t>
            </a:r>
            <a:r>
              <a:rPr lang="ru-RU" dirty="0"/>
              <a:t> времени: керамические сосуды с орнаментом, бронзовые и каменные изделия, украшения. А познакомившись с разделом экспозиции раннего железного века и средневековья, вы узнаете об истории кочевых народов. Здесь представлены оружие, жертвенники, детали конской упряжи, доспехов. Есть и примеры фигурок «звериного» стиля. ХIХ – ХХ века представлены традиционными костюмами и предметами быта коренных </a:t>
            </a:r>
            <a:r>
              <a:rPr lang="ru-RU" dirty="0">
                <a:hlinkClick r:id="rId3"/>
              </a:rPr>
              <a:t>народов Южного Урала</a:t>
            </a:r>
            <a:r>
              <a:rPr lang="ru-RU" dirty="0"/>
              <a:t>.</a:t>
            </a:r>
            <a:r>
              <a:rPr lang="ru-RU" dirty="0" smtClean="0"/>
              <a:t> </a:t>
            </a:r>
            <a:r>
              <a:rPr lang="ru-RU" dirty="0"/>
              <a:t>труда – скребки, рубила, ножи.</a:t>
            </a:r>
            <a:endParaRPr lang="ru-RU" dirty="0"/>
          </a:p>
        </p:txBody>
      </p:sp>
    </p:spTree>
    <p:extLst>
      <p:ext uri="{BB962C8B-B14F-4D97-AF65-F5344CB8AC3E}">
        <p14:creationId xmlns:p14="http://schemas.microsoft.com/office/powerpoint/2010/main" val="386841056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dirty="0"/>
          </a:p>
        </p:txBody>
      </p:sp>
      <p:pic>
        <p:nvPicPr>
          <p:cNvPr id="5" name="Рисунок 4"/>
          <p:cNvPicPr>
            <a:picLocks noChangeAspect="1"/>
          </p:cNvPicPr>
          <p:nvPr/>
        </p:nvPicPr>
        <p:blipFill>
          <a:blip r:embed="rId2"/>
          <a:stretch>
            <a:fillRect/>
          </a:stretch>
        </p:blipFill>
        <p:spPr>
          <a:xfrm>
            <a:off x="0" y="-6799"/>
            <a:ext cx="12191999" cy="6877319"/>
          </a:xfrm>
          <a:prstGeom prst="rect">
            <a:avLst/>
          </a:prstGeom>
        </p:spPr>
      </p:pic>
    </p:spTree>
    <p:extLst>
      <p:ext uri="{BB962C8B-B14F-4D97-AF65-F5344CB8AC3E}">
        <p14:creationId xmlns:p14="http://schemas.microsoft.com/office/powerpoint/2010/main" val="19846218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Исторический парк</a:t>
            </a:r>
            <a:br>
              <a:rPr lang="ru-RU" dirty="0"/>
            </a:br>
            <a:endParaRPr lang="ru-RU" dirty="0"/>
          </a:p>
        </p:txBody>
      </p:sp>
      <p:sp>
        <p:nvSpPr>
          <p:cNvPr id="3" name="Объект 2"/>
          <p:cNvSpPr>
            <a:spLocks noGrp="1"/>
          </p:cNvSpPr>
          <p:nvPr>
            <p:ph idx="1"/>
          </p:nvPr>
        </p:nvSpPr>
        <p:spPr/>
        <p:txBody>
          <a:bodyPr/>
          <a:lstStyle/>
          <a:p>
            <a:r>
              <a:rPr lang="ru-RU" dirty="0"/>
              <a:t>На высокой террасе реки Большая </a:t>
            </a:r>
            <a:r>
              <a:rPr lang="ru-RU" dirty="0" err="1"/>
              <a:t>Караганка</a:t>
            </a:r>
            <a:r>
              <a:rPr lang="ru-RU" dirty="0"/>
              <a:t> создан музей под открытым небом – исторический парк. Здесь представлены конструкции погребальных и культовых сооружений нескольких исторических эпох степных народов. Здесь вы увидите каменные ящики, окруженные оградками (родовые кладбища), аллею менгиров – загадочных культовых камней, реконструкцию захоронения кочевников. Подальше расположен средневековый комплекс Аксай – тюркская поминальная скульптура и оградка.</a:t>
            </a:r>
            <a:endParaRPr lang="ru-RU" dirty="0"/>
          </a:p>
        </p:txBody>
      </p:sp>
    </p:spTree>
    <p:extLst>
      <p:ext uri="{BB962C8B-B14F-4D97-AF65-F5344CB8AC3E}">
        <p14:creationId xmlns:p14="http://schemas.microsoft.com/office/powerpoint/2010/main" val="330456447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a:stretch>
            <a:fillRect/>
          </a:stretch>
        </p:blipFill>
        <p:spPr>
          <a:xfrm>
            <a:off x="1" y="10374"/>
            <a:ext cx="12192000" cy="6840113"/>
          </a:xfrm>
          <a:prstGeom prst="rect">
            <a:avLst/>
          </a:prstGeom>
        </p:spPr>
      </p:pic>
    </p:spTree>
    <p:extLst>
      <p:ext uri="{BB962C8B-B14F-4D97-AF65-F5344CB8AC3E}">
        <p14:creationId xmlns:p14="http://schemas.microsoft.com/office/powerpoint/2010/main" val="338937173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Реконструкция «Курган Темир»</a:t>
            </a:r>
            <a:br>
              <a:rPr lang="ru-RU" dirty="0"/>
            </a:br>
            <a:endParaRPr lang="ru-RU" dirty="0"/>
          </a:p>
        </p:txBody>
      </p:sp>
      <p:sp>
        <p:nvSpPr>
          <p:cNvPr id="3" name="Объект 2"/>
          <p:cNvSpPr>
            <a:spLocks noGrp="1"/>
          </p:cNvSpPr>
          <p:nvPr>
            <p:ph idx="1"/>
          </p:nvPr>
        </p:nvSpPr>
        <p:spPr/>
        <p:txBody>
          <a:bodyPr/>
          <a:lstStyle/>
          <a:p>
            <a:r>
              <a:rPr lang="ru-RU" dirty="0"/>
              <a:t>Ученые создали точную копию родовой усыпальницы степных кочевников на основе материалов раскопок сарматского кургана, найденного в 1982 году в Чесменском районе Челябинской области. Он был датирован IV веком до нашей эры.</a:t>
            </a:r>
          </a:p>
          <a:p>
            <a:r>
              <a:rPr lang="ru-RU" dirty="0"/>
              <a:t>Сотрудники заповедника воспроизвели как внешнее, так и внутреннее устройство погребального сооружения. В курганах хоронили знатных представителей племени и их родственников.</a:t>
            </a:r>
          </a:p>
          <a:p>
            <a:endParaRPr lang="ru-RU" dirty="0"/>
          </a:p>
        </p:txBody>
      </p:sp>
    </p:spTree>
    <p:extLst>
      <p:ext uri="{BB962C8B-B14F-4D97-AF65-F5344CB8AC3E}">
        <p14:creationId xmlns:p14="http://schemas.microsoft.com/office/powerpoint/2010/main" val="387228627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a:stretch>
            <a:fillRect/>
          </a:stretch>
        </p:blipFill>
        <p:spPr>
          <a:xfrm>
            <a:off x="0" y="0"/>
            <a:ext cx="12192001" cy="6865870"/>
          </a:xfrm>
          <a:prstGeom prst="rect">
            <a:avLst/>
          </a:prstGeom>
        </p:spPr>
      </p:pic>
    </p:spTree>
    <p:extLst>
      <p:ext uri="{BB962C8B-B14F-4D97-AF65-F5344CB8AC3E}">
        <p14:creationId xmlns:p14="http://schemas.microsoft.com/office/powerpoint/2010/main" val="101429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err="1" smtClean="0"/>
              <a:t>Аркаим</a:t>
            </a:r>
            <a:endParaRPr lang="ru-RU" dirty="0"/>
          </a:p>
        </p:txBody>
      </p:sp>
      <p:sp>
        <p:nvSpPr>
          <p:cNvPr id="3" name="Объект 2"/>
          <p:cNvSpPr>
            <a:spLocks noGrp="1"/>
          </p:cNvSpPr>
          <p:nvPr>
            <p:ph idx="1"/>
          </p:nvPr>
        </p:nvSpPr>
        <p:spPr/>
        <p:txBody>
          <a:bodyPr/>
          <a:lstStyle/>
          <a:p>
            <a:r>
              <a:rPr lang="ru-RU" dirty="0" err="1"/>
              <a:t>Аркаим</a:t>
            </a:r>
            <a:r>
              <a:rPr lang="ru-RU" dirty="0"/>
              <a:t> – одна из самых известных достопримечательностей Урала, имеющая славу необычного, таинственного, даже аномального места. Каждый год сюда приезжают многие тысячи любителей чудес со всей страны. Помимо туристов тут можно встретить много эзотериков, экстрасенсов и прочих неординарных людей</a:t>
            </a:r>
            <a:r>
              <a:rPr lang="ru-RU" dirty="0" smtClean="0"/>
              <a:t>.</a:t>
            </a:r>
            <a:r>
              <a:rPr lang="ru-RU" dirty="0"/>
              <a:t> </a:t>
            </a:r>
            <a:endParaRPr lang="ru-RU" dirty="0"/>
          </a:p>
        </p:txBody>
      </p:sp>
    </p:spTree>
    <p:extLst>
      <p:ext uri="{BB962C8B-B14F-4D97-AF65-F5344CB8AC3E}">
        <p14:creationId xmlns:p14="http://schemas.microsoft.com/office/powerpoint/2010/main" val="29674736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Жилища медно-каменного века </a:t>
            </a:r>
            <a:br>
              <a:rPr lang="ru-RU" dirty="0"/>
            </a:br>
            <a:endParaRPr lang="ru-RU" dirty="0"/>
          </a:p>
        </p:txBody>
      </p:sp>
      <p:sp>
        <p:nvSpPr>
          <p:cNvPr id="3" name="Объект 2"/>
          <p:cNvSpPr>
            <a:spLocks noGrp="1"/>
          </p:cNvSpPr>
          <p:nvPr>
            <p:ph idx="1"/>
          </p:nvPr>
        </p:nvSpPr>
        <p:spPr/>
        <p:txBody>
          <a:bodyPr>
            <a:normAutofit lnSpcReduction="10000"/>
          </a:bodyPr>
          <a:lstStyle/>
          <a:p>
            <a:r>
              <a:rPr lang="ru-RU" dirty="0"/>
              <a:t>Специалисты воспроизвели в натуральную величину поселок эпохи энеолита. В качестве основы для реконструкции использовались данные исследования поселения </a:t>
            </a:r>
            <a:r>
              <a:rPr lang="ru-RU" dirty="0" err="1"/>
              <a:t>Ботай</a:t>
            </a:r>
            <a:r>
              <a:rPr lang="ru-RU" dirty="0"/>
              <a:t> в Северном Казахстане. Жилища представляют собой круглую полуземлянку.</a:t>
            </a:r>
          </a:p>
          <a:p>
            <a:r>
              <a:rPr lang="ru-RU" dirty="0"/>
              <a:t>Эта часть музея-заповедника активно используется при интерактивных программах, лекциях, экскурсиях. Бывают тут и театрализованные представления для туристов. На мастер-классах можно попробовать изготовить орудие каменного века, а затем им поработать.</a:t>
            </a:r>
          </a:p>
          <a:p>
            <a:r>
              <a:rPr lang="ru-RU" b="1" dirty="0"/>
              <a:t>UPD.</a:t>
            </a:r>
            <a:r>
              <a:rPr lang="ru-RU" dirty="0"/>
              <a:t> В ночь на 1 сентября 2019 года в результате поджога сгорело два жилища каменного века. Планируется их восстановление.</a:t>
            </a:r>
            <a:endParaRPr lang="ru-RU" dirty="0"/>
          </a:p>
        </p:txBody>
      </p:sp>
    </p:spTree>
    <p:extLst>
      <p:ext uri="{BB962C8B-B14F-4D97-AF65-F5344CB8AC3E}">
        <p14:creationId xmlns:p14="http://schemas.microsoft.com/office/powerpoint/2010/main" val="385968482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a:stretch>
            <a:fillRect/>
          </a:stretch>
        </p:blipFill>
        <p:spPr>
          <a:xfrm>
            <a:off x="1" y="6081"/>
            <a:ext cx="12182608" cy="6876780"/>
          </a:xfrm>
          <a:prstGeom prst="rect">
            <a:avLst/>
          </a:prstGeom>
        </p:spPr>
      </p:pic>
    </p:spTree>
    <p:extLst>
      <p:ext uri="{BB962C8B-B14F-4D97-AF65-F5344CB8AC3E}">
        <p14:creationId xmlns:p14="http://schemas.microsoft.com/office/powerpoint/2010/main" val="241415497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Этнографический музей «Казачья усадьба»</a:t>
            </a:r>
            <a:br>
              <a:rPr lang="ru-RU" dirty="0"/>
            </a:br>
            <a:endParaRPr lang="ru-RU" dirty="0"/>
          </a:p>
        </p:txBody>
      </p:sp>
      <p:sp>
        <p:nvSpPr>
          <p:cNvPr id="3" name="Объект 2"/>
          <p:cNvSpPr>
            <a:spLocks noGrp="1"/>
          </p:cNvSpPr>
          <p:nvPr>
            <p:ph idx="1"/>
          </p:nvPr>
        </p:nvSpPr>
        <p:spPr/>
        <p:txBody>
          <a:bodyPr>
            <a:normAutofit fontScale="92500"/>
          </a:bodyPr>
          <a:lstStyle/>
          <a:p>
            <a:r>
              <a:rPr lang="ru-RU" dirty="0"/>
              <a:t>Экспонаты и сооружения этого архитектурно-этнографического музея были найдены на </a:t>
            </a:r>
            <a:r>
              <a:rPr lang="ru-RU" dirty="0">
                <a:hlinkClick r:id="rId2"/>
              </a:rPr>
              <a:t>Южном Урале</a:t>
            </a:r>
            <a:r>
              <a:rPr lang="ru-RU" dirty="0"/>
              <a:t> и перевезены сюда. В основе музея – восстановленный дом оренбургских казаков Долгополовых из поселка </a:t>
            </a:r>
            <a:r>
              <a:rPr lang="ru-RU" dirty="0" err="1"/>
              <a:t>Варламово</a:t>
            </a:r>
            <a:r>
              <a:rPr lang="ru-RU" dirty="0"/>
              <a:t> (конец XIX – начала XX века). Внутри воссоздан аутентичный интерьер начала XX века. На экскурсиях рассказывается о традициях людей того времени.</a:t>
            </a:r>
          </a:p>
          <a:p>
            <a:r>
              <a:rPr lang="ru-RU" dirty="0"/>
              <a:t>Рядом стоит «шатровая» ветряная мельница. Она была построена в поселке Париж в 1929 году, а позже перевезена братьями </a:t>
            </a:r>
            <a:r>
              <a:rPr lang="ru-RU" dirty="0" err="1"/>
              <a:t>Брозгулевскими</a:t>
            </a:r>
            <a:r>
              <a:rPr lang="ru-RU" dirty="0"/>
              <a:t> в бывшую Варшавскую станицу. До 1960-х годов она исправно работала. В 1999 году ее приметили сотрудники музея-заповедника, разобрали и перевезли ее на свою территорию. В «Казачьей усадьбе» проводятся мастер-классы. Желающие могут сплести пояс-оберег или сделать куклу.</a:t>
            </a:r>
          </a:p>
          <a:p>
            <a:endParaRPr lang="ru-RU" dirty="0"/>
          </a:p>
        </p:txBody>
      </p:sp>
    </p:spTree>
    <p:extLst>
      <p:ext uri="{BB962C8B-B14F-4D97-AF65-F5344CB8AC3E}">
        <p14:creationId xmlns:p14="http://schemas.microsoft.com/office/powerpoint/2010/main" val="410428292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a:stretch>
            <a:fillRect/>
          </a:stretch>
        </p:blipFill>
        <p:spPr>
          <a:xfrm>
            <a:off x="0" y="0"/>
            <a:ext cx="12192001" cy="6857999"/>
          </a:xfrm>
          <a:prstGeom prst="rect">
            <a:avLst/>
          </a:prstGeom>
        </p:spPr>
      </p:pic>
    </p:spTree>
    <p:extLst>
      <p:ext uri="{BB962C8B-B14F-4D97-AF65-F5344CB8AC3E}">
        <p14:creationId xmlns:p14="http://schemas.microsoft.com/office/powerpoint/2010/main" val="120491828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Стойбище степного кочевника</a:t>
            </a:r>
            <a:br>
              <a:rPr lang="ru-RU" dirty="0"/>
            </a:br>
            <a:r>
              <a:rPr lang="ru-RU" dirty="0"/>
              <a:t/>
            </a:r>
            <a:br>
              <a:rPr lang="ru-RU" dirty="0"/>
            </a:br>
            <a:endParaRPr lang="ru-RU" dirty="0"/>
          </a:p>
        </p:txBody>
      </p:sp>
      <p:sp>
        <p:nvSpPr>
          <p:cNvPr id="3" name="Объект 2"/>
          <p:cNvSpPr>
            <a:spLocks noGrp="1"/>
          </p:cNvSpPr>
          <p:nvPr>
            <p:ph idx="1"/>
          </p:nvPr>
        </p:nvSpPr>
        <p:spPr/>
        <p:txBody>
          <a:bodyPr/>
          <a:lstStyle/>
          <a:p>
            <a:r>
              <a:rPr lang="ru-RU" dirty="0"/>
              <a:t>Состоит из четырех юрт кочевых народов (монгольских и казахских). Причем здесь можно не только познакомиться с бытом кочевников, но за плату и переночевать в одной из юрт.</a:t>
            </a:r>
            <a:endParaRPr lang="ru-RU" dirty="0"/>
          </a:p>
        </p:txBody>
      </p:sp>
    </p:spTree>
    <p:extLst>
      <p:ext uri="{BB962C8B-B14F-4D97-AF65-F5344CB8AC3E}">
        <p14:creationId xmlns:p14="http://schemas.microsoft.com/office/powerpoint/2010/main" val="211319558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Музей древних производств</a:t>
            </a:r>
            <a:br>
              <a:rPr lang="ru-RU" dirty="0"/>
            </a:br>
            <a:endParaRPr lang="ru-RU" dirty="0"/>
          </a:p>
        </p:txBody>
      </p:sp>
      <p:sp>
        <p:nvSpPr>
          <p:cNvPr id="3" name="Объект 2"/>
          <p:cNvSpPr>
            <a:spLocks noGrp="1"/>
          </p:cNvSpPr>
          <p:nvPr>
            <p:ph idx="1"/>
          </p:nvPr>
        </p:nvSpPr>
        <p:spPr/>
        <p:txBody>
          <a:bodyPr/>
          <a:lstStyle/>
          <a:p>
            <a:r>
              <a:rPr lang="ru-RU" dirty="0"/>
              <a:t>Этот музей расположен на территории туристического лагеря «</a:t>
            </a:r>
            <a:r>
              <a:rPr lang="ru-RU" dirty="0" err="1"/>
              <a:t>Аркаим</a:t>
            </a:r>
            <a:r>
              <a:rPr lang="ru-RU" dirty="0"/>
              <a:t>». Здесь воссозданы печи нескольких типов – для обжига керамики, отопления, выплавки металлических изделий. Они построены в натуральную величину на основе научных данных. Кроме того, они еще и действующие. Все экспонаты этого музея можно не только смотреть, но и трогать. Также тут проходят мастер-классы на основе древних ремесел.</a:t>
            </a:r>
            <a:endParaRPr lang="ru-RU" dirty="0"/>
          </a:p>
        </p:txBody>
      </p:sp>
    </p:spTree>
    <p:extLst>
      <p:ext uri="{BB962C8B-B14F-4D97-AF65-F5344CB8AC3E}">
        <p14:creationId xmlns:p14="http://schemas.microsoft.com/office/powerpoint/2010/main" val="278063494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a:stretch>
            <a:fillRect/>
          </a:stretch>
        </p:blipFill>
        <p:spPr>
          <a:xfrm>
            <a:off x="0" y="-1"/>
            <a:ext cx="12192000" cy="6866227"/>
          </a:xfrm>
          <a:prstGeom prst="rect">
            <a:avLst/>
          </a:prstGeom>
        </p:spPr>
      </p:pic>
    </p:spTree>
    <p:extLst>
      <p:ext uri="{BB962C8B-B14F-4D97-AF65-F5344CB8AC3E}">
        <p14:creationId xmlns:p14="http://schemas.microsoft.com/office/powerpoint/2010/main" val="178395483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Степи и горы</a:t>
            </a:r>
            <a:br>
              <a:rPr lang="ru-RU" dirty="0"/>
            </a:br>
            <a:endParaRPr lang="ru-RU" dirty="0"/>
          </a:p>
        </p:txBody>
      </p:sp>
      <p:sp>
        <p:nvSpPr>
          <p:cNvPr id="3" name="Объект 2"/>
          <p:cNvSpPr>
            <a:spLocks noGrp="1"/>
          </p:cNvSpPr>
          <p:nvPr>
            <p:ph idx="1"/>
          </p:nvPr>
        </p:nvSpPr>
        <p:spPr/>
        <p:txBody>
          <a:bodyPr/>
          <a:lstStyle/>
          <a:p>
            <a:r>
              <a:rPr lang="ru-RU" dirty="0"/>
              <a:t>В </a:t>
            </a:r>
            <a:r>
              <a:rPr lang="ru-RU" dirty="0" err="1"/>
              <a:t>Аркаиме</a:t>
            </a:r>
            <a:r>
              <a:rPr lang="ru-RU" dirty="0"/>
              <a:t> заслуживают внимания не только музеи и туристические объекты-реконструкции. Посещая эти места, стоит полюбоваться степью и подняться на расположенные здесь горы (или скорее холмы).</a:t>
            </a:r>
          </a:p>
          <a:p>
            <a:r>
              <a:rPr lang="ru-RU" dirty="0"/>
              <a:t>Особенно популярна </a:t>
            </a:r>
            <a:r>
              <a:rPr lang="ru-RU" b="1" dirty="0"/>
              <a:t>гора Шаманка</a:t>
            </a:r>
            <a:r>
              <a:rPr lang="ru-RU" dirty="0"/>
              <a:t> (или </a:t>
            </a:r>
            <a:r>
              <a:rPr lang="ru-RU" dirty="0" err="1"/>
              <a:t>Шаманиха</a:t>
            </a:r>
            <a:r>
              <a:rPr lang="ru-RU" dirty="0"/>
              <a:t>). Считается, что это древний </a:t>
            </a:r>
            <a:r>
              <a:rPr lang="ru-RU" dirty="0" err="1"/>
              <a:t>палеовулкан</a:t>
            </a:r>
            <a:r>
              <a:rPr lang="ru-RU" dirty="0"/>
              <a:t>. Отсюда можно любоваться солнечными закатами и рассветами. На вершине выложена каменная спираль, состоящая из 13 кругов. У эзотериков она символизирует прохождение цепи воплощений.</a:t>
            </a:r>
          </a:p>
          <a:p>
            <a:r>
              <a:rPr lang="ru-RU" dirty="0"/>
              <a:t>Поблизости расположена другая гора – </a:t>
            </a:r>
            <a:r>
              <a:rPr lang="ru-RU" b="1" dirty="0"/>
              <a:t>Покаяния</a:t>
            </a:r>
            <a:r>
              <a:rPr lang="ru-RU" dirty="0"/>
              <a:t>. На ее вершине также имеется каменная спираль.</a:t>
            </a:r>
          </a:p>
          <a:p>
            <a:endParaRPr lang="ru-RU" dirty="0"/>
          </a:p>
        </p:txBody>
      </p:sp>
    </p:spTree>
    <p:extLst>
      <p:ext uri="{BB962C8B-B14F-4D97-AF65-F5344CB8AC3E}">
        <p14:creationId xmlns:p14="http://schemas.microsoft.com/office/powerpoint/2010/main" val="370455139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Степи и горы</a:t>
            </a:r>
          </a:p>
        </p:txBody>
      </p:sp>
      <p:sp>
        <p:nvSpPr>
          <p:cNvPr id="3" name="Объект 2"/>
          <p:cNvSpPr>
            <a:spLocks noGrp="1"/>
          </p:cNvSpPr>
          <p:nvPr>
            <p:ph idx="1"/>
          </p:nvPr>
        </p:nvSpPr>
        <p:spPr/>
        <p:txBody>
          <a:bodyPr>
            <a:normAutofit fontScale="77500" lnSpcReduction="20000"/>
          </a:bodyPr>
          <a:lstStyle/>
          <a:p>
            <a:r>
              <a:rPr lang="ru-RU" dirty="0"/>
              <a:t>Пользуется популярностью и </a:t>
            </a:r>
            <a:r>
              <a:rPr lang="ru-RU" b="1" dirty="0"/>
              <a:t>гора Любви</a:t>
            </a:r>
            <a:r>
              <a:rPr lang="ru-RU" dirty="0"/>
              <a:t>, которая находится на территории верхнего лагеря за рекой </a:t>
            </a:r>
            <a:r>
              <a:rPr lang="ru-RU" dirty="0" err="1"/>
              <a:t>Караганка</a:t>
            </a:r>
            <a:r>
              <a:rPr lang="ru-RU" dirty="0"/>
              <a:t>. Она самая высокая из гор «</a:t>
            </a:r>
            <a:r>
              <a:rPr lang="ru-RU" dirty="0" err="1"/>
              <a:t>Аркаима</a:t>
            </a:r>
            <a:r>
              <a:rPr lang="ru-RU" dirty="0"/>
              <a:t>», с крутыми склонами. Каменная спираль есть и здесь. С вершины открывается красивая панорама.</a:t>
            </a:r>
          </a:p>
          <a:p>
            <a:r>
              <a:rPr lang="ru-RU" dirty="0"/>
              <a:t>В окрестностях есть и другие горы: </a:t>
            </a:r>
            <a:r>
              <a:rPr lang="ru-RU" dirty="0" err="1"/>
              <a:t>Аркаим</a:t>
            </a:r>
            <a:r>
              <a:rPr lang="ru-RU" dirty="0"/>
              <a:t>, Разума, Счастья, Видений. У каждой горы есть свои легенды.</a:t>
            </a:r>
          </a:p>
          <a:p>
            <a:r>
              <a:rPr lang="ru-RU" dirty="0"/>
              <a:t>Историко-культурный заповедник «</a:t>
            </a:r>
            <a:r>
              <a:rPr lang="ru-RU" dirty="0" err="1"/>
              <a:t>Аркаим</a:t>
            </a:r>
            <a:r>
              <a:rPr lang="ru-RU" dirty="0"/>
              <a:t>» начинает летний туристический сезон с 1 мая, продолжается он до 30 сентября. В летний сезон «</a:t>
            </a:r>
            <a:r>
              <a:rPr lang="ru-RU" dirty="0" err="1"/>
              <a:t>Аркаим</a:t>
            </a:r>
            <a:r>
              <a:rPr lang="ru-RU" dirty="0"/>
              <a:t>» работает без выходных дней. В зимнее время действует только музейная часть (музей «Природы и человека»). Особенно много туристов приезжает в день летнего солнцестояния, когда в «</a:t>
            </a:r>
            <a:r>
              <a:rPr lang="ru-RU" dirty="0" err="1"/>
              <a:t>Аркаиме</a:t>
            </a:r>
            <a:r>
              <a:rPr lang="ru-RU" dirty="0"/>
              <a:t>» буквально яблоку негде упасть.</a:t>
            </a:r>
          </a:p>
          <a:p>
            <a:r>
              <a:rPr lang="ru-RU" dirty="0"/>
              <a:t>Вход на территорию самого городища </a:t>
            </a:r>
            <a:r>
              <a:rPr lang="ru-RU" dirty="0" err="1"/>
              <a:t>Аракаим</a:t>
            </a:r>
            <a:r>
              <a:rPr lang="ru-RU" dirty="0"/>
              <a:t> возможен только с экскурсией, платно. По остальной же территории можно гулять свободно. При поездке учитывайте, что днем в степи обычно очень жарко, а ночью наоборот холодно. </a:t>
            </a:r>
          </a:p>
          <a:p>
            <a:r>
              <a:rPr lang="ru-RU" dirty="0"/>
              <a:t/>
            </a:r>
            <a:br>
              <a:rPr lang="ru-RU" dirty="0"/>
            </a:br>
            <a:endParaRPr lang="ru-RU" dirty="0"/>
          </a:p>
        </p:txBody>
      </p:sp>
    </p:spTree>
    <p:extLst>
      <p:ext uri="{BB962C8B-B14F-4D97-AF65-F5344CB8AC3E}">
        <p14:creationId xmlns:p14="http://schemas.microsoft.com/office/powerpoint/2010/main" val="272955060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a:stretch>
            <a:fillRect/>
          </a:stretch>
        </p:blipFill>
        <p:spPr>
          <a:xfrm>
            <a:off x="0" y="-1"/>
            <a:ext cx="5814812" cy="3876541"/>
          </a:xfrm>
          <a:prstGeom prst="rect">
            <a:avLst/>
          </a:prstGeom>
        </p:spPr>
      </p:pic>
      <p:pic>
        <p:nvPicPr>
          <p:cNvPr id="5" name="Рисунок 4"/>
          <p:cNvPicPr>
            <a:picLocks noChangeAspect="1"/>
          </p:cNvPicPr>
          <p:nvPr/>
        </p:nvPicPr>
        <p:blipFill>
          <a:blip r:embed="rId3"/>
          <a:stretch>
            <a:fillRect/>
          </a:stretch>
        </p:blipFill>
        <p:spPr>
          <a:xfrm>
            <a:off x="5821251" y="0"/>
            <a:ext cx="6370749" cy="3874104"/>
          </a:xfrm>
          <a:prstGeom prst="rect">
            <a:avLst/>
          </a:prstGeom>
        </p:spPr>
      </p:pic>
      <p:pic>
        <p:nvPicPr>
          <p:cNvPr id="7" name="Рисунок 6"/>
          <p:cNvPicPr>
            <a:picLocks noChangeAspect="1"/>
          </p:cNvPicPr>
          <p:nvPr/>
        </p:nvPicPr>
        <p:blipFill>
          <a:blip r:embed="rId4"/>
          <a:stretch>
            <a:fillRect/>
          </a:stretch>
        </p:blipFill>
        <p:spPr>
          <a:xfrm>
            <a:off x="-1" y="3861515"/>
            <a:ext cx="5782615" cy="2996485"/>
          </a:xfrm>
          <a:prstGeom prst="rect">
            <a:avLst/>
          </a:prstGeom>
        </p:spPr>
      </p:pic>
      <p:pic>
        <p:nvPicPr>
          <p:cNvPr id="9" name="Рисунок 8"/>
          <p:cNvPicPr>
            <a:picLocks noChangeAspect="1"/>
          </p:cNvPicPr>
          <p:nvPr/>
        </p:nvPicPr>
        <p:blipFill>
          <a:blip r:embed="rId5"/>
          <a:stretch>
            <a:fillRect/>
          </a:stretch>
        </p:blipFill>
        <p:spPr>
          <a:xfrm>
            <a:off x="5769735" y="3872965"/>
            <a:ext cx="6422265" cy="2985036"/>
          </a:xfrm>
          <a:prstGeom prst="rect">
            <a:avLst/>
          </a:prstGeom>
        </p:spPr>
      </p:pic>
    </p:spTree>
    <p:extLst>
      <p:ext uri="{BB962C8B-B14F-4D97-AF65-F5344CB8AC3E}">
        <p14:creationId xmlns:p14="http://schemas.microsoft.com/office/powerpoint/2010/main" val="27923119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a:t>История открытия </a:t>
            </a:r>
            <a:r>
              <a:rPr lang="ru-RU" b="1" dirty="0" err="1"/>
              <a:t>Аркаима</a:t>
            </a:r>
            <a:r>
              <a:rPr lang="ru-RU" b="1" dirty="0"/>
              <a:t/>
            </a:r>
            <a:br>
              <a:rPr lang="ru-RU" b="1" dirty="0"/>
            </a:br>
            <a:endParaRPr lang="ru-RU" dirty="0"/>
          </a:p>
        </p:txBody>
      </p:sp>
      <p:sp>
        <p:nvSpPr>
          <p:cNvPr id="3" name="Объект 2"/>
          <p:cNvSpPr>
            <a:spLocks noGrp="1"/>
          </p:cNvSpPr>
          <p:nvPr>
            <p:ph idx="1"/>
          </p:nvPr>
        </p:nvSpPr>
        <p:spPr/>
        <p:txBody>
          <a:bodyPr/>
          <a:lstStyle/>
          <a:p>
            <a:r>
              <a:rPr lang="ru-RU" dirty="0" err="1"/>
              <a:t>Аркаим</a:t>
            </a:r>
            <a:r>
              <a:rPr lang="ru-RU" dirty="0"/>
              <a:t> – это укрепленное поселение (городище) бронзового века в степной зоне на юге Челябинской области. Был найден учеными в </a:t>
            </a:r>
            <a:r>
              <a:rPr lang="ru-RU" b="1" dirty="0"/>
              <a:t>июне 1987 года</a:t>
            </a:r>
            <a:r>
              <a:rPr lang="ru-RU" dirty="0"/>
              <a:t> во время археологического обследования территории, которая должна была уйти под воду в результате постройки </a:t>
            </a:r>
            <a:r>
              <a:rPr lang="ru-RU" dirty="0" err="1"/>
              <a:t>Большекараганского</a:t>
            </a:r>
            <a:r>
              <a:rPr lang="ru-RU" dirty="0"/>
              <a:t> водохранилища.</a:t>
            </a:r>
          </a:p>
          <a:p>
            <a:r>
              <a:rPr lang="ru-RU" dirty="0"/>
              <a:t>Ученым-археологам удалось добиться отсрочки затопления территории на два года. Их активно поддерживал и директор Эрмитажа академик Б. Б. Пиотровский. Позже от планов строительства водохранилища и вовсе отказались. </a:t>
            </a:r>
            <a:r>
              <a:rPr lang="ru-RU" dirty="0" err="1"/>
              <a:t>Аркаим</a:t>
            </a:r>
            <a:r>
              <a:rPr lang="ru-RU" dirty="0"/>
              <a:t> удалось отстоять.</a:t>
            </a:r>
          </a:p>
          <a:p>
            <a:endParaRPr lang="ru-RU" dirty="0"/>
          </a:p>
        </p:txBody>
      </p:sp>
    </p:spTree>
    <p:extLst>
      <p:ext uri="{BB962C8B-B14F-4D97-AF65-F5344CB8AC3E}">
        <p14:creationId xmlns:p14="http://schemas.microsoft.com/office/powerpoint/2010/main" val="17025052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a:t>История открытия </a:t>
            </a:r>
            <a:r>
              <a:rPr lang="ru-RU" b="1" dirty="0" err="1"/>
              <a:t>Аркаима</a:t>
            </a:r>
            <a:r>
              <a:rPr lang="ru-RU" b="1" dirty="0"/>
              <a:t/>
            </a:r>
            <a:br>
              <a:rPr lang="ru-RU" b="1" dirty="0"/>
            </a:br>
            <a:endParaRPr lang="ru-RU" dirty="0"/>
          </a:p>
        </p:txBody>
      </p:sp>
      <p:sp>
        <p:nvSpPr>
          <p:cNvPr id="3" name="Объект 2"/>
          <p:cNvSpPr>
            <a:spLocks noGrp="1"/>
          </p:cNvSpPr>
          <p:nvPr>
            <p:ph idx="1"/>
          </p:nvPr>
        </p:nvSpPr>
        <p:spPr/>
        <p:txBody>
          <a:bodyPr>
            <a:normAutofit/>
          </a:bodyPr>
          <a:lstStyle/>
          <a:p>
            <a:r>
              <a:rPr lang="ru-RU" dirty="0"/>
              <a:t>В 1991 году начались масштабные раскопки </a:t>
            </a:r>
            <a:r>
              <a:rPr lang="ru-RU" dirty="0" err="1"/>
              <a:t>Аркаима</a:t>
            </a:r>
            <a:r>
              <a:rPr lang="ru-RU" dirty="0"/>
              <a:t> под руководством Г.Б. </a:t>
            </a:r>
            <a:r>
              <a:rPr lang="ru-RU" dirty="0" err="1"/>
              <a:t>Здановича</a:t>
            </a:r>
            <a:r>
              <a:rPr lang="ru-RU" dirty="0"/>
              <a:t>. Была вскрыта примерно половина площади поселения. Впервые в Зауралье был применен метод реконструкции, сделаны рисунки и макеты внешнего вида поселения. В том же году территорию вокруг городища объявили заповедной зоной, формально присоединив как филиал к </a:t>
            </a:r>
            <a:r>
              <a:rPr lang="ru-RU" dirty="0" err="1"/>
              <a:t>Ильменскому</a:t>
            </a:r>
            <a:r>
              <a:rPr lang="ru-RU" dirty="0"/>
              <a:t> минералогическому заповеднику</a:t>
            </a:r>
            <a:endParaRPr lang="ru-RU" dirty="0"/>
          </a:p>
        </p:txBody>
      </p:sp>
    </p:spTree>
    <p:extLst>
      <p:ext uri="{BB962C8B-B14F-4D97-AF65-F5344CB8AC3E}">
        <p14:creationId xmlns:p14="http://schemas.microsoft.com/office/powerpoint/2010/main" val="15419821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a:t>Среди находок в </a:t>
            </a:r>
            <a:r>
              <a:rPr lang="ru-RU" b="1" dirty="0" err="1"/>
              <a:t>Аркаиме</a:t>
            </a:r>
            <a:endParaRPr lang="ru-RU" dirty="0"/>
          </a:p>
        </p:txBody>
      </p:sp>
      <p:sp>
        <p:nvSpPr>
          <p:cNvPr id="3" name="Объект 2"/>
          <p:cNvSpPr>
            <a:spLocks noGrp="1"/>
          </p:cNvSpPr>
          <p:nvPr>
            <p:ph idx="1"/>
          </p:nvPr>
        </p:nvSpPr>
        <p:spPr/>
        <p:txBody>
          <a:bodyPr/>
          <a:lstStyle/>
          <a:p>
            <a:r>
              <a:rPr lang="ru-RU" dirty="0"/>
              <a:t>гончарные изделия и инструменты гончаров, формы для отливки изделий из металла, наковальни, наконечники стрел, лошадиные сбруи, погребения младенцев в стенах жилищ, останки домашних животных, водопровод, стоковая канализация.</a:t>
            </a:r>
          </a:p>
          <a:p>
            <a:r>
              <a:rPr lang="ru-RU" dirty="0"/>
              <a:t>В 1990-е годы </a:t>
            </a:r>
            <a:r>
              <a:rPr lang="ru-RU" dirty="0" err="1"/>
              <a:t>Аркаим</a:t>
            </a:r>
            <a:r>
              <a:rPr lang="ru-RU" dirty="0"/>
              <a:t> получил большую известность и популярность. Помимо </a:t>
            </a:r>
            <a:r>
              <a:rPr lang="ru-RU" dirty="0" err="1"/>
              <a:t>Аркаима</a:t>
            </a:r>
            <a:r>
              <a:rPr lang="ru-RU" dirty="0"/>
              <a:t> археологи нашли поблизости еще пару десятков древних поселений, в комплексе назвав их </a:t>
            </a:r>
            <a:r>
              <a:rPr lang="ru-RU" b="1" dirty="0"/>
              <a:t>«Страной городов»</a:t>
            </a:r>
            <a:r>
              <a:rPr lang="ru-RU" dirty="0"/>
              <a:t>. Наиболее известное – поселение </a:t>
            </a:r>
            <a:r>
              <a:rPr lang="ru-RU" dirty="0" err="1"/>
              <a:t>Синташта</a:t>
            </a:r>
            <a:r>
              <a:rPr lang="ru-RU" dirty="0"/>
              <a:t>.</a:t>
            </a:r>
          </a:p>
          <a:p>
            <a:endParaRPr lang="ru-RU" dirty="0"/>
          </a:p>
        </p:txBody>
      </p:sp>
    </p:spTree>
    <p:extLst>
      <p:ext uri="{BB962C8B-B14F-4D97-AF65-F5344CB8AC3E}">
        <p14:creationId xmlns:p14="http://schemas.microsoft.com/office/powerpoint/2010/main" val="5395534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a:t>Мифы </a:t>
            </a:r>
            <a:r>
              <a:rPr lang="ru-RU" b="1" dirty="0" err="1"/>
              <a:t>Аркаима</a:t>
            </a:r>
            <a:r>
              <a:rPr lang="ru-RU" b="1" dirty="0"/>
              <a:t/>
            </a:r>
            <a:br>
              <a:rPr lang="ru-RU" b="1" dirty="0"/>
            </a:br>
            <a:endParaRPr lang="ru-RU" dirty="0"/>
          </a:p>
        </p:txBody>
      </p:sp>
      <p:sp>
        <p:nvSpPr>
          <p:cNvPr id="3" name="Объект 2"/>
          <p:cNvSpPr>
            <a:spLocks noGrp="1"/>
          </p:cNvSpPr>
          <p:nvPr>
            <p:ph idx="1"/>
          </p:nvPr>
        </p:nvSpPr>
        <p:spPr/>
        <p:txBody>
          <a:bodyPr/>
          <a:lstStyle/>
          <a:p>
            <a:r>
              <a:rPr lang="ru-RU" dirty="0"/>
              <a:t>С начала 1990-х годов </a:t>
            </a:r>
            <a:r>
              <a:rPr lang="ru-RU" dirty="0" err="1"/>
              <a:t>Аркаим</a:t>
            </a:r>
            <a:r>
              <a:rPr lang="ru-RU" dirty="0"/>
              <a:t> стал очень популярным среди эзотериков. Его называют местом силы, прародиной </a:t>
            </a:r>
            <a:r>
              <a:rPr lang="ru-RU" dirty="0" err="1"/>
              <a:t>ариев</a:t>
            </a:r>
            <a:r>
              <a:rPr lang="ru-RU" dirty="0"/>
              <a:t>, колыбелью человеческой цивилизации, родиной Заратустры… </a:t>
            </a:r>
            <a:r>
              <a:rPr lang="ru-RU" dirty="0" err="1"/>
              <a:t>Аркаим</a:t>
            </a:r>
            <a:r>
              <a:rPr lang="ru-RU" dirty="0"/>
              <a:t> активно используют в псевдонаучных публикациях. Любят завышать и уровень развития жителей городища. Однако все это идет вразрез с реальными научными данными.</a:t>
            </a:r>
          </a:p>
          <a:p>
            <a:r>
              <a:rPr lang="ru-RU" dirty="0"/>
              <a:t>Многие доверчивые туристы едут сюда с целью стать свидетелем аномальных явлений или исцелиться. Разгоряченное воображение порой действительно позволяет в привычных вещах увидеть чудо.</a:t>
            </a:r>
          </a:p>
          <a:p>
            <a:endParaRPr lang="ru-RU" dirty="0"/>
          </a:p>
        </p:txBody>
      </p:sp>
    </p:spTree>
    <p:extLst>
      <p:ext uri="{BB962C8B-B14F-4D97-AF65-F5344CB8AC3E}">
        <p14:creationId xmlns:p14="http://schemas.microsoft.com/office/powerpoint/2010/main" val="40882739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5" name="Рисунок 4"/>
          <p:cNvPicPr>
            <a:picLocks noChangeAspect="1"/>
          </p:cNvPicPr>
          <p:nvPr/>
        </p:nvPicPr>
        <p:blipFill>
          <a:blip r:embed="rId2"/>
          <a:stretch>
            <a:fillRect/>
          </a:stretch>
        </p:blipFill>
        <p:spPr>
          <a:xfrm>
            <a:off x="1" y="-25400"/>
            <a:ext cx="12192000" cy="6877318"/>
          </a:xfrm>
          <a:prstGeom prst="rect">
            <a:avLst/>
          </a:prstGeom>
        </p:spPr>
      </p:pic>
    </p:spTree>
    <p:extLst>
      <p:ext uri="{BB962C8B-B14F-4D97-AF65-F5344CB8AC3E}">
        <p14:creationId xmlns:p14="http://schemas.microsoft.com/office/powerpoint/2010/main" val="12307740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a:t>Достопримечательности </a:t>
            </a:r>
            <a:r>
              <a:rPr lang="ru-RU" b="1" dirty="0" err="1"/>
              <a:t>Аркаима</a:t>
            </a:r>
            <a:r>
              <a:rPr lang="ru-RU" b="1" dirty="0"/>
              <a:t/>
            </a:r>
            <a:br>
              <a:rPr lang="ru-RU" b="1" dirty="0"/>
            </a:br>
            <a:endParaRPr lang="ru-RU" dirty="0"/>
          </a:p>
        </p:txBody>
      </p:sp>
      <p:sp>
        <p:nvSpPr>
          <p:cNvPr id="3" name="Объект 2"/>
          <p:cNvSpPr>
            <a:spLocks noGrp="1"/>
          </p:cNvSpPr>
          <p:nvPr>
            <p:ph idx="1"/>
          </p:nvPr>
        </p:nvSpPr>
        <p:spPr/>
        <p:txBody>
          <a:bodyPr>
            <a:normAutofit fontScale="92500" lnSpcReduction="10000"/>
          </a:bodyPr>
          <a:lstStyle/>
          <a:p>
            <a:r>
              <a:rPr lang="ru-RU" dirty="0"/>
              <a:t>Возраст укрепленного поселения бронзового века составляет </a:t>
            </a:r>
            <a:r>
              <a:rPr lang="ru-RU" b="1" dirty="0"/>
              <a:t>4 тысячи лет</a:t>
            </a:r>
            <a:r>
              <a:rPr lang="ru-RU" dirty="0"/>
              <a:t>. На Урале известны куда более старые археологические памятники. Уникальность же </a:t>
            </a:r>
            <a:r>
              <a:rPr lang="ru-RU" dirty="0" err="1"/>
              <a:t>Аркаима</a:t>
            </a:r>
            <a:r>
              <a:rPr lang="ru-RU" dirty="0"/>
              <a:t> в том, что он был создан по заранее продуманному плану, со сложной и многофункциональной архитектурой.</a:t>
            </a:r>
          </a:p>
          <a:p>
            <a:r>
              <a:rPr lang="ru-RU" dirty="0" err="1"/>
              <a:t>Аркаим</a:t>
            </a:r>
            <a:r>
              <a:rPr lang="ru-RU" dirty="0"/>
              <a:t> назван по расположенной в 4 километрах южнее горе. Топоним «</a:t>
            </a:r>
            <a:r>
              <a:rPr lang="ru-RU" dirty="0" err="1"/>
              <a:t>Аркаим</a:t>
            </a:r>
            <a:r>
              <a:rPr lang="ru-RU" dirty="0"/>
              <a:t>» происходит от тюркского слова «арка» - «хребет», «спина», «основа».</a:t>
            </a:r>
          </a:p>
          <a:p>
            <a:r>
              <a:rPr lang="ru-RU" dirty="0"/>
              <a:t>Городище расположено на мысу на слиянии </a:t>
            </a:r>
            <a:r>
              <a:rPr lang="ru-RU" b="1" dirty="0"/>
              <a:t>рек Большая </a:t>
            </a:r>
            <a:r>
              <a:rPr lang="ru-RU" b="1" dirty="0" err="1"/>
              <a:t>Караганка</a:t>
            </a:r>
            <a:r>
              <a:rPr lang="ru-RU" b="1" dirty="0"/>
              <a:t> и </a:t>
            </a:r>
            <a:r>
              <a:rPr lang="ru-RU" b="1" dirty="0" err="1"/>
              <a:t>Утяганка</a:t>
            </a:r>
            <a:r>
              <a:rPr lang="ru-RU" dirty="0"/>
              <a:t>. </a:t>
            </a:r>
            <a:r>
              <a:rPr lang="ru-RU" dirty="0" err="1"/>
              <a:t>Протогород</a:t>
            </a:r>
            <a:r>
              <a:rPr lang="ru-RU" dirty="0"/>
              <a:t>-поселение имеет </a:t>
            </a:r>
            <a:r>
              <a:rPr lang="ru-RU" b="1" dirty="0"/>
              <a:t>кольцевую форму диаметром 170 метров</a:t>
            </a:r>
            <a:r>
              <a:rPr lang="ru-RU" dirty="0"/>
              <a:t>. На месте стен поселения сейчас угадываются лишь небольшие валы, представляющие собой два круга – внешний и внутренний. Жилища размещались внутри. Все было изготовлено из дерева, а потому почти ничего не сохранилось.</a:t>
            </a:r>
          </a:p>
          <a:p>
            <a:endParaRPr lang="ru-RU" dirty="0"/>
          </a:p>
        </p:txBody>
      </p:sp>
    </p:spTree>
    <p:extLst>
      <p:ext uri="{BB962C8B-B14F-4D97-AF65-F5344CB8AC3E}">
        <p14:creationId xmlns:p14="http://schemas.microsoft.com/office/powerpoint/2010/main" val="7459085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Городище </a:t>
            </a:r>
            <a:r>
              <a:rPr lang="ru-RU" dirty="0" err="1"/>
              <a:t>Аркаим</a:t>
            </a:r>
            <a:r>
              <a:rPr lang="ru-RU" dirty="0"/>
              <a:t/>
            </a:r>
            <a:br>
              <a:rPr lang="ru-RU" dirty="0"/>
            </a:br>
            <a:endParaRPr lang="ru-RU" dirty="0"/>
          </a:p>
        </p:txBody>
      </p:sp>
      <p:sp>
        <p:nvSpPr>
          <p:cNvPr id="3" name="Объект 2"/>
          <p:cNvSpPr>
            <a:spLocks noGrp="1"/>
          </p:cNvSpPr>
          <p:nvPr>
            <p:ph idx="1"/>
          </p:nvPr>
        </p:nvSpPr>
        <p:spPr/>
        <p:txBody>
          <a:bodyPr>
            <a:normAutofit fontScale="92500" lnSpcReduction="10000"/>
          </a:bodyPr>
          <a:lstStyle/>
          <a:p>
            <a:r>
              <a:rPr lang="ru-RU" dirty="0"/>
              <a:t>К обеим кольцевым стенам были пристроены помещения, имеющие формы кругового сектора. Фактически город представлял собой деревянную крепость, состоящую из двух «многоквартирных» домов. Стены были сделаны из бревен, забитых глиной, и глиняных необожженных кирпичей. В жилищах были колодцы, очаги, ямы-хранилища. В самом центре поселения располагалась площадь, к которой вели прямые улицы. Из уникальностей города – ливневая канализация, которая отводила воду за пределы поселения.</a:t>
            </a:r>
          </a:p>
          <a:p>
            <a:r>
              <a:rPr lang="ru-RU" dirty="0"/>
              <a:t>По найденным черепам ученые установили, что поселенцы относились к европеоидной расе. Антропологические реконструкции мужчины и женщины можно увидеть в Челябинском областном краеведческом музее и музее природы и человека заповедника «</a:t>
            </a:r>
            <a:r>
              <a:rPr lang="ru-RU" dirty="0" err="1"/>
              <a:t>Аркаим</a:t>
            </a:r>
            <a:r>
              <a:rPr lang="ru-RU" dirty="0"/>
              <a:t>».</a:t>
            </a:r>
            <a:r>
              <a:rPr lang="ru-RU" dirty="0"/>
              <a:t/>
            </a:r>
            <a:br>
              <a:rPr lang="ru-RU" dirty="0"/>
            </a:br>
            <a:endParaRPr lang="ru-RU" dirty="0"/>
          </a:p>
        </p:txBody>
      </p:sp>
    </p:spTree>
    <p:extLst>
      <p:ext uri="{BB962C8B-B14F-4D97-AF65-F5344CB8AC3E}">
        <p14:creationId xmlns:p14="http://schemas.microsoft.com/office/powerpoint/2010/main" val="3706175615"/>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Ион">
  <a:themeElements>
    <a:clrScheme name="I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docProps/app.xml><?xml version="1.0" encoding="utf-8"?>
<Properties xmlns="http://schemas.openxmlformats.org/officeDocument/2006/extended-properties" xmlns:vt="http://schemas.openxmlformats.org/officeDocument/2006/docPropsVTypes">
  <Template>Ion</Template>
  <TotalTime>20</TotalTime>
  <Words>704</Words>
  <Application>Microsoft Office PowerPoint</Application>
  <PresentationFormat>Широкоэкранный</PresentationFormat>
  <Paragraphs>55</Paragraphs>
  <Slides>29</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29</vt:i4>
      </vt:variant>
    </vt:vector>
  </HeadingPairs>
  <TitlesOfParts>
    <vt:vector size="33" baseType="lpstr">
      <vt:lpstr>Arial</vt:lpstr>
      <vt:lpstr>Century Gothic</vt:lpstr>
      <vt:lpstr>Wingdings 3</vt:lpstr>
      <vt:lpstr>Ион</vt:lpstr>
      <vt:lpstr>Аркаим</vt:lpstr>
      <vt:lpstr>Аркаим</vt:lpstr>
      <vt:lpstr>История открытия Аркаима </vt:lpstr>
      <vt:lpstr>История открытия Аркаима </vt:lpstr>
      <vt:lpstr>Среди находок в Аркаиме</vt:lpstr>
      <vt:lpstr>Мифы Аркаима </vt:lpstr>
      <vt:lpstr>Презентация PowerPoint</vt:lpstr>
      <vt:lpstr>Достопримечательности Аркаима </vt:lpstr>
      <vt:lpstr>Городище Аркаим </vt:lpstr>
      <vt:lpstr>Презентация PowerPoint</vt:lpstr>
      <vt:lpstr>Городище Аркаим</vt:lpstr>
      <vt:lpstr>Городище Аркаим</vt:lpstr>
      <vt:lpstr>Презентация PowerPoint</vt:lpstr>
      <vt:lpstr>Музей «Природы и человека» </vt:lpstr>
      <vt:lpstr>Презентация PowerPoint</vt:lpstr>
      <vt:lpstr>Исторический парк </vt:lpstr>
      <vt:lpstr>Презентация PowerPoint</vt:lpstr>
      <vt:lpstr>Реконструкция «Курган Темир» </vt:lpstr>
      <vt:lpstr>Презентация PowerPoint</vt:lpstr>
      <vt:lpstr>Жилища медно-каменного века  </vt:lpstr>
      <vt:lpstr>Презентация PowerPoint</vt:lpstr>
      <vt:lpstr>Этнографический музей «Казачья усадьба» </vt:lpstr>
      <vt:lpstr>Презентация PowerPoint</vt:lpstr>
      <vt:lpstr>Стойбище степного кочевника  </vt:lpstr>
      <vt:lpstr>Музей древних производств </vt:lpstr>
      <vt:lpstr>Презентация PowerPoint</vt:lpstr>
      <vt:lpstr>Степи и горы </vt:lpstr>
      <vt:lpstr>Степи и горы</vt:lpstr>
      <vt:lpstr>Презентация PowerPoint</vt:lpstr>
    </vt:vector>
  </TitlesOfParts>
  <Company>SPecialiST RePack</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Аркаим</dc:title>
  <dc:creator>8</dc:creator>
  <cp:lastModifiedBy>8</cp:lastModifiedBy>
  <cp:revision>3</cp:revision>
  <dcterms:created xsi:type="dcterms:W3CDTF">2021-11-30T16:10:51Z</dcterms:created>
  <dcterms:modified xsi:type="dcterms:W3CDTF">2021-11-30T16:31:26Z</dcterms:modified>
</cp:coreProperties>
</file>