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75" r:id="rId4"/>
    <p:sldId id="274" r:id="rId5"/>
    <p:sldId id="280" r:id="rId6"/>
    <p:sldId id="292" r:id="rId7"/>
    <p:sldId id="293" r:id="rId8"/>
    <p:sldId id="281" r:id="rId9"/>
    <p:sldId id="282" r:id="rId10"/>
    <p:sldId id="265" r:id="rId11"/>
    <p:sldId id="264" r:id="rId12"/>
    <p:sldId id="287" r:id="rId13"/>
    <p:sldId id="308" r:id="rId14"/>
    <p:sldId id="288" r:id="rId15"/>
    <p:sldId id="290" r:id="rId16"/>
    <p:sldId id="266" r:id="rId17"/>
    <p:sldId id="269" r:id="rId18"/>
    <p:sldId id="268" r:id="rId19"/>
    <p:sldId id="303" r:id="rId20"/>
    <p:sldId id="294" r:id="rId21"/>
    <p:sldId id="304" r:id="rId22"/>
    <p:sldId id="285" r:id="rId23"/>
    <p:sldId id="305" r:id="rId24"/>
    <p:sldId id="307" r:id="rId25"/>
    <p:sldId id="309" r:id="rId2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30"/>
  </p:normalViewPr>
  <p:slideViewPr>
    <p:cSldViewPr>
      <p:cViewPr varScale="1">
        <p:scale>
          <a:sx n="110" d="100"/>
          <a:sy n="110" d="100"/>
        </p:scale>
        <p:origin x="168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4/9/20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790" y="1392120"/>
            <a:ext cx="8534400" cy="1353312"/>
          </a:xfrm>
        </p:spPr>
        <p:txBody>
          <a:bodyPr>
            <a:noAutofit/>
          </a:bodyPr>
          <a:lstStyle/>
          <a:p>
            <a:pPr algn="ctr"/>
            <a:r>
              <a:rPr lang="ru-RU" b="1" dirty="0"/>
              <a:t>         Служебные части речи.  </a:t>
            </a:r>
            <a:br>
              <a:rPr lang="ru-RU" b="1" dirty="0"/>
            </a:br>
            <a:r>
              <a:rPr lang="ru-RU" b="1" dirty="0"/>
              <a:t>      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Предлог  как часть речи.</a:t>
            </a:r>
          </a:p>
        </p:txBody>
      </p:sp>
      <p:pic>
        <p:nvPicPr>
          <p:cNvPr id="4" name="Рисунок 8" descr="Рисунок1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590800"/>
            <a:ext cx="2793718" cy="3478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43A3E7-592A-2A42-8F4E-95B593F5863E}"/>
              </a:ext>
            </a:extLst>
          </p:cNvPr>
          <p:cNvSpPr txBox="1"/>
          <p:nvPr/>
        </p:nvSpPr>
        <p:spPr>
          <a:xfrm>
            <a:off x="3255380" y="5230582"/>
            <a:ext cx="541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/>
              <a:t>Выполнила: учитель русского языка</a:t>
            </a:r>
          </a:p>
          <a:p>
            <a:pPr algn="r"/>
            <a:r>
              <a:rPr lang="ru-RU" sz="2000" dirty="0"/>
              <a:t>и литературы </a:t>
            </a:r>
            <a:r>
              <a:rPr lang="ru-RU" sz="2000" dirty="0" err="1"/>
              <a:t>Изория</a:t>
            </a:r>
            <a:r>
              <a:rPr lang="ru-RU" sz="2000" dirty="0"/>
              <a:t> Е</a:t>
            </a:r>
            <a:r>
              <a:rPr lang="en-US" sz="2000" dirty="0"/>
              <a:t>.</a:t>
            </a:r>
            <a:r>
              <a:rPr lang="ru-RU" sz="2000" dirty="0"/>
              <a:t>К</a:t>
            </a:r>
            <a:r>
              <a:rPr lang="en-US" sz="2000" dirty="0"/>
              <a:t>.</a:t>
            </a:r>
            <a:endParaRPr lang="ru-RU" sz="2000" dirty="0"/>
          </a:p>
          <a:p>
            <a:pPr algn="r"/>
            <a:r>
              <a:rPr lang="ru-RU" sz="2000" dirty="0"/>
              <a:t>Урок русского языка в 7 классе</a:t>
            </a:r>
            <a:r>
              <a:rPr lang="en-US" sz="2000" dirty="0"/>
              <a:t>.</a:t>
            </a:r>
            <a:endParaRPr lang="en-RU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   По данным ключевым словам попробуйте составить определение предлога.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800" dirty="0"/>
          </a:p>
          <a:p>
            <a:endParaRPr lang="ru-RU" sz="2800" dirty="0"/>
          </a:p>
          <a:p>
            <a:r>
              <a:rPr lang="ru-RU" sz="2800" dirty="0"/>
              <a:t>Предлоги, служебные слова, зависимость, имя существительное, числительное, местоимение, другие слова в речи.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4389120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  <a:p>
            <a:endParaRPr lang="ru-RU" dirty="0"/>
          </a:p>
          <a:p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Предлог- служебная часть речи, которая выражает зависимость имени существительного, числительного и местоимения от других слов в словосочетании и в предложении.</a:t>
            </a:r>
          </a:p>
          <a:p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Предлоги не изменяются и не являются членами предложения.</a:t>
            </a:r>
          </a:p>
          <a:p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Предлог вместе с окончанием образует форму слова</a:t>
            </a:r>
            <a:r>
              <a:rPr lang="en-US" sz="4000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8671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Предлоги выражают различные смысловые отношения: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38912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Пространственные: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работает на заводе, живет в деревне;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Временные: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заморозки по утрам, отдыхали на каникулах;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Причинные: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ошибка по невнимательности, пропустил из-за болезни;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Целевые: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пригласить в гости, купить для работы, поехать ради друга;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Меры и степени: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наполнить до краев, окунуться с головой, поехать ради друга;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Объектные: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думать о друге, помнить про лекцию, скучать по родителям.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612E7D-C7D0-804C-95C0-919F031A3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Предлоги бывают однозначными и многозначными</a:t>
            </a:r>
            <a:endParaRPr lang="en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6BFDE6-9B19-184A-913C-76A30DFE79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Однозначные:</a:t>
            </a:r>
          </a:p>
          <a:p>
            <a:r>
              <a:rPr lang="ru-RU" dirty="0"/>
              <a:t>ждать в течение часа (только в значении времени)</a:t>
            </a:r>
          </a:p>
          <a:p>
            <a:r>
              <a:rPr lang="ru-RU" dirty="0"/>
              <a:t>выполнить в продолжение месяца (только в значении времени)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Многозначные:</a:t>
            </a:r>
          </a:p>
          <a:p>
            <a:r>
              <a:rPr lang="ru-RU" dirty="0"/>
              <a:t>остановиться около дома (значение места)</a:t>
            </a:r>
          </a:p>
          <a:p>
            <a:r>
              <a:rPr lang="ru-RU" dirty="0"/>
              <a:t>около ста книг (приблизительное количество)</a:t>
            </a:r>
          </a:p>
          <a:p>
            <a:pPr marL="0" indent="0">
              <a:buNone/>
            </a:pPr>
            <a:r>
              <a:rPr lang="ru-RU" dirty="0"/>
              <a:t>Могут употребляться с несколькими падежами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12782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Это важно!!!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Предлоги </a:t>
            </a:r>
            <a:r>
              <a:rPr lang="ru-RU" sz="3200" dirty="0">
                <a:solidFill>
                  <a:srgbClr val="C00000"/>
                </a:solidFill>
              </a:rPr>
              <a:t>благодаря, согласно, вопреки </a:t>
            </a:r>
            <a:r>
              <a:rPr lang="ru-RU" dirty="0"/>
              <a:t>употребляются с дательным падежом, например:   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Благодаря отцу я и сестры знаем французский, немецкий и английский языки (А.П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Чехов)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rgbClr val="C00000"/>
                </a:solidFill>
              </a:rPr>
              <a:t>!!!</a:t>
            </a:r>
            <a:r>
              <a:rPr lang="ru-RU" dirty="0"/>
              <a:t>Не следует употреблять предлог благодаря, когда речь идет о причинах, вызывающих отрицательные последствия. Нельзя сказать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«Благодаря снежным заносам движение прервано».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некоторых случаях употребление предлогов </a:t>
            </a:r>
            <a:r>
              <a:rPr lang="ru-RU" dirty="0">
                <a:solidFill>
                  <a:srgbClr val="C00000"/>
                </a:solidFill>
              </a:rPr>
              <a:t>в</a:t>
            </a:r>
            <a:r>
              <a:rPr lang="ru-RU" dirty="0"/>
              <a:t> и </a:t>
            </a:r>
            <a:r>
              <a:rPr lang="ru-RU" dirty="0">
                <a:solidFill>
                  <a:srgbClr val="C00000"/>
                </a:solidFill>
              </a:rPr>
              <a:t>на</a:t>
            </a:r>
            <a:r>
              <a:rPr lang="ru-RU" dirty="0"/>
              <a:t> в пространственном значении зависит от того, с каким именем существительным они употребляются, например: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учиться в школе- учиться на курсах, жить в Западной Сибири- жить на Урале, ехать в Крым- ехать на Кавказ </a:t>
            </a:r>
            <a:r>
              <a:rPr lang="ru-RU" dirty="0"/>
              <a:t>и т.д.</a:t>
            </a:r>
          </a:p>
          <a:p>
            <a:r>
              <a:rPr lang="ru-RU" dirty="0"/>
              <a:t>Предлоги </a:t>
            </a:r>
            <a:r>
              <a:rPr lang="ru-RU" dirty="0">
                <a:solidFill>
                  <a:srgbClr val="C00000"/>
                </a:solidFill>
              </a:rPr>
              <a:t>из</a:t>
            </a:r>
            <a:r>
              <a:rPr lang="ru-RU" dirty="0"/>
              <a:t> и </a:t>
            </a:r>
            <a:r>
              <a:rPr lang="ru-RU" dirty="0">
                <a:solidFill>
                  <a:srgbClr val="C00000"/>
                </a:solidFill>
              </a:rPr>
              <a:t>с</a:t>
            </a:r>
            <a:r>
              <a:rPr lang="ru-RU" dirty="0"/>
              <a:t> имеют антонимы в и на: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из школы- в школу, с Камчатки- на Камчатку </a:t>
            </a:r>
            <a:r>
              <a:rPr lang="ru-RU" dirty="0"/>
              <a:t>и </a:t>
            </a:r>
            <a:r>
              <a:rPr lang="ru-RU" dirty="0" err="1"/>
              <a:t>т.д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По происхождению: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2133600"/>
            <a:ext cx="4724400" cy="4434840"/>
          </a:xfrm>
        </p:spPr>
        <p:txBody>
          <a:bodyPr/>
          <a:lstStyle/>
          <a:p>
            <a:pPr marL="0" indent="0" algn="ctr">
              <a:buNone/>
            </a:pPr>
            <a:r>
              <a:rPr lang="ru-RU" sz="3000" dirty="0">
                <a:solidFill>
                  <a:schemeClr val="accent2">
                    <a:lumMod val="50000"/>
                  </a:schemeClr>
                </a:solidFill>
              </a:rPr>
              <a:t>Производные: </a:t>
            </a:r>
          </a:p>
          <a:p>
            <a:pPr algn="ctr">
              <a:buNone/>
            </a:pPr>
            <a:endParaRPr lang="ru-RU" sz="2800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2800" dirty="0">
                <a:solidFill>
                  <a:srgbClr val="C00000"/>
                </a:solidFill>
              </a:rPr>
              <a:t>вдоль, ввиду,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rgbClr val="C00000"/>
                </a:solidFill>
              </a:rPr>
              <a:t>в целях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ru-RU" sz="2800" dirty="0">
                <a:solidFill>
                  <a:srgbClr val="C00000"/>
                </a:solidFill>
              </a:rPr>
              <a:t>и другие</a:t>
            </a:r>
          </a:p>
          <a:p>
            <a:pPr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3023" y="2133600"/>
            <a:ext cx="4038600" cy="4434840"/>
          </a:xfrm>
        </p:spPr>
        <p:txBody>
          <a:bodyPr/>
          <a:lstStyle/>
          <a:p>
            <a:pPr marL="0" indent="0" algn="ctr">
              <a:buNone/>
            </a:pPr>
            <a:r>
              <a:rPr lang="ru-RU" sz="3000" dirty="0">
                <a:solidFill>
                  <a:schemeClr val="accent2">
                    <a:lumMod val="50000"/>
                  </a:schemeClr>
                </a:solidFill>
              </a:rPr>
              <a:t>Непроизводные:</a:t>
            </a:r>
          </a:p>
          <a:p>
            <a:pPr algn="ctr"/>
            <a:endParaRPr lang="ru-RU" sz="2800" dirty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2800" dirty="0">
                <a:solidFill>
                  <a:srgbClr val="C00000"/>
                </a:solidFill>
              </a:rPr>
              <a:t>в, к, над, от, для,</a:t>
            </a:r>
          </a:p>
          <a:p>
            <a:pPr algn="ctr">
              <a:buNone/>
            </a:pPr>
            <a:r>
              <a:rPr lang="ru-RU" sz="2800" dirty="0">
                <a:solidFill>
                  <a:srgbClr val="C00000"/>
                </a:solidFill>
              </a:rPr>
              <a:t>за, до и другие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Непроизводные предлоги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Возникли очень давно, поэтому в настоящее время не соотносятся с какими-либо знаменательными словами: </a:t>
            </a:r>
            <a:r>
              <a:rPr lang="ru-RU" dirty="0">
                <a:solidFill>
                  <a:srgbClr val="C00000"/>
                </a:solidFill>
              </a:rPr>
              <a:t>из, от, с, у, к, на, за, от, через, при, над…</a:t>
            </a:r>
          </a:p>
          <a:p>
            <a:endParaRPr lang="ru-RU" dirty="0"/>
          </a:p>
          <a:p>
            <a:r>
              <a:rPr lang="ru-RU" dirty="0"/>
              <a:t> Большинство непроизводных предлогов многозначны и омонимичны приставкам: </a:t>
            </a:r>
            <a:r>
              <a:rPr lang="ru-RU" dirty="0" err="1">
                <a:solidFill>
                  <a:srgbClr val="C00000"/>
                </a:solidFill>
              </a:rPr>
              <a:t>заехать-за</a:t>
            </a:r>
            <a:r>
              <a:rPr lang="ru-RU" dirty="0">
                <a:solidFill>
                  <a:srgbClr val="C00000"/>
                </a:solidFill>
              </a:rPr>
              <a:t> лесом, отъехать, от леса, съехать- с горы…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Производные  предлоги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 Образовались в более позднее время от слов других частей речи и разделяются на </a:t>
            </a:r>
            <a:r>
              <a:rPr lang="ru-RU" dirty="0">
                <a:solidFill>
                  <a:srgbClr val="C00000"/>
                </a:solidFill>
              </a:rPr>
              <a:t>наречные, отыменные </a:t>
            </a:r>
            <a:r>
              <a:rPr lang="ru-RU" dirty="0"/>
              <a:t>и</a:t>
            </a:r>
            <a:r>
              <a:rPr lang="ru-RU" dirty="0">
                <a:solidFill>
                  <a:srgbClr val="C00000"/>
                </a:solidFill>
              </a:rPr>
              <a:t> глагольные</a:t>
            </a:r>
            <a:r>
              <a:rPr lang="ru-RU" dirty="0"/>
              <a:t> предлоги.</a:t>
            </a:r>
          </a:p>
          <a:p>
            <a:r>
              <a:rPr lang="ru-RU" dirty="0">
                <a:solidFill>
                  <a:srgbClr val="C00000"/>
                </a:solidFill>
              </a:rPr>
              <a:t>НАРЕЧНЫЕ </a:t>
            </a:r>
            <a:r>
              <a:rPr lang="ru-RU" dirty="0"/>
              <a:t>предлоги в основном выражают пространственные и временные отношения и употребляются обычно с родительным падежом,  например: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chemeClr val="tx2"/>
                </a:solidFill>
              </a:rPr>
              <a:t>возле дома, около реки, вокруг города…</a:t>
            </a:r>
          </a:p>
          <a:p>
            <a:endParaRPr lang="ru-RU" dirty="0">
              <a:solidFill>
                <a:srgbClr val="C00000"/>
              </a:solidFill>
            </a:endParaRPr>
          </a:p>
          <a:p>
            <a:r>
              <a:rPr lang="ru-RU" dirty="0">
                <a:solidFill>
                  <a:srgbClr val="C00000"/>
                </a:solidFill>
              </a:rPr>
              <a:t>ОТЫМЕННЫЕ </a:t>
            </a:r>
            <a:r>
              <a:rPr lang="ru-RU" dirty="0"/>
              <a:t>предлоги образовались из различных падежных форм имен существительных и выражают объектные и некоторые обстоятельственные отношения; употребляются обычно с родительным падежом, например: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chemeClr val="tx2"/>
                </a:solidFill>
              </a:rPr>
              <a:t>насчет работы,  ввиду обвала, в течение урока…</a:t>
            </a:r>
          </a:p>
          <a:p>
            <a:endParaRPr lang="ru-RU" dirty="0">
              <a:solidFill>
                <a:srgbClr val="C00000"/>
              </a:solidFill>
            </a:endParaRPr>
          </a:p>
          <a:p>
            <a:r>
              <a:rPr lang="ru-RU" dirty="0">
                <a:solidFill>
                  <a:srgbClr val="C00000"/>
                </a:solidFill>
              </a:rPr>
              <a:t>ГЛАГОЛЬНЫЕ</a:t>
            </a:r>
            <a:r>
              <a:rPr lang="ru-RU" dirty="0"/>
              <a:t> предлоги произошли от деепричастий и выражают различные обстоятельственные отношения(причинные, временные, уступительные и др.), например: </a:t>
            </a:r>
            <a:r>
              <a:rPr lang="ru-RU" dirty="0">
                <a:solidFill>
                  <a:schemeClr val="tx2"/>
                </a:solidFill>
              </a:rPr>
              <a:t>спустя неделю, несмотря на болезнь, благодаря заботам…</a:t>
            </a:r>
          </a:p>
          <a:p>
            <a:endParaRPr lang="ru-RU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AF259-8796-B04E-9232-04C9B8B89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Выполним упражнение</a:t>
            </a:r>
            <a:endParaRPr lang="en-RU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D006481-1B21-0840-9F51-53ADDD1C13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3" y="2590800"/>
            <a:ext cx="9081633" cy="3394869"/>
          </a:xfrm>
        </p:spPr>
      </p:pic>
    </p:spTree>
    <p:extLst>
      <p:ext uri="{BB962C8B-B14F-4D97-AF65-F5344CB8AC3E}">
        <p14:creationId xmlns:p14="http://schemas.microsoft.com/office/powerpoint/2010/main" val="920822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923" y="1447800"/>
            <a:ext cx="7534154" cy="1828800"/>
          </a:xfrm>
        </p:spPr>
        <p:txBody>
          <a:bodyPr>
            <a:normAutofit fontScale="90000"/>
          </a:bodyPr>
          <a:lstStyle/>
          <a:p>
            <a:br>
              <a:rPr lang="ru-RU" sz="1800" u="sng" dirty="0"/>
            </a:br>
            <a:br>
              <a:rPr lang="ru-RU" sz="1800" u="sng" dirty="0"/>
            </a:br>
            <a:br>
              <a:rPr lang="ru-RU" sz="1800" u="sng" dirty="0"/>
            </a:br>
            <a:br>
              <a:rPr lang="ru-RU" sz="1800" u="sng" dirty="0"/>
            </a:br>
            <a:br>
              <a:rPr lang="ru-RU" sz="1800" u="sng" dirty="0"/>
            </a:br>
            <a:br>
              <a:rPr lang="ru-RU" sz="1800" u="sng" dirty="0"/>
            </a:br>
            <a:r>
              <a:rPr lang="ru-RU" sz="2400" u="sng" dirty="0"/>
              <a:t>Цели:</a:t>
            </a:r>
            <a:br>
              <a:rPr lang="ru-RU" sz="2200" u="sng" dirty="0"/>
            </a:br>
            <a:br>
              <a:rPr lang="ru-RU" sz="2200" dirty="0"/>
            </a:br>
            <a:r>
              <a:rPr lang="ru-RU" sz="2200" dirty="0"/>
              <a:t>- дать общее понятие о предлоге как служебной части речи,  важнейшими грамматическими особенностями которой являются неизменяемость и невозможность быть членом предложения;</a:t>
            </a:r>
            <a:br>
              <a:rPr lang="ru-RU" sz="2200" dirty="0"/>
            </a:br>
            <a:r>
              <a:rPr lang="ru-RU" sz="2200" dirty="0"/>
              <a:t>- познакомить учащихся с разрядами предлогов: производными и непроизводными, простыми, сложными и составными.</a:t>
            </a:r>
            <a:br>
              <a:rPr lang="ru-RU" sz="2200" dirty="0"/>
            </a:b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2667000"/>
            <a:ext cx="8686800" cy="43891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u="sng" dirty="0"/>
              <a:t>Задачи:</a:t>
            </a:r>
            <a:endParaRPr lang="ru-RU" dirty="0"/>
          </a:p>
          <a:p>
            <a:pPr>
              <a:buNone/>
            </a:pPr>
            <a:r>
              <a:rPr lang="ru-RU" dirty="0"/>
              <a:t> </a:t>
            </a:r>
          </a:p>
          <a:p>
            <a:r>
              <a:rPr lang="ru-RU" dirty="0"/>
              <a:t>закрепить отличия служебных частей речи от самостоятельных;</a:t>
            </a:r>
          </a:p>
          <a:p>
            <a:r>
              <a:rPr lang="ru-RU" dirty="0"/>
              <a:t>совершенствовать умение находить предлог в тексте на основе совокупности признаков;</a:t>
            </a:r>
          </a:p>
          <a:p>
            <a:r>
              <a:rPr lang="ru-RU" dirty="0"/>
              <a:t>выяснить роль предлогов в словосочетаниях, в том числе показать разнообразие отношений, которые могут передаваться через предлоги; формировать умение определять эти отношения.</a:t>
            </a:r>
          </a:p>
          <a:p>
            <a:pPr>
              <a:buNone/>
            </a:pPr>
            <a:r>
              <a:rPr lang="ru-RU" dirty="0"/>
              <a:t> 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7526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/>
              <a:t>  Следует различать производные предлоги от омонимичных им самостоятельных частей речи: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0610" y="3124200"/>
            <a:ext cx="9144000" cy="4389120"/>
          </a:xfrm>
        </p:spPr>
        <p:txBody>
          <a:bodyPr/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Навстречу мне выбежала собака - на встречу с друзьями;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следствие включилась целая бригада - вследствие болезни;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вдали появился - в дали голубой.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F7633-5C8A-3746-9F26-04B23DA6F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Выполним упражнение</a:t>
            </a:r>
            <a:endParaRPr lang="en-RU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33EF0BB-0007-1B41-B781-3CF678D4EE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18" y="2369273"/>
            <a:ext cx="8051800" cy="1574800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0D98FF0-EE0B-3A40-9851-7A32C11389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192" y="3962400"/>
            <a:ext cx="8051800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8623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По структуре: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Простыми</a:t>
            </a:r>
            <a:r>
              <a:rPr lang="ru-RU" dirty="0"/>
              <a:t> являются предлоги, состоящие из одного слова: </a:t>
            </a:r>
            <a:r>
              <a:rPr lang="ru-RU" dirty="0">
                <a:solidFill>
                  <a:srgbClr val="C00000"/>
                </a:solidFill>
              </a:rPr>
              <a:t>в , на, к , при, пред, через, благодаря…</a:t>
            </a:r>
          </a:p>
          <a:p>
            <a:pPr>
              <a:buNone/>
            </a:pPr>
            <a:endParaRPr lang="ru-RU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Сложными </a:t>
            </a:r>
            <a:r>
              <a:rPr lang="ru-RU" dirty="0"/>
              <a:t>являются предлоги, образованные соединением двух непроизводных предлогов: </a:t>
            </a:r>
            <a:r>
              <a:rPr lang="ru-RU" dirty="0">
                <a:solidFill>
                  <a:srgbClr val="C00000"/>
                </a:solidFill>
              </a:rPr>
              <a:t>из-за, из-под…</a:t>
            </a:r>
          </a:p>
          <a:p>
            <a:pPr>
              <a:buNone/>
            </a:pPr>
            <a:endParaRPr lang="ru-RU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Составными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/>
              <a:t>являются предлоги, состоящие из нескольких слов: </a:t>
            </a:r>
            <a:r>
              <a:rPr lang="ru-RU" dirty="0">
                <a:solidFill>
                  <a:srgbClr val="C00000"/>
                </a:solidFill>
              </a:rPr>
              <a:t>не смотря на, в отличие, в связи…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8C8E0A-2627-CA47-9476-DF2C5AAE6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Выполним упражнение</a:t>
            </a:r>
            <a:endParaRPr lang="en-RU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C4FB39C-58B4-EC4C-93E8-E39248ECD5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397" y="2335609"/>
            <a:ext cx="9242794" cy="2186781"/>
          </a:xfrm>
        </p:spPr>
      </p:pic>
    </p:spTree>
    <p:extLst>
      <p:ext uri="{BB962C8B-B14F-4D97-AF65-F5344CB8AC3E}">
        <p14:creationId xmlns:p14="http://schemas.microsoft.com/office/powerpoint/2010/main" val="15552774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сканирование0014">
            <a:extLst>
              <a:ext uri="{FF2B5EF4-FFF2-40B4-BE49-F238E27FC236}">
                <a16:creationId xmlns:a16="http://schemas.microsoft.com/office/drawing/2014/main" id="{662F0A2E-BF58-4A49-9C64-328D37B9E8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1763389"/>
            <a:ext cx="5410200" cy="4678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WordArt 6">
            <a:extLst>
              <a:ext uri="{FF2B5EF4-FFF2-40B4-BE49-F238E27FC236}">
                <a16:creationId xmlns:a16="http://schemas.microsoft.com/office/drawing/2014/main" id="{8BF819BF-2EF0-FE4C-890A-36FAA68CCA6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229600" y="5943600"/>
            <a:ext cx="5143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79F079-AAF5-1544-A2F0-2545A6B585BA}"/>
              </a:ext>
            </a:extLst>
          </p:cNvPr>
          <p:cNvSpPr txBox="1"/>
          <p:nvPr/>
        </p:nvSpPr>
        <p:spPr>
          <a:xfrm>
            <a:off x="1902589" y="990600"/>
            <a:ext cx="575195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>
                <a:solidFill>
                  <a:schemeClr val="tx2"/>
                </a:solidFill>
              </a:rPr>
              <a:t>Отличие предлогов от приставок:</a:t>
            </a:r>
            <a:endParaRPr lang="en-RU" sz="2600" b="1" dirty="0">
              <a:solidFill>
                <a:schemeClr val="tx2"/>
              </a:solidFill>
              <a:latin typeface="American Typewriter" panose="02090604020004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446329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349C0-9099-2443-8407-11DEF2EEA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853" y="1066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Подведение итогов</a:t>
            </a:r>
            <a:br>
              <a:rPr lang="ru-RU" dirty="0"/>
            </a:br>
            <a:r>
              <a:rPr lang="ru-RU" dirty="0"/>
              <a:t>и домашнее задание</a:t>
            </a:r>
            <a:endParaRPr lang="en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B6838-EE98-AE42-937C-64E4561644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4389120"/>
          </a:xfrm>
        </p:spPr>
        <p:txBody>
          <a:bodyPr/>
          <a:lstStyle/>
          <a:p>
            <a:r>
              <a:rPr lang="en-US" dirty="0"/>
              <a:t>§51-56, </a:t>
            </a:r>
            <a:r>
              <a:rPr lang="ru-RU" dirty="0"/>
              <a:t>познакомиться с морфологическим разбором предлога</a:t>
            </a:r>
            <a:endParaRPr lang="en-US" dirty="0"/>
          </a:p>
          <a:p>
            <a:r>
              <a:rPr lang="ru-RU" dirty="0" err="1"/>
              <a:t>Упр</a:t>
            </a:r>
            <a:r>
              <a:rPr lang="en-US" dirty="0"/>
              <a:t>. </a:t>
            </a:r>
            <a:r>
              <a:rPr lang="ru-RU" dirty="0"/>
              <a:t>№336</a:t>
            </a:r>
            <a:r>
              <a:rPr lang="en-US" dirty="0"/>
              <a:t>, </a:t>
            </a:r>
            <a:r>
              <a:rPr lang="ru-RU" dirty="0"/>
              <a:t>№340</a:t>
            </a:r>
            <a:r>
              <a:rPr lang="en-US" dirty="0"/>
              <a:t>.</a:t>
            </a:r>
          </a:p>
          <a:p>
            <a:r>
              <a:rPr lang="ru-RU" dirty="0"/>
              <a:t>Сделать морфологический разбор двух предлогов</a:t>
            </a:r>
            <a:r>
              <a:rPr lang="en-US" dirty="0"/>
              <a:t>.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4209125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229600" cy="1143000"/>
          </a:xfrm>
        </p:spPr>
        <p:txBody>
          <a:bodyPr/>
          <a:lstStyle/>
          <a:p>
            <a:r>
              <a:rPr lang="ru-RU" dirty="0"/>
              <a:t>Орфографическая разминка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6172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err="1"/>
              <a:t>Сп</a:t>
            </a:r>
            <a:r>
              <a:rPr lang="ru-RU" sz="2800" dirty="0"/>
              <a:t>..шу в школу, </a:t>
            </a:r>
            <a:r>
              <a:rPr lang="ru-RU" sz="2800" dirty="0" err="1"/>
              <a:t>заг</a:t>
            </a:r>
            <a:r>
              <a:rPr lang="ru-RU" sz="2800" dirty="0"/>
              <a:t>..</a:t>
            </a:r>
            <a:r>
              <a:rPr lang="ru-RU" sz="2800" dirty="0" err="1"/>
              <a:t>реть</a:t>
            </a:r>
            <a:r>
              <a:rPr lang="ru-RU" sz="2800" dirty="0"/>
              <a:t> на со..</a:t>
            </a:r>
            <a:r>
              <a:rPr lang="ru-RU" sz="2800" dirty="0" err="1"/>
              <a:t>нце</a:t>
            </a:r>
            <a:r>
              <a:rPr lang="ru-RU" sz="2800" dirty="0"/>
              <a:t>, </a:t>
            </a:r>
            <a:r>
              <a:rPr lang="ru-RU" sz="2800" dirty="0" err="1"/>
              <a:t>предл..жить</a:t>
            </a:r>
            <a:r>
              <a:rPr lang="ru-RU" sz="2800" dirty="0"/>
              <a:t> </a:t>
            </a:r>
            <a:r>
              <a:rPr lang="ru-RU" sz="2800" dirty="0" err="1"/>
              <a:t>помощ</a:t>
            </a:r>
            <a:r>
              <a:rPr lang="ru-RU" sz="2800" dirty="0"/>
              <a:t>..,  </a:t>
            </a:r>
            <a:r>
              <a:rPr lang="ru-RU" sz="2800" dirty="0" err="1"/>
              <a:t>вым</a:t>
            </a:r>
            <a:r>
              <a:rPr lang="ru-RU" sz="2800" dirty="0"/>
              <a:t>..</a:t>
            </a:r>
            <a:r>
              <a:rPr lang="ru-RU" sz="2800" dirty="0" err="1"/>
              <a:t>кнуть</a:t>
            </a:r>
            <a:r>
              <a:rPr lang="ru-RU" sz="2800" dirty="0"/>
              <a:t> под дождем, цветущее р..</a:t>
            </a:r>
            <a:r>
              <a:rPr lang="ru-RU" sz="2800" dirty="0" err="1"/>
              <a:t>стение</a:t>
            </a:r>
            <a:r>
              <a:rPr lang="ru-RU" sz="2800" dirty="0"/>
              <a:t>, </a:t>
            </a:r>
            <a:r>
              <a:rPr lang="ru-RU" sz="2800" dirty="0" err="1"/>
              <a:t>прот</a:t>
            </a:r>
            <a:r>
              <a:rPr lang="ru-RU" sz="2800" dirty="0"/>
              <a:t>..рать пыль, об..</a:t>
            </a:r>
            <a:r>
              <a:rPr lang="ru-RU" sz="2800" dirty="0" err="1"/>
              <a:t>грать</a:t>
            </a:r>
            <a:r>
              <a:rPr lang="ru-RU" sz="2800" dirty="0"/>
              <a:t> в шахматы, </a:t>
            </a:r>
            <a:r>
              <a:rPr lang="ru-RU" sz="2800" dirty="0" err="1"/>
              <a:t>подск</a:t>
            </a:r>
            <a:r>
              <a:rPr lang="ru-RU" sz="2800" dirty="0"/>
              <a:t>..</a:t>
            </a:r>
            <a:r>
              <a:rPr lang="ru-RU" sz="2800" dirty="0" err="1"/>
              <a:t>чить</a:t>
            </a:r>
            <a:r>
              <a:rPr lang="ru-RU" sz="2800" dirty="0"/>
              <a:t> от неожиданности, пр..школьный участок, </a:t>
            </a:r>
            <a:r>
              <a:rPr lang="ru-RU" sz="2800" dirty="0" err="1"/>
              <a:t>соломен</a:t>
            </a:r>
            <a:r>
              <a:rPr lang="ru-RU" sz="2800" dirty="0"/>
              <a:t>(</a:t>
            </a:r>
            <a:r>
              <a:rPr lang="ru-RU" sz="2800" dirty="0" err="1"/>
              <a:t>нн</a:t>
            </a:r>
            <a:r>
              <a:rPr lang="ru-RU" sz="2800" dirty="0"/>
              <a:t>)</a:t>
            </a:r>
            <a:r>
              <a:rPr lang="ru-RU" sz="2800" dirty="0" err="1"/>
              <a:t>ая</a:t>
            </a:r>
            <a:r>
              <a:rPr lang="ru-RU" sz="2800" dirty="0"/>
              <a:t> шляпа, две св..</a:t>
            </a:r>
            <a:r>
              <a:rPr lang="ru-RU" sz="2800" dirty="0" err="1"/>
              <a:t>чи</a:t>
            </a:r>
            <a:r>
              <a:rPr lang="ru-RU" sz="2800" dirty="0"/>
              <a:t>, научно(популярная ) передача, я рас(</a:t>
            </a:r>
            <a:r>
              <a:rPr lang="ru-RU" sz="2800" dirty="0" err="1"/>
              <a:t>сс</a:t>
            </a:r>
            <a:r>
              <a:rPr lang="ru-RU" sz="2800" dirty="0"/>
              <a:t>)</a:t>
            </a:r>
            <a:r>
              <a:rPr lang="ru-RU" sz="2800" dirty="0" err="1"/>
              <a:t>ердилась</a:t>
            </a:r>
            <a:r>
              <a:rPr lang="ru-RU" sz="2800" dirty="0"/>
              <a:t>, с(ъ/ь)есть пол(яблока), как в воду гл..дел, пр..интересный рас(</a:t>
            </a:r>
            <a:r>
              <a:rPr lang="ru-RU" sz="2800" dirty="0" err="1"/>
              <a:t>сс</a:t>
            </a:r>
            <a:r>
              <a:rPr lang="ru-RU" sz="2800" dirty="0"/>
              <a:t>)</a:t>
            </a:r>
            <a:r>
              <a:rPr lang="ru-RU" sz="2800" dirty="0" err="1"/>
              <a:t>каз</a:t>
            </a:r>
            <a:r>
              <a:rPr lang="ru-RU" sz="2800" dirty="0"/>
              <a:t>, </a:t>
            </a:r>
            <a:r>
              <a:rPr lang="ru-RU" sz="2800" dirty="0" err="1"/>
              <a:t>кле</a:t>
            </a:r>
            <a:r>
              <a:rPr lang="ru-RU" sz="2800" dirty="0"/>
              <a:t>..</a:t>
            </a:r>
            <a:r>
              <a:rPr lang="ru-RU" sz="2800" dirty="0" err="1"/>
              <a:t>щий</a:t>
            </a:r>
            <a:r>
              <a:rPr lang="ru-RU" sz="2800" dirty="0"/>
              <a:t> карандаш, зам..</a:t>
            </a:r>
            <a:r>
              <a:rPr lang="ru-RU" sz="2800" dirty="0" err="1"/>
              <a:t>реть</a:t>
            </a:r>
            <a:r>
              <a:rPr lang="ru-RU" sz="2800" dirty="0"/>
              <a:t> от восторга, пройти через чащу, </a:t>
            </a:r>
            <a:r>
              <a:rPr lang="ru-RU" sz="2800" dirty="0" err="1"/>
              <a:t>усевш</a:t>
            </a:r>
            <a:r>
              <a:rPr lang="ru-RU" sz="2800" dirty="0"/>
              <a:t>..</a:t>
            </a:r>
            <a:r>
              <a:rPr lang="ru-RU" sz="2800" dirty="0" err="1"/>
              <a:t>сь</a:t>
            </a:r>
            <a:r>
              <a:rPr lang="ru-RU" sz="2800" dirty="0"/>
              <a:t> под  дер..</a:t>
            </a:r>
            <a:r>
              <a:rPr lang="ru-RU" sz="2800" dirty="0" err="1"/>
              <a:t>вом</a:t>
            </a:r>
            <a:r>
              <a:rPr lang="ru-RU" sz="2800" dirty="0"/>
              <a:t>, </a:t>
            </a:r>
            <a:r>
              <a:rPr lang="ru-RU" sz="2800" dirty="0" err="1"/>
              <a:t>выс</a:t>
            </a:r>
            <a:r>
              <a:rPr lang="ru-RU" sz="2800" dirty="0"/>
              <a:t>..ко над </a:t>
            </a:r>
            <a:r>
              <a:rPr lang="ru-RU" sz="2800" dirty="0" err="1"/>
              <a:t>з..млей</a:t>
            </a:r>
            <a:r>
              <a:rPr lang="ru-RU" sz="2800" dirty="0"/>
              <a:t>, (не)</a:t>
            </a:r>
            <a:r>
              <a:rPr lang="ru-RU" sz="2800" dirty="0" err="1"/>
              <a:t>брежность</a:t>
            </a:r>
            <a:r>
              <a:rPr lang="ru-RU" sz="2800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ru-RU" dirty="0"/>
              <a:t>                  Части речи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29200"/>
          </a:xfrm>
        </p:spPr>
        <p:txBody>
          <a:bodyPr>
            <a:normAutofit fontScale="77500" lnSpcReduction="20000"/>
          </a:bodyPr>
          <a:lstStyle/>
          <a:p>
            <a:pPr fontAlgn="ctr">
              <a:buNone/>
            </a:pPr>
            <a:r>
              <a:rPr lang="ru-RU" dirty="0"/>
              <a:t>                                                     </a:t>
            </a:r>
          </a:p>
          <a:p>
            <a:pPr algn="ctr">
              <a:buNone/>
            </a:pPr>
            <a:r>
              <a:rPr lang="ru-RU" sz="3600" b="1" dirty="0">
                <a:solidFill>
                  <a:srgbClr val="00B0F0"/>
                </a:solidFill>
              </a:rPr>
              <a:t>       </a:t>
            </a: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</a:rPr>
              <a:t>Самостоятельные части речи 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Имя существительное 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Имя прилагательное 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Имя числительное 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Местоимение 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Глагол 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Причастие 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Деепричастие 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Наречие 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Категория состояния 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</a:rPr>
              <a:t>Служебные части речи 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Предлог 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Союз 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Частица 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</a:rPr>
              <a:t>Особая часть речи 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Междометие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143000"/>
          </a:xfrm>
        </p:spPr>
        <p:txBody>
          <a:bodyPr>
            <a:noAutofit/>
          </a:bodyPr>
          <a:lstStyle/>
          <a:p>
            <a:pPr marL="0" indent="0" algn="ctr"/>
            <a:r>
              <a:rPr lang="ru-RU" sz="3500" b="1" dirty="0"/>
              <a:t>Различия между самостоятельными</a:t>
            </a:r>
            <a:br>
              <a:rPr lang="ru-RU" sz="3500" b="1" dirty="0"/>
            </a:br>
            <a:r>
              <a:rPr lang="ru-RU" sz="3500" b="1" dirty="0"/>
              <a:t>и служебными частями речи:</a:t>
            </a:r>
            <a:br>
              <a:rPr lang="ru-RU" sz="3500" b="1" dirty="0"/>
            </a:br>
            <a:endParaRPr lang="ru-RU" sz="3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3952" y="1752600"/>
            <a:ext cx="8364638" cy="4389120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endParaRPr lang="ru-RU" sz="3100" b="1" dirty="0"/>
          </a:p>
          <a:p>
            <a:pPr marL="0" indent="0" algn="ctr">
              <a:buNone/>
            </a:pPr>
            <a:endParaRPr lang="ru-RU" sz="4200" b="1" dirty="0"/>
          </a:p>
          <a:p>
            <a:pPr marL="0" indent="0" algn="ctr">
              <a:buNone/>
            </a:pPr>
            <a:endParaRPr lang="ru-RU" sz="4200" b="1" dirty="0"/>
          </a:p>
          <a:p>
            <a:pPr marL="0" indent="0">
              <a:buNone/>
            </a:pPr>
            <a:r>
              <a:rPr lang="ru-RU" sz="5500" b="1" dirty="0"/>
              <a:t>Самостоятельные части речи:</a:t>
            </a:r>
          </a:p>
          <a:p>
            <a:pPr marL="0" indent="0">
              <a:buNone/>
            </a:pPr>
            <a:endParaRPr lang="ru-RU" sz="4200" b="1" dirty="0"/>
          </a:p>
          <a:p>
            <a:r>
              <a:rPr lang="ru-RU" sz="4200" dirty="0"/>
              <a:t>- можно задать вопрос;</a:t>
            </a:r>
          </a:p>
          <a:p>
            <a:r>
              <a:rPr lang="ru-RU" sz="4200" dirty="0"/>
              <a:t>- являются членами предложения;</a:t>
            </a:r>
          </a:p>
          <a:p>
            <a:r>
              <a:rPr lang="ru-RU" sz="4200" dirty="0"/>
              <a:t>- между непроизводным предлогом и самостоятельной частью речи можно вставить слово (например, </a:t>
            </a:r>
            <a:r>
              <a:rPr lang="ru-RU" sz="4200" i="1" dirty="0"/>
              <a:t>на </a:t>
            </a:r>
            <a:r>
              <a:rPr lang="ru-RU" sz="4200" i="1" u="sng" dirty="0"/>
              <a:t>это </a:t>
            </a:r>
            <a:r>
              <a:rPr lang="ru-RU" sz="4200" i="1" dirty="0"/>
              <a:t>подобие).</a:t>
            </a:r>
          </a:p>
          <a:p>
            <a:endParaRPr lang="ru-RU" sz="4200" i="1" dirty="0"/>
          </a:p>
          <a:p>
            <a:pPr marL="0" indent="0">
              <a:buNone/>
            </a:pPr>
            <a:r>
              <a:rPr lang="ru-RU" sz="5500" b="1" dirty="0"/>
              <a:t>Служебные части речи:</a:t>
            </a:r>
          </a:p>
          <a:p>
            <a:pPr marL="0" indent="0">
              <a:buNone/>
            </a:pPr>
            <a:endParaRPr lang="ru-RU" sz="4200" b="1" dirty="0"/>
          </a:p>
          <a:p>
            <a:r>
              <a:rPr lang="ru-RU" sz="4200" dirty="0"/>
              <a:t>-нельзя задать вопрос;</a:t>
            </a:r>
          </a:p>
          <a:p>
            <a:r>
              <a:rPr lang="ru-RU" sz="4200" dirty="0"/>
              <a:t>- нельзя вставить слово;</a:t>
            </a:r>
          </a:p>
          <a:p>
            <a:r>
              <a:rPr lang="ru-RU" sz="4200" dirty="0"/>
              <a:t>-можно заменить другим предлогом (синонимом);</a:t>
            </a:r>
          </a:p>
          <a:p>
            <a:r>
              <a:rPr lang="ru-RU" sz="4200" dirty="0"/>
              <a:t>- не являются членом предложения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     Тест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1.     </a:t>
            </a:r>
            <a:r>
              <a:rPr lang="ru-RU" b="1" dirty="0"/>
              <a:t>Дуб рос около небольшого озера.  ОКОЛО является:</a:t>
            </a:r>
            <a:br>
              <a:rPr lang="ru-RU" b="1" dirty="0"/>
            </a:br>
            <a:r>
              <a:rPr lang="ru-RU" dirty="0"/>
              <a:t>А) предлогом;</a:t>
            </a:r>
            <a:br>
              <a:rPr lang="ru-RU" dirty="0"/>
            </a:br>
            <a:r>
              <a:rPr lang="ru-RU" dirty="0"/>
              <a:t>Б) союзом;</a:t>
            </a:r>
            <a:br>
              <a:rPr lang="ru-RU" dirty="0"/>
            </a:br>
            <a:r>
              <a:rPr lang="ru-RU" dirty="0"/>
              <a:t>В) наречием.</a:t>
            </a:r>
          </a:p>
          <a:p>
            <a:r>
              <a:rPr lang="ru-RU" dirty="0"/>
              <a:t>2.      </a:t>
            </a:r>
            <a:r>
              <a:rPr lang="ru-RU" b="1" dirty="0"/>
              <a:t>Как правильно написать:</a:t>
            </a:r>
            <a:br>
              <a:rPr lang="ru-RU" b="1" dirty="0"/>
            </a:br>
            <a:r>
              <a:rPr lang="ru-RU" dirty="0"/>
              <a:t>А) по вас;</a:t>
            </a:r>
            <a:br>
              <a:rPr lang="ru-RU" dirty="0"/>
            </a:br>
            <a:r>
              <a:rPr lang="ru-RU" dirty="0"/>
              <a:t>Б) по вам;</a:t>
            </a:r>
            <a:br>
              <a:rPr lang="ru-RU" dirty="0"/>
            </a:br>
            <a:r>
              <a:rPr lang="ru-RU" dirty="0"/>
              <a:t>В) за вами.</a:t>
            </a:r>
          </a:p>
          <a:p>
            <a:r>
              <a:rPr lang="ru-RU" dirty="0"/>
              <a:t>3.      </a:t>
            </a:r>
            <a:r>
              <a:rPr lang="ru-RU" b="1" dirty="0"/>
              <a:t>В предложении: Какой сегодня чудесный день!  КАКОЙ – это:</a:t>
            </a:r>
            <a:br>
              <a:rPr lang="ru-RU" b="1" dirty="0"/>
            </a:br>
            <a:r>
              <a:rPr lang="ru-RU" dirty="0"/>
              <a:t>А) частица;</a:t>
            </a:r>
            <a:br>
              <a:rPr lang="ru-RU" dirty="0"/>
            </a:br>
            <a:r>
              <a:rPr lang="ru-RU" dirty="0"/>
              <a:t>Б) местоимение;</a:t>
            </a:r>
            <a:br>
              <a:rPr lang="ru-RU" dirty="0"/>
            </a:br>
            <a:r>
              <a:rPr lang="ru-RU" dirty="0"/>
              <a:t>В) союз.</a:t>
            </a:r>
          </a:p>
          <a:p>
            <a:r>
              <a:rPr lang="ru-RU" dirty="0"/>
              <a:t>4.      </a:t>
            </a:r>
            <a:r>
              <a:rPr lang="ru-RU" b="1" dirty="0"/>
              <a:t>В предложении: Уж небо осенью дышало.   УЖ – это:</a:t>
            </a:r>
            <a:br>
              <a:rPr lang="ru-RU" b="1" dirty="0"/>
            </a:br>
            <a:r>
              <a:rPr lang="ru-RU" dirty="0"/>
              <a:t>А) частица;</a:t>
            </a:r>
            <a:br>
              <a:rPr lang="ru-RU" dirty="0"/>
            </a:br>
            <a:r>
              <a:rPr lang="ru-RU" dirty="0"/>
              <a:t>Б) союз;</a:t>
            </a:r>
            <a:br>
              <a:rPr lang="ru-RU" dirty="0"/>
            </a:br>
            <a:r>
              <a:rPr lang="ru-RU" dirty="0"/>
              <a:t>В) наречие.</a:t>
            </a:r>
          </a:p>
          <a:p>
            <a:r>
              <a:rPr lang="ru-RU" dirty="0"/>
              <a:t>5.      </a:t>
            </a:r>
            <a:r>
              <a:rPr lang="ru-RU" b="1" dirty="0"/>
              <a:t>В предложении: Пусть всегда будет солнце.   ПУСТЬ – это:</a:t>
            </a:r>
            <a:br>
              <a:rPr lang="ru-RU" b="1" dirty="0"/>
            </a:br>
            <a:r>
              <a:rPr lang="ru-RU" dirty="0"/>
              <a:t>А) частица;</a:t>
            </a:r>
            <a:br>
              <a:rPr lang="ru-RU" dirty="0"/>
            </a:br>
            <a:r>
              <a:rPr lang="ru-RU" dirty="0"/>
              <a:t>Б) предлог;</a:t>
            </a:r>
            <a:br>
              <a:rPr lang="ru-RU" dirty="0"/>
            </a:br>
            <a:r>
              <a:rPr lang="ru-RU" dirty="0"/>
              <a:t>В) союз.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ключ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1.А</a:t>
            </a:r>
          </a:p>
          <a:p>
            <a:r>
              <a:rPr lang="ru-RU" dirty="0"/>
              <a:t>2.Б</a:t>
            </a:r>
          </a:p>
          <a:p>
            <a:r>
              <a:rPr lang="ru-RU" dirty="0"/>
              <a:t>3.Б</a:t>
            </a:r>
          </a:p>
          <a:p>
            <a:r>
              <a:rPr lang="ru-RU" dirty="0"/>
              <a:t>4.В</a:t>
            </a:r>
          </a:p>
          <a:p>
            <a:r>
              <a:rPr lang="ru-RU" dirty="0"/>
              <a:t>5.А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Прочитайте ряд слов: Голубыми, небесами, великолепными, коврами, блестя, солнце, снег, лежит; прозрачный, лес, один, чернеет, ель, иней, зеленеет, речка, льдом, блестит.</a:t>
            </a:r>
          </a:p>
          <a:p>
            <a:r>
              <a:rPr lang="ru-RU" b="1" i="1" dirty="0"/>
              <a:t>Вопросы и задания: </a:t>
            </a:r>
          </a:p>
          <a:p>
            <a:r>
              <a:rPr lang="ru-RU" dirty="0"/>
              <a:t>Можем ли мы назвать прочитанное текстом? Почему? Из какого стихотворения эти строки и кто автор? Восстановите отрывок стихотворения.  С помощью каких слов это сделать?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«Зимнее утро»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05200" y="2819400"/>
            <a:ext cx="541020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Под голубыми небесами</a:t>
            </a:r>
            <a:br>
              <a:rPr lang="ru-RU" sz="2200" dirty="0"/>
            </a:br>
            <a:r>
              <a:rPr lang="ru-RU" sz="2200" dirty="0"/>
              <a:t>Великолепными коврами,</a:t>
            </a:r>
            <a:br>
              <a:rPr lang="ru-RU" sz="2200" dirty="0"/>
            </a:br>
            <a:r>
              <a:rPr lang="ru-RU" sz="2200" dirty="0"/>
              <a:t>Блестя на солнце, снег лежит;</a:t>
            </a:r>
            <a:br>
              <a:rPr lang="ru-RU" sz="2200" dirty="0"/>
            </a:br>
            <a:r>
              <a:rPr lang="ru-RU" sz="2200" dirty="0"/>
              <a:t>Прозрачный лес один чернеет,</a:t>
            </a:r>
            <a:br>
              <a:rPr lang="ru-RU" sz="2200" dirty="0"/>
            </a:br>
            <a:r>
              <a:rPr lang="ru-RU" sz="2200" dirty="0"/>
              <a:t>И ель сквозь иней зеленеет,</a:t>
            </a:r>
            <a:br>
              <a:rPr lang="ru-RU" sz="2200" dirty="0"/>
            </a:br>
            <a:r>
              <a:rPr lang="ru-RU" sz="2200" dirty="0"/>
              <a:t>И речка подо льдом блестит…</a:t>
            </a:r>
          </a:p>
          <a:p>
            <a:pPr algn="r"/>
            <a:r>
              <a:rPr lang="ru-RU" sz="2200" dirty="0"/>
              <a:t>А</a:t>
            </a:r>
            <a:r>
              <a:rPr lang="en-US" sz="2200" dirty="0"/>
              <a:t>.</a:t>
            </a:r>
            <a:r>
              <a:rPr lang="ru-RU" sz="2200" dirty="0"/>
              <a:t>С</a:t>
            </a:r>
            <a:r>
              <a:rPr lang="en-US" sz="2200" dirty="0"/>
              <a:t>.</a:t>
            </a:r>
            <a:r>
              <a:rPr lang="ru-RU" sz="2200" dirty="0"/>
              <a:t>Пушкин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715</TotalTime>
  <Words>1343</Words>
  <Application>Microsoft Macintosh PowerPoint</Application>
  <PresentationFormat>On-screen Show (4:3)</PresentationFormat>
  <Paragraphs>124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American Typewriter</vt:lpstr>
      <vt:lpstr>Calibri</vt:lpstr>
      <vt:lpstr>Constantia</vt:lpstr>
      <vt:lpstr>Times New Roman</vt:lpstr>
      <vt:lpstr>Wingdings 2</vt:lpstr>
      <vt:lpstr>Поток</vt:lpstr>
      <vt:lpstr>         Служебные части речи.         Предлог  как часть речи.</vt:lpstr>
      <vt:lpstr>      Цели:  - дать общее понятие о предлоге как служебной части речи,  важнейшими грамматическими особенностями которой являются неизменяемость и невозможность быть членом предложения; - познакомить учащихся с разрядами предлогов: производными и непроизводными, простыми, сложными и составными. </vt:lpstr>
      <vt:lpstr>Орфографическая разминка</vt:lpstr>
      <vt:lpstr>                  Части речи</vt:lpstr>
      <vt:lpstr>Различия между самостоятельными и служебными частями речи: </vt:lpstr>
      <vt:lpstr>                       Тест</vt:lpstr>
      <vt:lpstr>ключ</vt:lpstr>
      <vt:lpstr>PowerPoint Presentation</vt:lpstr>
      <vt:lpstr>             «Зимнее утро»</vt:lpstr>
      <vt:lpstr>   По данным ключевым словам попробуйте составить определение предлога.</vt:lpstr>
      <vt:lpstr>PowerPoint Presentation</vt:lpstr>
      <vt:lpstr>Предлоги выражают различные смысловые отношения:</vt:lpstr>
      <vt:lpstr>Предлоги бывают однозначными и многозначными</vt:lpstr>
      <vt:lpstr>Это важно!!!</vt:lpstr>
      <vt:lpstr>PowerPoint Presentation</vt:lpstr>
      <vt:lpstr>По происхождению: </vt:lpstr>
      <vt:lpstr>Непроизводные предлоги</vt:lpstr>
      <vt:lpstr>Производные  предлоги</vt:lpstr>
      <vt:lpstr>Выполним упражнение</vt:lpstr>
      <vt:lpstr>  Следует различать производные предлоги от омонимичных им самостоятельных частей речи:</vt:lpstr>
      <vt:lpstr>Выполним упражнение</vt:lpstr>
      <vt:lpstr>       По структуре:</vt:lpstr>
      <vt:lpstr>Выполним упражнение</vt:lpstr>
      <vt:lpstr>PowerPoint Presentation</vt:lpstr>
      <vt:lpstr>Подведение итогов и 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Служебные части речи.         Предлог  как часть речи.</dc:title>
  <cp:lastModifiedBy>Microsoft Office User</cp:lastModifiedBy>
  <cp:revision>65</cp:revision>
  <dcterms:modified xsi:type="dcterms:W3CDTF">2020-04-09T18:59:38Z</dcterms:modified>
</cp:coreProperties>
</file>