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7" r:id="rId3"/>
    <p:sldId id="266" r:id="rId4"/>
    <p:sldId id="257" r:id="rId5"/>
    <p:sldId id="258" r:id="rId6"/>
    <p:sldId id="268" r:id="rId7"/>
    <p:sldId id="269" r:id="rId8"/>
    <p:sldId id="270" r:id="rId9"/>
    <p:sldId id="259" r:id="rId10"/>
    <p:sldId id="261" r:id="rId11"/>
    <p:sldId id="275" r:id="rId12"/>
    <p:sldId id="271" r:id="rId13"/>
    <p:sldId id="274" r:id="rId14"/>
    <p:sldId id="264" r:id="rId15"/>
    <p:sldId id="265" r:id="rId16"/>
    <p:sldId id="263" r:id="rId17"/>
    <p:sldId id="276" r:id="rId18"/>
    <p:sldId id="279" r:id="rId19"/>
    <p:sldId id="277" r:id="rId20"/>
    <p:sldId id="278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CFE"/>
    <a:srgbClr val="DBF6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5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4F6EC9-915E-984F-84DF-66AC8AF33C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9A7DCB-F732-7248-8B28-9B7670B9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94751F-E797-D248-8262-A1BC52CBB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A9716B3-592B-6A41-94FB-0EC971A572F4}" type="slidenum">
              <a:rPr lang="ru-RU" altLang="en-RU"/>
              <a:pPr/>
              <a:t>‹#›</a:t>
            </a:fld>
            <a:endParaRPr lang="ru-RU" altLang="en-RU"/>
          </a:p>
        </p:txBody>
      </p:sp>
    </p:spTree>
    <p:extLst>
      <p:ext uri="{BB962C8B-B14F-4D97-AF65-F5344CB8AC3E}">
        <p14:creationId xmlns:p14="http://schemas.microsoft.com/office/powerpoint/2010/main" val="33717070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57BB18-CC84-BD4B-9B89-09C1F60994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D860D8-4A69-6A42-952A-F6627E96A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31D8C4-2999-C844-A77F-E16752500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CC2B058-11E6-2F49-A1C4-46A21BD8E238}" type="slidenum">
              <a:rPr lang="ru-RU" altLang="en-RU"/>
              <a:pPr/>
              <a:t>‹#›</a:t>
            </a:fld>
            <a:endParaRPr lang="ru-RU" altLang="en-RU"/>
          </a:p>
        </p:txBody>
      </p:sp>
    </p:spTree>
    <p:extLst>
      <p:ext uri="{BB962C8B-B14F-4D97-AF65-F5344CB8AC3E}">
        <p14:creationId xmlns:p14="http://schemas.microsoft.com/office/powerpoint/2010/main" val="1230777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extBox 3">
            <a:extLst>
              <a:ext uri="{FF2B5EF4-FFF2-40B4-BE49-F238E27FC236}">
                <a16:creationId xmlns:a16="http://schemas.microsoft.com/office/drawing/2014/main" id="{852F3994-52B8-B846-85B3-DA0322D06119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3701" cy="368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C4FEE1-4685-F443-84AF-16F1251D7B5F}"/>
              </a:ext>
            </a:extLst>
          </p:cNvPr>
          <p:cNvSpPr txBox="1"/>
          <p:nvPr/>
        </p:nvSpPr>
        <p:spPr>
          <a:xfrm>
            <a:off x="1970315" y="4691743"/>
            <a:ext cx="65532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Выполнила: учитель русского языка и литературы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ИзорияЕ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русского языка в 7 классе</a:t>
            </a:r>
          </a:p>
        </p:txBody>
      </p:sp>
    </p:spTree>
    <p:extLst>
      <p:ext uri="{BB962C8B-B14F-4D97-AF65-F5344CB8AC3E}">
        <p14:creationId xmlns:p14="http://schemas.microsoft.com/office/powerpoint/2010/main" val="21656942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Rectangle 2">
            <a:extLst>
              <a:ext uri="{FF2B5EF4-FFF2-40B4-BE49-F238E27FC236}">
                <a16:creationId xmlns:a16="http://schemas.microsoft.com/office/drawing/2014/main" id="{9B12675C-E2B5-734A-B905-A15E2A749F76}"/>
              </a:ext>
            </a:extLst>
          </p:cNvPr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268288"/>
            <a:ext cx="8242300" cy="1311275"/>
          </a:xfrm>
        </p:spPr>
      </p:pic>
      <p:graphicFrame>
        <p:nvGraphicFramePr>
          <p:cNvPr id="15387" name="Group 27">
            <a:extLst>
              <a:ext uri="{FF2B5EF4-FFF2-40B4-BE49-F238E27FC236}">
                <a16:creationId xmlns:a16="http://schemas.microsoft.com/office/drawing/2014/main" id="{CD81B921-66F5-4847-8162-333CB441B3FA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010739087"/>
              </p:ext>
            </p:extLst>
          </p:nvPr>
        </p:nvGraphicFramePr>
        <p:xfrm>
          <a:off x="450850" y="1680743"/>
          <a:ext cx="8464550" cy="4785372"/>
        </p:xfrm>
        <a:graphic>
          <a:graphicData uri="http://schemas.openxmlformats.org/drawingml/2006/table">
            <a:tbl>
              <a:tblPr/>
              <a:tblGrid>
                <a:gridCol w="4128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6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85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Производные предлоги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Омонимичные сочетания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34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несмотря на </a:t>
                      </a: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дождь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насчет</a:t>
                      </a: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меня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течение </a:t>
                      </a: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недели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вследствие</a:t>
                      </a: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болезни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навстречу</a:t>
                      </a: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друзьям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продолжение </a:t>
                      </a: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смотря на нас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положить на счет в банке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течении реки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следствии по делу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встречу с друзьями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продолжении повести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836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Предлог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вследствие 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нужно отличать от наречия 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впоследствии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 предлог 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ввиду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от устойчивого сочетания 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иметь в виду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774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>
            <a:extLst>
              <a:ext uri="{FF2B5EF4-FFF2-40B4-BE49-F238E27FC236}">
                <a16:creationId xmlns:a16="http://schemas.microsoft.com/office/drawing/2014/main" id="{F258522D-CCF3-C747-AB39-7E8D7D0E95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altLang="en-RU">
              <a:solidFill>
                <a:schemeClr val="hlink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3200" b="1" i="1">
                <a:latin typeface="Arial Black" panose="020B0604020202020204" pitchFamily="34" charset="0"/>
              </a:rPr>
              <a:t>В  ТЕЧЕНИ</a:t>
            </a:r>
            <a:r>
              <a:rPr lang="ru-RU" altLang="en-RU" sz="3200" b="1" i="1" u="sng">
                <a:solidFill>
                  <a:schemeClr val="accent2"/>
                </a:solidFill>
                <a:latin typeface="Arial Black" panose="020B0604020202020204" pitchFamily="34" charset="0"/>
              </a:rPr>
              <a:t>Е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altLang="en-RU" sz="3200" b="1" i="1">
              <a:latin typeface="Arial Black" panose="020B0604020202020204" pitchFamily="34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3200" b="1" i="1">
                <a:latin typeface="Arial Black" panose="020B0604020202020204" pitchFamily="34" charset="0"/>
              </a:rPr>
              <a:t>В  ПРОДОЛЖЕНИ</a:t>
            </a:r>
            <a:r>
              <a:rPr lang="ru-RU" altLang="en-RU" sz="3200" b="1" i="1" u="sng">
                <a:solidFill>
                  <a:schemeClr val="accent2"/>
                </a:solidFill>
                <a:latin typeface="Arial Black" panose="020B0604020202020204" pitchFamily="34" charset="0"/>
              </a:rPr>
              <a:t>Е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altLang="en-RU" sz="3200" b="1" i="1">
              <a:latin typeface="Arial Black" panose="020B0604020202020204" pitchFamily="34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3200" b="1" i="1">
                <a:latin typeface="Arial Black" panose="020B0604020202020204" pitchFamily="34" charset="0"/>
              </a:rPr>
              <a:t>ВСЛЕДСТВИ</a:t>
            </a:r>
            <a:r>
              <a:rPr lang="ru-RU" altLang="en-RU" sz="3200" b="1" i="1" u="sng">
                <a:solidFill>
                  <a:schemeClr val="accent2"/>
                </a:solidFill>
                <a:latin typeface="Arial Black" panose="020B0604020202020204" pitchFamily="34" charset="0"/>
              </a:rPr>
              <a:t>Е</a:t>
            </a:r>
          </a:p>
        </p:txBody>
      </p:sp>
      <p:sp>
        <p:nvSpPr>
          <p:cNvPr id="18436" name="Rectangle 4">
            <a:extLst>
              <a:ext uri="{FF2B5EF4-FFF2-40B4-BE49-F238E27FC236}">
                <a16:creationId xmlns:a16="http://schemas.microsoft.com/office/drawing/2014/main" id="{9ECBED08-19DF-5047-A969-786746D6735F}"/>
              </a:ext>
            </a:extLst>
          </p:cNvPr>
          <p:cNvSpPr>
            <a:spLocks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 eaLnBrk="1" hangingPunct="1"/>
            <a:r>
              <a:rPr lang="ru-RU" altLang="en-RU" sz="3800" b="1"/>
              <a:t>ПРАВОПИСАНИЕ ПРОИЗВОДНЫХ ПРЕДЛОГОВ</a:t>
            </a:r>
          </a:p>
        </p:txBody>
      </p:sp>
    </p:spTree>
    <p:extLst>
      <p:ext uri="{BB962C8B-B14F-4D97-AF65-F5344CB8AC3E}">
        <p14:creationId xmlns:p14="http://schemas.microsoft.com/office/powerpoint/2010/main" val="418412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хема 6">
            <a:extLst>
              <a:ext uri="{FF2B5EF4-FFF2-40B4-BE49-F238E27FC236}">
                <a16:creationId xmlns:a16="http://schemas.microsoft.com/office/drawing/2014/main" id="{E693160D-9A5C-B642-B079-CF5F3C1522B1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36" y="122238"/>
            <a:ext cx="7937500" cy="673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134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>
            <a:extLst>
              <a:ext uri="{FF2B5EF4-FFF2-40B4-BE49-F238E27FC236}">
                <a16:creationId xmlns:a16="http://schemas.microsoft.com/office/drawing/2014/main" id="{1E125168-BB57-BC48-9D43-3759AC6A6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381000"/>
            <a:ext cx="8839200" cy="5699125"/>
          </a:xfrm>
        </p:spPr>
        <p:txBody>
          <a:bodyPr/>
          <a:lstStyle/>
          <a:p>
            <a:pPr algn="ctr">
              <a:buFont typeface="Wingdings 2" pitchFamily="2" charset="2"/>
              <a:buNone/>
            </a:pPr>
            <a:r>
              <a:rPr lang="ru-RU" altLang="en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РАССУЖДАЙ ТАК:</a:t>
            </a:r>
          </a:p>
          <a:p>
            <a:pPr>
              <a:buFont typeface="Wingdings 2" pitchFamily="2" charset="2"/>
              <a:buNone/>
            </a:pPr>
            <a:r>
              <a:rPr lang="ru-RU" altLang="en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Пришёл поговорить (на)счёт работы.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7554460A-D8F4-8447-AEF0-9F524E95A006}"/>
              </a:ext>
            </a:extLst>
          </p:cNvPr>
          <p:cNvGraphicFramePr>
            <a:graphicFrameLocks noGrp="1"/>
          </p:cNvGraphicFramePr>
          <p:nvPr/>
        </p:nvGraphicFramePr>
        <p:xfrm>
          <a:off x="1524000" y="1397000"/>
          <a:ext cx="6096000" cy="371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98" marB="4579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D5B88A39-7FB2-7342-A0DC-6314BA6882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639729"/>
              </p:ext>
            </p:extLst>
          </p:nvPr>
        </p:nvGraphicFramePr>
        <p:xfrm>
          <a:off x="1371600" y="2819400"/>
          <a:ext cx="6096000" cy="6400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397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E3B3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(на)счёт работы = </a:t>
                      </a:r>
                      <a:r>
                        <a:rPr kumimoji="0" lang="ru-RU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</a:t>
                      </a:r>
                      <a:r>
                        <a:rPr kumimoji="0" lang="ru-RU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E3B3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работе</a:t>
                      </a:r>
                      <a:endParaRPr lang="ru-RU" sz="1800" dirty="0"/>
                    </a:p>
                  </a:txBody>
                  <a:tcPr marT="45697" marB="4569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A16C959A-F145-7648-8491-281F55ABA7FE}"/>
              </a:ext>
            </a:extLst>
          </p:cNvPr>
          <p:cNvGraphicFramePr>
            <a:graphicFrameLocks noGrp="1"/>
          </p:cNvGraphicFramePr>
          <p:nvPr/>
        </p:nvGraphicFramePr>
        <p:xfrm>
          <a:off x="1524000" y="3352800"/>
          <a:ext cx="6096000" cy="371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98" marB="4579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2B04DC71-E80D-E847-9D66-038D273125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989644"/>
              </p:ext>
            </p:extLst>
          </p:nvPr>
        </p:nvGraphicFramePr>
        <p:xfrm>
          <a:off x="228600" y="4038600"/>
          <a:ext cx="8686800" cy="1695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95450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  </a:t>
                      </a:r>
                    </a:p>
                    <a:p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 </a:t>
                      </a:r>
                      <a:r>
                        <a:rPr lang="ru-RU" sz="24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предлог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70000"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E3B3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Пришёл поговорить  н</a:t>
                      </a:r>
                      <a:r>
                        <a:rPr kumimoji="0" lang="ru-RU" sz="36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E3B3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ас</a:t>
                      </a:r>
                      <a:r>
                        <a:rPr kumimoji="0" lang="ru-RU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E3B3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чёт работы.</a:t>
                      </a:r>
                    </a:p>
                    <a:p>
                      <a:endParaRPr lang="ru-RU" sz="1800" dirty="0"/>
                    </a:p>
                  </a:txBody>
                  <a:tcPr marT="45741" marB="4574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Стрелка вниз 7">
            <a:extLst>
              <a:ext uri="{FF2B5EF4-FFF2-40B4-BE49-F238E27FC236}">
                <a16:creationId xmlns:a16="http://schemas.microsoft.com/office/drawing/2014/main" id="{372377C4-1E4D-0341-80E8-F61BE36A0717}"/>
              </a:ext>
            </a:extLst>
          </p:cNvPr>
          <p:cNvSpPr/>
          <p:nvPr/>
        </p:nvSpPr>
        <p:spPr>
          <a:xfrm>
            <a:off x="4114800" y="1828800"/>
            <a:ext cx="484188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низ 8">
            <a:extLst>
              <a:ext uri="{FF2B5EF4-FFF2-40B4-BE49-F238E27FC236}">
                <a16:creationId xmlns:a16="http://schemas.microsoft.com/office/drawing/2014/main" id="{CB31EA40-742D-8D42-B631-132945040759}"/>
              </a:ext>
            </a:extLst>
          </p:cNvPr>
          <p:cNvSpPr/>
          <p:nvPr/>
        </p:nvSpPr>
        <p:spPr>
          <a:xfrm>
            <a:off x="4114800" y="3810000"/>
            <a:ext cx="484188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65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 descr="Водяные капли">
            <a:extLst>
              <a:ext uri="{FF2B5EF4-FFF2-40B4-BE49-F238E27FC236}">
                <a16:creationId xmlns:a16="http://schemas.microsoft.com/office/drawing/2014/main" id="{CF4AA7A2-FDE2-2743-B699-4BFBACBECE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en-RU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(В)течени..  реки много порогов.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en-RU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en-RU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en-RU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en-RU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9F3BD41E-CD0B-3744-BF32-8D86DEBB96DD}"/>
              </a:ext>
            </a:extLst>
          </p:cNvPr>
          <p:cNvGraphicFramePr>
            <a:graphicFrameLocks noGrp="1"/>
          </p:cNvGraphicFramePr>
          <p:nvPr/>
        </p:nvGraphicFramePr>
        <p:xfrm>
          <a:off x="1524000" y="1397000"/>
          <a:ext cx="6096000" cy="371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98" marB="4579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80CA1B00-BFC0-974D-82F6-1FF264F8D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055302"/>
              </p:ext>
            </p:extLst>
          </p:nvPr>
        </p:nvGraphicFramePr>
        <p:xfrm>
          <a:off x="1524000" y="2286000"/>
          <a:ext cx="6096000" cy="701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675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40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быстром </a:t>
                      </a:r>
                      <a:r>
                        <a:rPr lang="ru-RU" sz="4000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течени</a:t>
                      </a:r>
                      <a:r>
                        <a:rPr lang="ru-RU" sz="40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</a:p>
                  </a:txBody>
                  <a:tcPr marT="45761" marB="4576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196F76DD-8ED4-484F-B85F-E7C7691D17F3}"/>
              </a:ext>
            </a:extLst>
          </p:cNvPr>
          <p:cNvGraphicFramePr>
            <a:graphicFrameLocks noGrp="1"/>
          </p:cNvGraphicFramePr>
          <p:nvPr/>
        </p:nvGraphicFramePr>
        <p:xfrm>
          <a:off x="1371600" y="3124200"/>
          <a:ext cx="6096000" cy="371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98" marB="4579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1DD25D73-7F8E-864C-90FA-783A65EDB4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933409"/>
              </p:ext>
            </p:extLst>
          </p:nvPr>
        </p:nvGraphicFramePr>
        <p:xfrm>
          <a:off x="304800" y="4267200"/>
          <a:ext cx="82296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90600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     </a:t>
                      </a:r>
                      <a:r>
                        <a:rPr lang="ru-RU" sz="24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сущ.</a:t>
                      </a:r>
                    </a:p>
                    <a:p>
                      <a:pPr algn="ctr"/>
                      <a:r>
                        <a:rPr lang="ru-RU" sz="4000" u="sng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</a:t>
                      </a:r>
                      <a:r>
                        <a:rPr lang="ru-RU" sz="40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ечени</a:t>
                      </a:r>
                      <a:r>
                        <a:rPr lang="ru-RU" sz="4000" u="sng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40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реки много порогов.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Стрелка вниз 6">
            <a:extLst>
              <a:ext uri="{FF2B5EF4-FFF2-40B4-BE49-F238E27FC236}">
                <a16:creationId xmlns:a16="http://schemas.microsoft.com/office/drawing/2014/main" id="{317264E3-2679-6643-9BC8-BC06D6FA248D}"/>
              </a:ext>
            </a:extLst>
          </p:cNvPr>
          <p:cNvSpPr/>
          <p:nvPr/>
        </p:nvSpPr>
        <p:spPr>
          <a:xfrm>
            <a:off x="3962400" y="1143000"/>
            <a:ext cx="484188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низ 7">
            <a:extLst>
              <a:ext uri="{FF2B5EF4-FFF2-40B4-BE49-F238E27FC236}">
                <a16:creationId xmlns:a16="http://schemas.microsoft.com/office/drawing/2014/main" id="{768269AA-2C8B-1146-9495-A7D6B9F11F28}"/>
              </a:ext>
            </a:extLst>
          </p:cNvPr>
          <p:cNvSpPr/>
          <p:nvPr/>
        </p:nvSpPr>
        <p:spPr>
          <a:xfrm>
            <a:off x="3962400" y="3429000"/>
            <a:ext cx="484188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80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>
            <a:extLst>
              <a:ext uri="{FF2B5EF4-FFF2-40B4-BE49-F238E27FC236}">
                <a16:creationId xmlns:a16="http://schemas.microsoft.com/office/drawing/2014/main" id="{D77B793F-93A6-5A43-820A-EF21C997A7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42094" y="674913"/>
            <a:ext cx="8534400" cy="57451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Вблизи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бродят над речкой темные силуэты людей.</a:t>
            </a:r>
          </a:p>
          <a:p>
            <a:pPr eaLnBrk="1" hangingPunct="1">
              <a:buFontTx/>
              <a:buNone/>
              <a:defRPr/>
            </a:pPr>
            <a:endParaRPr lang="ru-RU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ru-RU" sz="40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3" name="Стрелка вниз 2">
            <a:extLst>
              <a:ext uri="{FF2B5EF4-FFF2-40B4-BE49-F238E27FC236}">
                <a16:creationId xmlns:a16="http://schemas.microsoft.com/office/drawing/2014/main" id="{78E90B5F-7B1D-6845-B2B2-E36097B1EA2D}"/>
              </a:ext>
            </a:extLst>
          </p:cNvPr>
          <p:cNvSpPr/>
          <p:nvPr/>
        </p:nvSpPr>
        <p:spPr>
          <a:xfrm>
            <a:off x="4294188" y="1480187"/>
            <a:ext cx="457200" cy="914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52FB9E1-BABD-5241-B9AE-41201747E4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637897"/>
              </p:ext>
            </p:extLst>
          </p:nvPr>
        </p:nvGraphicFramePr>
        <p:xfrm>
          <a:off x="152400" y="4179853"/>
          <a:ext cx="8382000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0020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4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наречие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Вблизи бродят над речкой темные силуэты людей.</a:t>
                      </a:r>
                    </a:p>
                    <a:p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Стрелка вниз 4">
            <a:extLst>
              <a:ext uri="{FF2B5EF4-FFF2-40B4-BE49-F238E27FC236}">
                <a16:creationId xmlns:a16="http://schemas.microsoft.com/office/drawing/2014/main" id="{02F5A37D-1CDB-8344-A401-AC23B3DD82F5}"/>
              </a:ext>
            </a:extLst>
          </p:cNvPr>
          <p:cNvSpPr/>
          <p:nvPr/>
        </p:nvSpPr>
        <p:spPr>
          <a:xfrm>
            <a:off x="4267200" y="3429000"/>
            <a:ext cx="484188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7357FA7A-66D1-D54A-80E6-239F3C256E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227343"/>
              </p:ext>
            </p:extLst>
          </p:nvPr>
        </p:nvGraphicFramePr>
        <p:xfrm>
          <a:off x="1169988" y="2510148"/>
          <a:ext cx="7162800" cy="518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75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Бродят над речкой темные силуэты людей.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T="45664" marB="456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4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AD77EC74-1EED-324B-90B3-24774D38F1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06375"/>
            <a:ext cx="7772400" cy="774700"/>
          </a:xfrm>
        </p:spPr>
        <p:txBody>
          <a:bodyPr/>
          <a:lstStyle/>
          <a:p>
            <a:pPr algn="ctr" eaLnBrk="1" hangingPunct="1"/>
            <a:r>
              <a:rPr lang="ru-RU" altLang="en-RU" b="1" dirty="0"/>
              <a:t>Потренируемся!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53BE654C-662E-4744-9EF5-FA80AF28DF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9701" y="774700"/>
            <a:ext cx="8532812" cy="58769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dirty="0">
                <a:solidFill>
                  <a:schemeClr val="hlink"/>
                </a:solidFill>
              </a:rPr>
              <a:t>1. Выпишите сочетания с предлогами.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b="1" u="sng" dirty="0"/>
              <a:t>(В)целях</a:t>
            </a:r>
            <a:r>
              <a:rPr lang="ru-RU" altLang="en-RU" b="1" dirty="0"/>
              <a:t> ликвидации недостатков;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b="1" dirty="0"/>
              <a:t>поговорить </a:t>
            </a:r>
            <a:r>
              <a:rPr lang="ru-RU" altLang="en-RU" b="1" u="sng" dirty="0"/>
              <a:t>(на)счёт</a:t>
            </a:r>
            <a:r>
              <a:rPr lang="ru-RU" altLang="en-RU" b="1" dirty="0"/>
              <a:t> работы; </a:t>
            </a:r>
            <a:r>
              <a:rPr lang="ru-RU" altLang="en-RU" b="1" u="sng" dirty="0"/>
              <a:t>(в)</a:t>
            </a:r>
            <a:r>
              <a:rPr lang="ru-RU" altLang="en-RU" b="1" u="sng" dirty="0" err="1"/>
              <a:t>следстви</a:t>
            </a:r>
            <a:r>
              <a:rPr lang="ru-RU" altLang="en-RU" b="1" u="sng" dirty="0"/>
              <a:t>..</a:t>
            </a:r>
            <a:r>
              <a:rPr lang="ru-RU" altLang="en-RU" b="1" dirty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b="1" dirty="0"/>
              <a:t>допущены ошибки; буду иметь это </a:t>
            </a:r>
            <a:r>
              <a:rPr lang="ru-RU" altLang="en-RU" b="1" u="sng" dirty="0"/>
              <a:t>(в)виду</a:t>
            </a:r>
            <a:r>
              <a:rPr lang="ru-RU" altLang="en-RU" b="1" dirty="0"/>
              <a:t>;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b="1" u="sng" dirty="0"/>
              <a:t>(в)</a:t>
            </a:r>
            <a:r>
              <a:rPr lang="ru-RU" altLang="en-RU" b="1" u="sng" dirty="0" err="1"/>
              <a:t>следстви</a:t>
            </a:r>
            <a:r>
              <a:rPr lang="ru-RU" altLang="en-RU" b="1" u="sng" dirty="0"/>
              <a:t>..</a:t>
            </a:r>
            <a:r>
              <a:rPr lang="ru-RU" altLang="en-RU" b="1" dirty="0"/>
              <a:t> потери работы; находиться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b="1" u="sng" dirty="0"/>
              <a:t>(в)близи;</a:t>
            </a:r>
            <a:r>
              <a:rPr lang="ru-RU" altLang="en-RU" b="1" dirty="0"/>
              <a:t> </a:t>
            </a:r>
            <a:r>
              <a:rPr lang="ru-RU" altLang="en-RU" b="1" u="sng" dirty="0"/>
              <a:t>(не)смотря</a:t>
            </a:r>
            <a:r>
              <a:rPr lang="ru-RU" altLang="en-RU" b="1" dirty="0"/>
              <a:t> под ноги; </a:t>
            </a:r>
            <a:r>
              <a:rPr lang="ru-RU" altLang="en-RU" b="1" u="sng" dirty="0"/>
              <a:t>(в)виду</a:t>
            </a:r>
            <a:r>
              <a:rPr lang="ru-RU" altLang="en-RU" b="1" dirty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b="1" dirty="0"/>
              <a:t>нехватки времени; </a:t>
            </a:r>
            <a:r>
              <a:rPr lang="ru-RU" altLang="en-RU" b="1" u="sng" dirty="0"/>
              <a:t>(в)</a:t>
            </a:r>
            <a:r>
              <a:rPr lang="ru-RU" altLang="en-RU" b="1" u="sng" dirty="0" err="1"/>
              <a:t>течени</a:t>
            </a:r>
            <a:r>
              <a:rPr lang="ru-RU" altLang="en-RU" b="1" u="sng" dirty="0"/>
              <a:t>..</a:t>
            </a:r>
            <a:r>
              <a:rPr lang="ru-RU" altLang="en-RU" b="1" dirty="0"/>
              <a:t> реки; прийти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b="1" u="sng" dirty="0"/>
              <a:t>(в)место</a:t>
            </a:r>
            <a:r>
              <a:rPr lang="ru-RU" altLang="en-RU" b="1" dirty="0"/>
              <a:t> друга; идти </a:t>
            </a:r>
            <a:r>
              <a:rPr lang="ru-RU" altLang="en-RU" b="1" u="sng" dirty="0"/>
              <a:t>(на)встречу;</a:t>
            </a:r>
            <a:r>
              <a:rPr lang="ru-RU" altLang="en-RU" b="1" dirty="0"/>
              <a:t> </a:t>
            </a:r>
            <a:r>
              <a:rPr lang="ru-RU" altLang="en-RU" b="1" u="sng" dirty="0"/>
              <a:t>(во)круг</a:t>
            </a:r>
            <a:r>
              <a:rPr lang="ru-RU" altLang="en-RU" b="1" dirty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b="1" dirty="0"/>
              <a:t>костра; </a:t>
            </a:r>
            <a:r>
              <a:rPr lang="ru-RU" altLang="en-RU" b="1" u="sng" dirty="0"/>
              <a:t>(в)</a:t>
            </a:r>
            <a:r>
              <a:rPr lang="ru-RU" altLang="en-RU" b="1" u="sng" dirty="0" err="1"/>
              <a:t>продолжени</a:t>
            </a:r>
            <a:r>
              <a:rPr lang="ru-RU" altLang="en-RU" b="1" u="sng" dirty="0"/>
              <a:t>..</a:t>
            </a:r>
            <a:r>
              <a:rPr lang="ru-RU" altLang="en-RU" b="1" dirty="0"/>
              <a:t> часа; </a:t>
            </a:r>
            <a:r>
              <a:rPr lang="ru-RU" altLang="en-RU" b="1" u="sng" dirty="0"/>
              <a:t>благодаря</a:t>
            </a:r>
            <a:r>
              <a:rPr lang="ru-RU" altLang="en-RU" b="1" dirty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b="1" dirty="0"/>
              <a:t>помощи.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dirty="0"/>
              <a:t> </a:t>
            </a:r>
            <a:r>
              <a:rPr lang="ru-RU" altLang="en-RU" sz="2400" b="1" dirty="0">
                <a:solidFill>
                  <a:schemeClr val="hlink"/>
                </a:solidFill>
              </a:rPr>
              <a:t>2. Запишите остальные сочетания, указав часть речи над подчёркнутыми словами</a:t>
            </a:r>
          </a:p>
        </p:txBody>
      </p:sp>
    </p:spTree>
    <p:extLst>
      <p:ext uri="{BB962C8B-B14F-4D97-AF65-F5344CB8AC3E}">
        <p14:creationId xmlns:p14="http://schemas.microsoft.com/office/powerpoint/2010/main" val="311488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1000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75420FE-4FCB-424B-988D-E1E9D66E8D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1125538"/>
          </a:xfrm>
        </p:spPr>
        <p:txBody>
          <a:bodyPr/>
          <a:lstStyle/>
          <a:p>
            <a:pPr algn="ctr" eaLnBrk="1" hangingPunct="1"/>
            <a:r>
              <a:rPr lang="ru-RU" altLang="en-RU" b="1"/>
              <a:t>Проверьте себя!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19DB1EB-4E5C-E94C-A731-0D6819FC2C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1188" y="1052513"/>
            <a:ext cx="8785225" cy="60213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en-RU" b="1">
                <a:solidFill>
                  <a:schemeClr val="accent2"/>
                </a:solidFill>
              </a:rPr>
              <a:t>1.С предлогами:</a:t>
            </a:r>
            <a:r>
              <a:rPr lang="ru-RU" altLang="en-RU">
                <a:solidFill>
                  <a:schemeClr val="accent2"/>
                </a:solidFill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en-RU" b="1"/>
              <a:t>В_целях ликвидации недостатков; поговорить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en-RU" b="1"/>
              <a:t>на</a:t>
            </a:r>
            <a:r>
              <a:rPr lang="ru-RU" altLang="en-RU" b="1" u="sng"/>
              <a:t>сч</a:t>
            </a:r>
            <a:r>
              <a:rPr lang="ru-RU" altLang="en-RU" b="1"/>
              <a:t>ёт работы; </a:t>
            </a:r>
            <a:r>
              <a:rPr lang="ru-RU" altLang="en-RU" b="1" u="sng"/>
              <a:t>вс</a:t>
            </a:r>
            <a:r>
              <a:rPr lang="ru-RU" altLang="en-RU" b="1"/>
              <a:t>ледстви</a:t>
            </a:r>
            <a:r>
              <a:rPr lang="ru-RU" altLang="en-RU" b="1" u="sng"/>
              <a:t>е</a:t>
            </a:r>
            <a:r>
              <a:rPr lang="ru-RU" altLang="en-RU" b="1"/>
              <a:t> потери работы;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en-RU" b="1" u="sng"/>
              <a:t>вв</a:t>
            </a:r>
            <a:r>
              <a:rPr lang="ru-RU" altLang="en-RU" b="1"/>
              <a:t>иду нехватки времени; прийти </a:t>
            </a:r>
            <a:r>
              <a:rPr lang="ru-RU" altLang="en-RU" b="1" u="sng"/>
              <a:t>вм</a:t>
            </a:r>
            <a:r>
              <a:rPr lang="ru-RU" altLang="en-RU" b="1"/>
              <a:t>есто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en-RU" b="1"/>
              <a:t>друга; в</a:t>
            </a:r>
            <a:r>
              <a:rPr lang="ru-RU" altLang="en-RU" b="1" u="sng"/>
              <a:t>ок</a:t>
            </a:r>
            <a:r>
              <a:rPr lang="ru-RU" altLang="en-RU" b="1"/>
              <a:t>руг костра; в_продолжени</a:t>
            </a:r>
            <a:r>
              <a:rPr lang="ru-RU" altLang="en-RU" b="1" u="sng"/>
              <a:t>е </a:t>
            </a:r>
            <a:r>
              <a:rPr lang="ru-RU" altLang="en-RU" b="1"/>
              <a:t>часа;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en-RU" b="1"/>
              <a:t>благодаря помощи.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en-RU" b="1">
                <a:solidFill>
                  <a:schemeClr val="accent2"/>
                </a:solidFill>
              </a:rPr>
              <a:t>2.</a:t>
            </a:r>
            <a:r>
              <a:rPr lang="ru-RU" altLang="en-RU" b="1"/>
              <a:t> В_следстви</a:t>
            </a:r>
            <a:r>
              <a:rPr lang="ru-RU" altLang="en-RU" b="1" u="sng"/>
              <a:t>и</a:t>
            </a:r>
            <a:r>
              <a:rPr lang="ru-RU" altLang="en-RU" b="1"/>
              <a:t> (сущ.) допущены ошибки; буду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en-RU" b="1"/>
              <a:t>иметь это в_виду (сущ.); находиться </a:t>
            </a:r>
            <a:r>
              <a:rPr lang="ru-RU" altLang="en-RU" b="1" u="sng"/>
              <a:t>вб</a:t>
            </a:r>
            <a:r>
              <a:rPr lang="ru-RU" altLang="en-RU" b="1"/>
              <a:t>лизи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en-RU" b="1"/>
              <a:t>(нар.); не_смотря (деепр.) под ноги; в_течени</a:t>
            </a:r>
            <a:r>
              <a:rPr lang="ru-RU" altLang="en-RU" b="1" u="sng"/>
              <a:t>и</a:t>
            </a:r>
            <a:r>
              <a:rPr lang="ru-RU" altLang="en-RU" b="1"/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en-RU" b="1"/>
              <a:t>(сущ.) реки; идти н</a:t>
            </a:r>
            <a:r>
              <a:rPr lang="ru-RU" altLang="en-RU" b="1" u="sng"/>
              <a:t>ав</a:t>
            </a:r>
            <a:r>
              <a:rPr lang="ru-RU" altLang="en-RU" b="1"/>
              <a:t>стречу (нар.); </a:t>
            </a:r>
          </a:p>
          <a:p>
            <a:pPr eaLnBrk="1" hangingPunct="1">
              <a:buFont typeface="Wingdings" pitchFamily="2" charset="2"/>
              <a:buNone/>
            </a:pPr>
            <a:endParaRPr lang="ru-RU" altLang="en-RU" b="1"/>
          </a:p>
        </p:txBody>
      </p:sp>
    </p:spTree>
    <p:extLst>
      <p:ext uri="{BB962C8B-B14F-4D97-AF65-F5344CB8AC3E}">
        <p14:creationId xmlns:p14="http://schemas.microsoft.com/office/powerpoint/2010/main" val="78799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08469BF-CDB6-444E-B604-4B95A1761A9A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304800"/>
          <a:ext cx="8534400" cy="8096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53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0962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Правописание производных предлогов</a:t>
                      </a:r>
                    </a:p>
                  </a:txBody>
                  <a:tcPr marT="45698" marB="45698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AEC2252-CFFE-E847-9888-2898BC7590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017709"/>
              </p:ext>
            </p:extLst>
          </p:nvPr>
        </p:nvGraphicFramePr>
        <p:xfrm>
          <a:off x="304800" y="1447800"/>
          <a:ext cx="4267200" cy="494853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6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8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Слитно</a:t>
                      </a:r>
                    </a:p>
                  </a:txBody>
                  <a:tcPr marT="45717" marB="4571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0258">
                <a:tc>
                  <a:txBody>
                    <a:bodyPr/>
                    <a:lstStyle/>
                    <a:p>
                      <a:pPr lvl="1"/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Ввиду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 болезни</a:t>
                      </a:r>
                    </a:p>
                    <a:p>
                      <a:pPr lvl="1"/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Вместо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 себя</a:t>
                      </a:r>
                    </a:p>
                    <a:p>
                      <a:pPr lvl="1"/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Впереди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 отряда</a:t>
                      </a:r>
                    </a:p>
                    <a:p>
                      <a:pPr lvl="1"/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Вроде</a:t>
                      </a:r>
                      <a:r>
                        <a:rPr lang="ru-RU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помощника</a:t>
                      </a:r>
                    </a:p>
                    <a:p>
                      <a:pPr lvl="1"/>
                      <a:r>
                        <a:rPr lang="ru-RU" sz="2400" b="1" i="1" baseline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Вслед</a:t>
                      </a:r>
                      <a:r>
                        <a:rPr lang="ru-RU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уходящим</a:t>
                      </a:r>
                    </a:p>
                    <a:p>
                      <a:pPr lvl="1"/>
                      <a:r>
                        <a:rPr lang="ru-RU" sz="2400" b="1" i="1" baseline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Вследствие</a:t>
                      </a:r>
                      <a:r>
                        <a:rPr lang="ru-RU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ошибок</a:t>
                      </a:r>
                    </a:p>
                    <a:p>
                      <a:pPr lvl="1"/>
                      <a:r>
                        <a:rPr lang="ru-RU" sz="2400" b="1" i="1" baseline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Навстречу</a:t>
                      </a:r>
                      <a:r>
                        <a:rPr lang="ru-RU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друзьям</a:t>
                      </a:r>
                    </a:p>
                    <a:p>
                      <a:pPr lvl="1"/>
                      <a:r>
                        <a:rPr lang="ru-RU" sz="2400" b="1" i="1" baseline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Наподобие</a:t>
                      </a:r>
                      <a:r>
                        <a:rPr lang="ru-RU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шляпы</a:t>
                      </a:r>
                    </a:p>
                    <a:p>
                      <a:pPr lvl="1"/>
                      <a:r>
                        <a:rPr lang="ru-RU" sz="2400" b="1" i="1" baseline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Напротив</a:t>
                      </a:r>
                      <a:r>
                        <a:rPr lang="ru-RU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гостиницы</a:t>
                      </a:r>
                    </a:p>
                    <a:p>
                      <a:pPr lvl="1"/>
                      <a:r>
                        <a:rPr lang="ru-RU" sz="2400" b="1" i="1" baseline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Насчет</a:t>
                      </a:r>
                      <a:r>
                        <a:rPr lang="ru-RU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отпуска</a:t>
                      </a:r>
                    </a:p>
                    <a:p>
                      <a:pPr lvl="1"/>
                      <a:r>
                        <a:rPr lang="ru-RU" sz="2400" b="1" i="1" baseline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Посреди</a:t>
                      </a:r>
                      <a:r>
                        <a:rPr lang="ru-RU" sz="2400" b="1" baseline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поля</a:t>
                      </a:r>
                    </a:p>
                    <a:p>
                      <a:pPr lvl="1"/>
                      <a:r>
                        <a:rPr lang="ru-RU" sz="2400" b="1" i="1" baseline="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Сверх</a:t>
                      </a:r>
                      <a:r>
                        <a:rPr lang="ru-RU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меры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7" marB="4571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EB790B6-C1AC-A549-A7C1-A622DB08CE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709922"/>
              </p:ext>
            </p:extLst>
          </p:nvPr>
        </p:nvGraphicFramePr>
        <p:xfrm>
          <a:off x="4724400" y="1447800"/>
          <a:ext cx="4267200" cy="494853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6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8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Раздельно</a:t>
                      </a:r>
                    </a:p>
                  </a:txBody>
                  <a:tcPr marT="45717" marB="4571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0258">
                <a:tc>
                  <a:txBody>
                    <a:bodyPr/>
                    <a:lstStyle/>
                    <a:p>
                      <a:pPr lvl="1"/>
                      <a:r>
                        <a:rPr lang="ru-RU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виде 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варенья</a:t>
                      </a:r>
                    </a:p>
                    <a:p>
                      <a:pPr lvl="1"/>
                      <a:r>
                        <a:rPr lang="ru-RU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2400" b="1" i="1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качестве </a:t>
                      </a:r>
                      <a:r>
                        <a:rPr lang="ru-RU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сувенира</a:t>
                      </a:r>
                    </a:p>
                    <a:p>
                      <a:pPr lvl="1"/>
                      <a:r>
                        <a:rPr lang="ru-RU" sz="2400" b="1" i="1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продолжение </a:t>
                      </a:r>
                      <a:r>
                        <a:rPr lang="ru-RU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отпуска</a:t>
                      </a:r>
                    </a:p>
                    <a:p>
                      <a:pPr lvl="1"/>
                      <a:r>
                        <a:rPr lang="ru-RU" sz="2400" b="1" i="1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связи с </a:t>
                      </a:r>
                      <a:r>
                        <a:rPr lang="ru-RU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болезнью</a:t>
                      </a:r>
                    </a:p>
                    <a:p>
                      <a:pPr lvl="1"/>
                      <a:r>
                        <a:rPr lang="ru-RU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течение 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месяца</a:t>
                      </a:r>
                    </a:p>
                    <a:p>
                      <a:pPr lvl="1"/>
                      <a:r>
                        <a:rPr lang="ru-RU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целях 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самообороны</a:t>
                      </a:r>
                    </a:p>
                    <a:p>
                      <a:pPr lvl="1"/>
                      <a:r>
                        <a:rPr lang="ru-RU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перегрузки</a:t>
                      </a:r>
                    </a:p>
                    <a:p>
                      <a:pPr lvl="1"/>
                      <a:r>
                        <a:rPr lang="ru-RU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мере 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приближения</a:t>
                      </a:r>
                    </a:p>
                    <a:p>
                      <a:pPr lvl="1"/>
                      <a:r>
                        <a:rPr lang="ru-RU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Несмотря на 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трудности</a:t>
                      </a:r>
                    </a:p>
                    <a:p>
                      <a:pPr lvl="1"/>
                      <a:r>
                        <a:rPr lang="ru-RU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Невзирая на 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препятствия</a:t>
                      </a:r>
                    </a:p>
                    <a:p>
                      <a:pPr lvl="1"/>
                      <a:r>
                        <a:rPr lang="ru-RU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отличие от 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других</a:t>
                      </a:r>
                    </a:p>
                    <a:p>
                      <a:pPr lvl="1"/>
                      <a:r>
                        <a:rPr lang="ru-RU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силу 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обстоятельств</a:t>
                      </a:r>
                    </a:p>
                  </a:txBody>
                  <a:tcPr marT="45717" marB="4571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009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93DAF-BB48-204A-B1C4-DF6348556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Выполним упражнение</a:t>
            </a:r>
            <a:endParaRPr lang="en-RU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800BA5-2977-4142-B544-5EC027283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49" y="2427513"/>
            <a:ext cx="8902701" cy="2527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09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головок 3">
            <a:extLst>
              <a:ext uri="{FF2B5EF4-FFF2-40B4-BE49-F238E27FC236}">
                <a16:creationId xmlns:a16="http://schemas.microsoft.com/office/drawing/2014/main" id="{F9D418E5-DC94-4C4F-B862-CC128D1A402B}"/>
              </a:ext>
            </a:extLst>
          </p:cNvPr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450850"/>
            <a:ext cx="8699500" cy="1158875"/>
          </a:xfrm>
        </p:spPr>
      </p:pic>
      <p:sp>
        <p:nvSpPr>
          <p:cNvPr id="12290" name="Содержимое 2">
            <a:extLst>
              <a:ext uri="{FF2B5EF4-FFF2-40B4-BE49-F238E27FC236}">
                <a16:creationId xmlns:a16="http://schemas.microsoft.com/office/drawing/2014/main" id="{FD503E4C-8ABC-854D-B75A-4F4AEBEEB1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924278"/>
            <a:ext cx="8686800" cy="4389437"/>
          </a:xfrm>
        </p:spPr>
        <p:txBody>
          <a:bodyPr/>
          <a:lstStyle/>
          <a:p>
            <a:pPr algn="ctr" eaLnBrk="1" hangingPunct="1">
              <a:buFont typeface="Wingdings 2" pitchFamily="2" charset="2"/>
              <a:buNone/>
            </a:pPr>
            <a:r>
              <a:rPr lang="ru-RU" altLang="en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Предлог – это   </a:t>
            </a:r>
          </a:p>
          <a:p>
            <a:pPr algn="ctr" eaLnBrk="1" hangingPunct="1">
              <a:buFont typeface="Wingdings 2" pitchFamily="2" charset="2"/>
              <a:buNone/>
            </a:pPr>
            <a:r>
              <a:rPr lang="ru-RU" altLang="en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en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служебная часть речи</a:t>
            </a:r>
            <a:r>
              <a:rPr lang="ru-RU" altLang="en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выражает зависимость одних слов от других </a:t>
            </a:r>
            <a:r>
              <a:rPr lang="ru-RU" altLang="en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словосочетании</a:t>
            </a:r>
          </a:p>
          <a:p>
            <a:pPr algn="ctr" eaLnBrk="1" hangingPunct="1">
              <a:buFont typeface="Wingdings 2" pitchFamily="2" charset="2"/>
              <a:buNone/>
            </a:pPr>
            <a:r>
              <a:rPr lang="ru-RU" altLang="en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и предложении</a:t>
            </a:r>
            <a:r>
              <a:rPr lang="ru-RU" altLang="en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Wingdings 2" pitchFamily="2" charset="2"/>
              <a:buNone/>
            </a:pPr>
            <a:endParaRPr lang="ru-RU" altLang="en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40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C9B25-65BF-9F4C-9EF0-5AE6D15AA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98526"/>
            <a:ext cx="7886700" cy="1325563"/>
          </a:xfrm>
        </p:spPr>
        <p:txBody>
          <a:bodyPr/>
          <a:lstStyle/>
          <a:p>
            <a:pPr algn="ctr"/>
            <a:r>
              <a:rPr lang="ru-RU" dirty="0"/>
              <a:t>Подведение итогов</a:t>
            </a:r>
            <a:br>
              <a:rPr lang="ru-RU" dirty="0"/>
            </a:br>
            <a:r>
              <a:rPr lang="ru-RU" dirty="0"/>
              <a:t>и домашнее задание</a:t>
            </a:r>
            <a:endParaRPr lang="en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58E8A-E159-3042-88FA-07CE10A2C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974748"/>
            <a:ext cx="7886700" cy="4351338"/>
          </a:xfrm>
        </p:spPr>
        <p:txBody>
          <a:bodyPr>
            <a:normAutofit/>
          </a:bodyPr>
          <a:lstStyle/>
          <a:p>
            <a:r>
              <a:rPr lang="en-RU" sz="3000" dirty="0"/>
              <a:t>§57</a:t>
            </a:r>
            <a:endParaRPr lang="ru-RU" sz="3000" dirty="0"/>
          </a:p>
          <a:p>
            <a:r>
              <a:rPr lang="ru-RU" sz="3000" dirty="0"/>
              <a:t>Орфограммы №</a:t>
            </a:r>
            <a:r>
              <a:rPr lang="en-US" sz="3000" dirty="0"/>
              <a:t>6</a:t>
            </a:r>
            <a:r>
              <a:rPr lang="ru-RU" sz="3000" dirty="0"/>
              <a:t>4-66</a:t>
            </a:r>
          </a:p>
          <a:p>
            <a:r>
              <a:rPr lang="ru-RU" sz="3000" dirty="0"/>
              <a:t>Упражнение</a:t>
            </a:r>
            <a:r>
              <a:rPr lang="en-US" sz="3000" dirty="0"/>
              <a:t> </a:t>
            </a:r>
            <a:r>
              <a:rPr lang="ru-RU" sz="3000" dirty="0"/>
              <a:t>№351</a:t>
            </a:r>
            <a:endParaRPr lang="en-RU" sz="3000" dirty="0"/>
          </a:p>
        </p:txBody>
      </p:sp>
    </p:spTree>
    <p:extLst>
      <p:ext uri="{BB962C8B-B14F-4D97-AF65-F5344CB8AC3E}">
        <p14:creationId xmlns:p14="http://schemas.microsoft.com/office/powerpoint/2010/main" val="1566403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>
            <a:extLst>
              <a:ext uri="{FF2B5EF4-FFF2-40B4-BE49-F238E27FC236}">
                <a16:creationId xmlns:a16="http://schemas.microsoft.com/office/drawing/2014/main" id="{980667A3-B13E-564C-A2AD-C3AAA1CFB404}"/>
              </a:ext>
            </a:extLst>
          </p:cNvPr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-36513"/>
            <a:ext cx="8699500" cy="2060576"/>
          </a:xfrm>
        </p:spPr>
      </p:pic>
      <p:sp>
        <p:nvSpPr>
          <p:cNvPr id="13315" name="Содержимое 2">
            <a:extLst>
              <a:ext uri="{FF2B5EF4-FFF2-40B4-BE49-F238E27FC236}">
                <a16:creationId xmlns:a16="http://schemas.microsoft.com/office/drawing/2014/main" id="{A19129AB-21F3-854E-9716-894477FFB5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371600"/>
            <a:ext cx="8686800" cy="4708525"/>
          </a:xfrm>
        </p:spPr>
        <p:txBody>
          <a:bodyPr/>
          <a:lstStyle/>
          <a:p>
            <a:pPr eaLnBrk="1" hangingPunct="1"/>
            <a:r>
              <a:rPr lang="ru-RU" altLang="en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ИМЕЕТ </a:t>
            </a:r>
          </a:p>
          <a:p>
            <a:pPr eaLnBrk="1" hangingPunct="1">
              <a:buFont typeface="Wingdings 2" pitchFamily="2" charset="2"/>
              <a:buNone/>
            </a:pPr>
            <a:r>
              <a:rPr lang="ru-RU" altLang="en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en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лексического значения</a:t>
            </a:r>
          </a:p>
          <a:p>
            <a:pPr eaLnBrk="1" hangingPunct="1"/>
            <a:r>
              <a:rPr lang="ru-RU" altLang="en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ЯВЛЯЕТСЯ</a:t>
            </a:r>
          </a:p>
          <a:p>
            <a:pPr eaLnBrk="1" hangingPunct="1">
              <a:buFont typeface="Wingdings 2" pitchFamily="2" charset="2"/>
              <a:buNone/>
            </a:pPr>
            <a:r>
              <a:rPr lang="ru-RU" altLang="en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членом предложения</a:t>
            </a:r>
          </a:p>
          <a:p>
            <a:pPr eaLnBrk="1" hangingPunct="1"/>
            <a:r>
              <a:rPr lang="ru-RU" altLang="en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ВХОДИТ В СОСТАВ</a:t>
            </a:r>
          </a:p>
          <a:p>
            <a:pPr eaLnBrk="1" hangingPunct="1">
              <a:buFont typeface="Wingdings 2" pitchFamily="2" charset="2"/>
              <a:buNone/>
            </a:pPr>
            <a:r>
              <a:rPr lang="ru-RU" altLang="en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en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членов предложения</a:t>
            </a:r>
          </a:p>
        </p:txBody>
      </p:sp>
    </p:spTree>
    <p:extLst>
      <p:ext uri="{BB962C8B-B14F-4D97-AF65-F5344CB8AC3E}">
        <p14:creationId xmlns:p14="http://schemas.microsoft.com/office/powerpoint/2010/main" val="215907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5">
            <a:extLst>
              <a:ext uri="{FF2B5EF4-FFF2-40B4-BE49-F238E27FC236}">
                <a16:creationId xmlns:a16="http://schemas.microsoft.com/office/drawing/2014/main" id="{FAE16ACF-9903-0D49-B69C-BE8CD7790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609600"/>
            <a:ext cx="6553200" cy="2209800"/>
          </a:xfrm>
          <a:prstGeom prst="ellipse">
            <a:avLst/>
          </a:prstGeom>
          <a:solidFill>
            <a:srgbClr val="FF99CC"/>
          </a:solidFill>
          <a:ln w="9525">
            <a:solidFill>
              <a:srgbClr val="FF99CC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RU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Разряды предлогов</a:t>
            </a:r>
          </a:p>
        </p:txBody>
      </p:sp>
      <p:sp>
        <p:nvSpPr>
          <p:cNvPr id="15363" name="AutoShape 6">
            <a:extLst>
              <a:ext uri="{FF2B5EF4-FFF2-40B4-BE49-F238E27FC236}">
                <a16:creationId xmlns:a16="http://schemas.microsoft.com/office/drawing/2014/main" id="{1A82365F-11C5-1F4C-89F6-6AA500A49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514600"/>
            <a:ext cx="914400" cy="990600"/>
          </a:xfrm>
          <a:prstGeom prst="downArrow">
            <a:avLst>
              <a:gd name="adj1" fmla="val 52426"/>
              <a:gd name="adj2" fmla="val 64117"/>
            </a:avLst>
          </a:prstGeom>
          <a:solidFill>
            <a:srgbClr val="FF99CC"/>
          </a:solidFill>
          <a:ln w="9525">
            <a:solidFill>
              <a:srgbClr val="FF99CC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RU" altLang="en-RU"/>
          </a:p>
        </p:txBody>
      </p:sp>
      <p:sp>
        <p:nvSpPr>
          <p:cNvPr id="15364" name="AutoShape 7">
            <a:extLst>
              <a:ext uri="{FF2B5EF4-FFF2-40B4-BE49-F238E27FC236}">
                <a16:creationId xmlns:a16="http://schemas.microsoft.com/office/drawing/2014/main" id="{0AF78554-3404-904C-AF77-16F249917F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2514600"/>
            <a:ext cx="914400" cy="990600"/>
          </a:xfrm>
          <a:prstGeom prst="downArrow">
            <a:avLst>
              <a:gd name="adj1" fmla="val 55306"/>
              <a:gd name="adj2" fmla="val 56173"/>
            </a:avLst>
          </a:prstGeom>
          <a:solidFill>
            <a:srgbClr val="FF99CC"/>
          </a:solidFill>
          <a:ln w="9525">
            <a:solidFill>
              <a:srgbClr val="FF99CC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RU" altLang="en-RU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A9A618BE-6F80-604D-ABD6-9466F674FFD0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3657600"/>
          <a:ext cx="77724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14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4E3B30"/>
                          </a:solidFill>
                          <a:latin typeface="Times New Roman"/>
                          <a:ea typeface="+mn-ea"/>
                        </a:rPr>
                        <a:t>по происхождению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b="1" kern="1200" dirty="0">
                          <a:solidFill>
                            <a:srgbClr val="4E3B30"/>
                          </a:solidFill>
                          <a:latin typeface="Times New Roman"/>
                          <a:ea typeface="+mn-ea"/>
                        </a:rPr>
                        <a:t>        </a:t>
                      </a:r>
                      <a:r>
                        <a:rPr lang="ru-RU" sz="3200" b="1" kern="1200" dirty="0">
                          <a:solidFill>
                            <a:srgbClr val="4E3B30"/>
                          </a:solidFill>
                          <a:latin typeface="Times New Roman"/>
                          <a:ea typeface="+mn-ea"/>
                        </a:rPr>
                        <a:t>по составу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3600" dirty="0">
                        <a:latin typeface="Times New Roman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AutoShape 11">
            <a:extLst>
              <a:ext uri="{FF2B5EF4-FFF2-40B4-BE49-F238E27FC236}">
                <a16:creationId xmlns:a16="http://schemas.microsoft.com/office/drawing/2014/main" id="{DE465865-E2AC-AE49-BB02-5360D372B3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4343400"/>
            <a:ext cx="3048000" cy="1752600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28575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en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производные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ru-RU" altLang="en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en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непроизводные</a:t>
            </a:r>
          </a:p>
        </p:txBody>
      </p:sp>
      <p:sp>
        <p:nvSpPr>
          <p:cNvPr id="11" name="AutoShape 12">
            <a:extLst>
              <a:ext uri="{FF2B5EF4-FFF2-40B4-BE49-F238E27FC236}">
                <a16:creationId xmlns:a16="http://schemas.microsoft.com/office/drawing/2014/main" id="{F0EA29D6-98AF-3B44-A421-D7CCA42D89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4343400"/>
            <a:ext cx="2971800" cy="1752600"/>
          </a:xfrm>
          <a:prstGeom prst="roundRect">
            <a:avLst>
              <a:gd name="adj" fmla="val 16667"/>
            </a:avLst>
          </a:prstGeom>
          <a:solidFill>
            <a:srgbClr val="F0A22E">
              <a:alpha val="0"/>
            </a:srgbClr>
          </a:solidFill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2400"/>
              </a:spcBef>
            </a:pPr>
            <a:endParaRPr lang="ru-RU" altLang="en-RU" sz="3600" b="1">
              <a:solidFill>
                <a:srgbClr val="5F5F63"/>
              </a:solidFill>
            </a:endParaRPr>
          </a:p>
          <a:p>
            <a:pPr eaLnBrk="1" hangingPunct="1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ru-RU" altLang="en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простые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en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сложные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en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составные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ru-RU" altLang="en-RU" sz="3600" b="1">
              <a:solidFill>
                <a:srgbClr val="5F5F63"/>
              </a:solidFill>
            </a:endParaRPr>
          </a:p>
          <a:p>
            <a:pPr eaLnBrk="1" hangingPunct="1">
              <a:buFontTx/>
              <a:buChar char="•"/>
            </a:pPr>
            <a:endParaRPr lang="ru-RU" altLang="en-RU" sz="3600" b="1">
              <a:solidFill>
                <a:srgbClr val="5F5F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82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1" grpId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 descr="Голубая тисненая бумага">
            <a:extLst>
              <a:ext uri="{FF2B5EF4-FFF2-40B4-BE49-F238E27FC236}">
                <a16:creationId xmlns:a16="http://schemas.microsoft.com/office/drawing/2014/main" id="{D4359FFB-5985-CA45-A16B-104381DF39F3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0" y="152400"/>
            <a:ext cx="8991600" cy="65532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en-RU" b="1">
              <a:solidFill>
                <a:srgbClr val="800000"/>
              </a:solidFill>
            </a:endParaRPr>
          </a:p>
          <a:p>
            <a:pPr eaLnBrk="1" hangingPunct="1">
              <a:buFontTx/>
              <a:buNone/>
            </a:pPr>
            <a:endParaRPr lang="ru-RU" altLang="en-RU" b="1">
              <a:solidFill>
                <a:srgbClr val="800000"/>
              </a:solidFill>
            </a:endParaRPr>
          </a:p>
          <a:p>
            <a:pPr eaLnBrk="1" hangingPunct="1">
              <a:buFontTx/>
              <a:buNone/>
            </a:pPr>
            <a:endParaRPr lang="ru-RU" altLang="en-RU" b="1">
              <a:solidFill>
                <a:srgbClr val="800000"/>
              </a:solidFill>
            </a:endParaRPr>
          </a:p>
          <a:p>
            <a:pPr eaLnBrk="1" hangingPunct="1">
              <a:buFontTx/>
              <a:buNone/>
            </a:pPr>
            <a:endParaRPr lang="ru-RU" altLang="en-RU" b="1">
              <a:solidFill>
                <a:srgbClr val="800000"/>
              </a:solidFill>
            </a:endParaRPr>
          </a:p>
          <a:p>
            <a:pPr eaLnBrk="1" hangingPunct="1">
              <a:buFontTx/>
              <a:buNone/>
            </a:pPr>
            <a:endParaRPr lang="ru-RU" altLang="en-RU" b="1">
              <a:solidFill>
                <a:srgbClr val="800000"/>
              </a:solidFill>
            </a:endParaRPr>
          </a:p>
        </p:txBody>
      </p:sp>
      <p:sp>
        <p:nvSpPr>
          <p:cNvPr id="16387" name="Text Box 12">
            <a:extLst>
              <a:ext uri="{FF2B5EF4-FFF2-40B4-BE49-F238E27FC236}">
                <a16:creationId xmlns:a16="http://schemas.microsoft.com/office/drawing/2014/main" id="{6E3800EF-E6C6-3844-A8DC-6E1D5F8C5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819400"/>
            <a:ext cx="6858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RU" altLang="en-RU"/>
          </a:p>
        </p:txBody>
      </p:sp>
      <p:sp>
        <p:nvSpPr>
          <p:cNvPr id="16388" name="Line 20">
            <a:extLst>
              <a:ext uri="{FF2B5EF4-FFF2-40B4-BE49-F238E27FC236}">
                <a16:creationId xmlns:a16="http://schemas.microsoft.com/office/drawing/2014/main" id="{B8F8251B-CB92-0647-842E-AD563C19C82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48000" y="1143000"/>
            <a:ext cx="7620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RU"/>
          </a:p>
        </p:txBody>
      </p:sp>
      <p:sp>
        <p:nvSpPr>
          <p:cNvPr id="16389" name="Line 21">
            <a:extLst>
              <a:ext uri="{FF2B5EF4-FFF2-40B4-BE49-F238E27FC236}">
                <a16:creationId xmlns:a16="http://schemas.microsoft.com/office/drawing/2014/main" id="{4679FF48-9AF6-3F46-BEB5-E371093AA196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1143000"/>
            <a:ext cx="6096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RU"/>
          </a:p>
        </p:txBody>
      </p:sp>
      <p:sp>
        <p:nvSpPr>
          <p:cNvPr id="16390" name="Text Box 24">
            <a:extLst>
              <a:ext uri="{FF2B5EF4-FFF2-40B4-BE49-F238E27FC236}">
                <a16:creationId xmlns:a16="http://schemas.microsoft.com/office/drawing/2014/main" id="{EB27AC63-1638-A84B-BE2D-3A3C63186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304800"/>
            <a:ext cx="3048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RU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Предлоги</a:t>
            </a:r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D5FCF321-09AF-FB47-9047-4DFEBC1A9225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2286000"/>
          <a:ext cx="79248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5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9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347345" indent="-347345" fontAlgn="base">
                        <a:spcBef>
                          <a:spcPts val="670"/>
                        </a:spcBef>
                        <a:spcAft>
                          <a:spcPts val="0"/>
                        </a:spcAft>
                      </a:pPr>
                      <a:r>
                        <a:rPr lang="ru-RU" sz="3200" b="1" kern="120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непроизводные</a:t>
                      </a:r>
                      <a:endParaRPr lang="ru-RU" sz="3200" b="1" kern="1200" dirty="0">
                        <a:solidFill>
                          <a:srgbClr val="8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>
                          <a:solidFill>
                            <a:srgbClr val="8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производные</a:t>
                      </a:r>
                    </a:p>
                    <a:p>
                      <a:pPr algn="ctr"/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Таблица 33">
            <a:extLst>
              <a:ext uri="{FF2B5EF4-FFF2-40B4-BE49-F238E27FC236}">
                <a16:creationId xmlns:a16="http://schemas.microsoft.com/office/drawing/2014/main" id="{ED49AD3B-97F9-3A43-BFC1-AD3927BD9F16}"/>
              </a:ext>
            </a:extLst>
          </p:cNvPr>
          <p:cNvGraphicFramePr>
            <a:graphicFrameLocks noGrp="1"/>
          </p:cNvGraphicFramePr>
          <p:nvPr/>
        </p:nvGraphicFramePr>
        <p:xfrm>
          <a:off x="4267200" y="3124200"/>
          <a:ext cx="1828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</a:t>
                      </a:r>
                      <a:r>
                        <a:rPr lang="ru-RU" sz="2400" baseline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наречия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" name="Таблица 35">
            <a:extLst>
              <a:ext uri="{FF2B5EF4-FFF2-40B4-BE49-F238E27FC236}">
                <a16:creationId xmlns:a16="http://schemas.microsoft.com/office/drawing/2014/main" id="{BCE56E1E-0141-7E4D-8E49-60DF26D9D648}"/>
              </a:ext>
            </a:extLst>
          </p:cNvPr>
          <p:cNvGraphicFramePr>
            <a:graphicFrameLocks noGrp="1"/>
          </p:cNvGraphicFramePr>
          <p:nvPr/>
        </p:nvGraphicFramePr>
        <p:xfrm>
          <a:off x="3733800" y="3886200"/>
          <a:ext cx="3276600" cy="53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от существительного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7" name="Таблица 36">
            <a:extLst>
              <a:ext uri="{FF2B5EF4-FFF2-40B4-BE49-F238E27FC236}">
                <a16:creationId xmlns:a16="http://schemas.microsoft.com/office/drawing/2014/main" id="{8F4C18E7-284D-9044-8443-9A0A42BB787A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4648200"/>
          <a:ext cx="3581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 деепричастия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8" name="Таблица 37">
            <a:extLst>
              <a:ext uri="{FF2B5EF4-FFF2-40B4-BE49-F238E27FC236}">
                <a16:creationId xmlns:a16="http://schemas.microsoft.com/office/drawing/2014/main" id="{5BA5EFAF-C3DB-334F-B899-BA8A2FB28CAD}"/>
              </a:ext>
            </a:extLst>
          </p:cNvPr>
          <p:cNvGraphicFramePr>
            <a:graphicFrameLocks noGrp="1"/>
          </p:cNvGraphicFramePr>
          <p:nvPr/>
        </p:nvGraphicFramePr>
        <p:xfrm>
          <a:off x="1524000" y="2819400"/>
          <a:ext cx="1143000" cy="388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86200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</a:p>
                    <a:p>
                      <a:r>
                        <a:rPr lang="ru-RU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</a:t>
                      </a:r>
                    </a:p>
                    <a:p>
                      <a:r>
                        <a:rPr lang="ru-RU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</a:t>
                      </a:r>
                    </a:p>
                    <a:p>
                      <a:r>
                        <a:rPr lang="ru-RU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 </a:t>
                      </a:r>
                    </a:p>
                    <a:p>
                      <a:r>
                        <a:rPr lang="ru-RU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 </a:t>
                      </a:r>
                    </a:p>
                    <a:p>
                      <a:r>
                        <a:rPr lang="ru-RU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</a:p>
                    <a:p>
                      <a:r>
                        <a:rPr lang="ru-RU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</a:t>
                      </a:r>
                    </a:p>
                    <a:p>
                      <a:r>
                        <a:rPr lang="ru-RU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 через от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9" name="Таблица 38">
            <a:extLst>
              <a:ext uri="{FF2B5EF4-FFF2-40B4-BE49-F238E27FC236}">
                <a16:creationId xmlns:a16="http://schemas.microsoft.com/office/drawing/2014/main" id="{A4A7BFEF-9C9C-6748-B3F9-5923FC8CB8A9}"/>
              </a:ext>
            </a:extLst>
          </p:cNvPr>
          <p:cNvGraphicFramePr>
            <a:graphicFrameLocks noGrp="1"/>
          </p:cNvGraphicFramePr>
          <p:nvPr/>
        </p:nvGraphicFramePr>
        <p:xfrm>
          <a:off x="5562600" y="3886200"/>
          <a:ext cx="4191000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                   </a:t>
                      </a:r>
                      <a:r>
                        <a:rPr lang="ru-RU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связи с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0" name="Таблица 39">
            <a:extLst>
              <a:ext uri="{FF2B5EF4-FFF2-40B4-BE49-F238E27FC236}">
                <a16:creationId xmlns:a16="http://schemas.microsoft.com/office/drawing/2014/main" id="{E58EEBF7-355C-C745-8E59-C236CDC5E3EB}"/>
              </a:ext>
            </a:extLst>
          </p:cNvPr>
          <p:cNvGraphicFramePr>
            <a:graphicFrameLocks noGrp="1"/>
          </p:cNvGraphicFramePr>
          <p:nvPr/>
        </p:nvGraphicFramePr>
        <p:xfrm>
          <a:off x="6172200" y="3124200"/>
          <a:ext cx="3124200" cy="53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вдоль  вблизи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1" name="Таблица 40">
            <a:extLst>
              <a:ext uri="{FF2B5EF4-FFF2-40B4-BE49-F238E27FC236}">
                <a16:creationId xmlns:a16="http://schemas.microsoft.com/office/drawing/2014/main" id="{6EB2E2C9-3A1C-E841-B193-CDACED0AA18E}"/>
              </a:ext>
            </a:extLst>
          </p:cNvPr>
          <p:cNvGraphicFramePr>
            <a:graphicFrameLocks noGrp="1"/>
          </p:cNvGraphicFramePr>
          <p:nvPr/>
        </p:nvGraphicFramePr>
        <p:xfrm>
          <a:off x="6629400" y="4648200"/>
          <a:ext cx="2514600" cy="53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благодаря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24928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DA52D970-89AB-5C4A-BA00-7DC7F3C836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8604250" cy="1143000"/>
          </a:xfrm>
        </p:spPr>
        <p:txBody>
          <a:bodyPr/>
          <a:lstStyle/>
          <a:p>
            <a:pPr algn="ctr" eaLnBrk="1" hangingPunct="1"/>
            <a:r>
              <a:rPr lang="ru-RU" altLang="en-RU" sz="3800" b="1" dirty="0"/>
              <a:t>ОТЛИЧИЕ ПРЕДЛОГОВ ОТ НАРЕЧИЙ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8874F178-FC10-3049-8FDD-56F93CB9EB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1850" y="1223962"/>
            <a:ext cx="7772400" cy="5445125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altLang="en-RU" sz="2400" b="1" dirty="0">
                <a:solidFill>
                  <a:schemeClr val="hlink"/>
                </a:solidFill>
              </a:rPr>
              <a:t>        </a:t>
            </a:r>
            <a:r>
              <a:rPr lang="ru-RU" altLang="en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altLang="en-RU" sz="2400" b="1" u="sng" dirty="0">
                <a:solidFill>
                  <a:schemeClr val="accent2">
                    <a:lumMod val="50000"/>
                  </a:schemeClr>
                </a:solidFill>
              </a:rPr>
              <a:t>ПРЕДЛОГИ</a:t>
            </a:r>
            <a:r>
              <a:rPr lang="ru-RU" altLang="en-RU" sz="2400" b="1" dirty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altLang="en-RU" sz="2400" dirty="0">
                <a:solidFill>
                  <a:schemeClr val="accent2">
                    <a:lumMod val="50000"/>
                  </a:schemeClr>
                </a:solidFill>
              </a:rPr>
              <a:t>                                       </a:t>
            </a:r>
            <a:r>
              <a:rPr lang="ru-RU" altLang="en-RU" sz="2400" b="1" u="sng" dirty="0">
                <a:solidFill>
                  <a:schemeClr val="accent2">
                    <a:lumMod val="50000"/>
                  </a:schemeClr>
                </a:solidFill>
              </a:rPr>
              <a:t>НАРЕЧИЯ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en-RU" sz="2400" b="1" dirty="0"/>
              <a:t>(</a:t>
            </a:r>
            <a:r>
              <a:rPr lang="ru-RU" altLang="en-RU" sz="2400" b="1" dirty="0">
                <a:solidFill>
                  <a:schemeClr val="accent2"/>
                </a:solidFill>
              </a:rPr>
              <a:t>есть</a:t>
            </a:r>
            <a:r>
              <a:rPr lang="ru-RU" altLang="en-RU" sz="2400" b="1" dirty="0"/>
              <a:t> пояснит. слова)                     (</a:t>
            </a:r>
            <a:r>
              <a:rPr lang="ru-RU" altLang="en-RU" sz="2400" b="1" dirty="0">
                <a:solidFill>
                  <a:schemeClr val="accent2"/>
                </a:solidFill>
              </a:rPr>
              <a:t>нет</a:t>
            </a:r>
            <a:r>
              <a:rPr lang="ru-RU" altLang="en-RU" sz="2400" b="1" dirty="0"/>
              <a:t> пояснит. слов)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2400" dirty="0"/>
              <a:t>  </a:t>
            </a:r>
            <a:r>
              <a:rPr lang="ru-RU" altLang="en-RU" sz="2400" b="1" i="1" dirty="0"/>
              <a:t>Согласно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2400" b="1" i="1" dirty="0"/>
              <a:t> Наперекор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2400" b="1" i="1" dirty="0"/>
              <a:t>Вопреки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2400" b="1" i="1" dirty="0"/>
              <a:t>Вокруг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2400" b="1" i="1" dirty="0"/>
              <a:t>Впереди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2400" b="1" i="1" dirty="0"/>
              <a:t>Внутри                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2400" b="1" i="1" dirty="0"/>
              <a:t>Вблизи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2400" b="1" i="1" dirty="0"/>
              <a:t>Навстречу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2400" b="1" i="1" dirty="0"/>
              <a:t>Позади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en-RU" sz="2400" b="1" i="1" dirty="0"/>
              <a:t>Напротив</a:t>
            </a:r>
          </a:p>
        </p:txBody>
      </p:sp>
      <p:sp>
        <p:nvSpPr>
          <p:cNvPr id="12292" name="AutoShape 4">
            <a:extLst>
              <a:ext uri="{FF2B5EF4-FFF2-40B4-BE49-F238E27FC236}">
                <a16:creationId xmlns:a16="http://schemas.microsoft.com/office/drawing/2014/main" id="{1E0ECE66-47F5-5446-AF8C-EE04998B0751}"/>
              </a:ext>
            </a:extLst>
          </p:cNvPr>
          <p:cNvSpPr>
            <a:spLocks/>
          </p:cNvSpPr>
          <p:nvPr/>
        </p:nvSpPr>
        <p:spPr bwMode="auto">
          <a:xfrm>
            <a:off x="5724525" y="2420938"/>
            <a:ext cx="512763" cy="4103687"/>
          </a:xfrm>
          <a:prstGeom prst="rightBrace">
            <a:avLst>
              <a:gd name="adj1" fmla="val 66692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RU" altLang="en-RU"/>
          </a:p>
        </p:txBody>
      </p:sp>
      <p:sp>
        <p:nvSpPr>
          <p:cNvPr id="12293" name="AutoShape 5">
            <a:extLst>
              <a:ext uri="{FF2B5EF4-FFF2-40B4-BE49-F238E27FC236}">
                <a16:creationId xmlns:a16="http://schemas.microsoft.com/office/drawing/2014/main" id="{7AB86960-F384-474B-95F5-F785B50C774E}"/>
              </a:ext>
            </a:extLst>
          </p:cNvPr>
          <p:cNvSpPr>
            <a:spLocks/>
          </p:cNvSpPr>
          <p:nvPr/>
        </p:nvSpPr>
        <p:spPr bwMode="auto">
          <a:xfrm>
            <a:off x="3419475" y="2420938"/>
            <a:ext cx="431800" cy="4103687"/>
          </a:xfrm>
          <a:prstGeom prst="leftBrace">
            <a:avLst>
              <a:gd name="adj1" fmla="val 7919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RU" altLang="en-RU"/>
          </a:p>
        </p:txBody>
      </p:sp>
      <p:cxnSp>
        <p:nvCxnSpPr>
          <p:cNvPr id="4102" name="AutoShape 19">
            <a:extLst>
              <a:ext uri="{FF2B5EF4-FFF2-40B4-BE49-F238E27FC236}">
                <a16:creationId xmlns:a16="http://schemas.microsoft.com/office/drawing/2014/main" id="{687EF155-8FBD-5844-901E-54F07CE95441}"/>
              </a:ext>
            </a:extLst>
          </p:cNvPr>
          <p:cNvCxnSpPr>
            <a:cxnSpLocks noChangeShapeType="1"/>
            <a:stCxn id="12291" idx="3"/>
            <a:endCxn id="12291" idx="3"/>
          </p:cNvCxnSpPr>
          <p:nvPr/>
        </p:nvCxnSpPr>
        <p:spPr bwMode="auto">
          <a:xfrm>
            <a:off x="8604250" y="3946525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C5C9D49-98F7-814A-B850-756142D62C1F}"/>
              </a:ext>
            </a:extLst>
          </p:cNvPr>
          <p:cNvSpPr txBox="1"/>
          <p:nvPr/>
        </p:nvSpPr>
        <p:spPr>
          <a:xfrm>
            <a:off x="292100" y="4011116"/>
            <a:ext cx="3057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Производные предлоги</a:t>
            </a:r>
            <a:r>
              <a:rPr lang="en-US" sz="2000" dirty="0"/>
              <a:t>, </a:t>
            </a:r>
            <a:r>
              <a:rPr lang="ru-RU" sz="2000" dirty="0"/>
              <a:t>образованные на основе наречий</a:t>
            </a:r>
            <a:r>
              <a:rPr lang="en-US" sz="2000" dirty="0"/>
              <a:t>, </a:t>
            </a:r>
            <a:r>
              <a:rPr lang="ru-RU" sz="2000" dirty="0"/>
              <a:t>пишутся слитно</a:t>
            </a:r>
            <a:r>
              <a:rPr lang="en-US" dirty="0"/>
              <a:t>.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24428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1000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1000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1000"/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1000"/>
                                        <p:tgtEl>
                                          <p:spTgt spid="122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70" decel="100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70" decel="100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 animBg="1"/>
      <p:bldP spid="1229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0801E-E85D-4441-AF7B-A7248905D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670" y="909411"/>
            <a:ext cx="7886700" cy="1325563"/>
          </a:xfrm>
        </p:spPr>
        <p:txBody>
          <a:bodyPr/>
          <a:lstStyle/>
          <a:p>
            <a:r>
              <a:rPr lang="ru-RU" b="1" dirty="0"/>
              <a:t>Выполним упражнение</a:t>
            </a:r>
            <a:endParaRPr lang="en-RU" b="1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580389A-F856-5C43-B5D2-4FEBD92366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29" y="2683992"/>
            <a:ext cx="8834741" cy="2508286"/>
          </a:xfrm>
        </p:spPr>
      </p:pic>
    </p:spTree>
    <p:extLst>
      <p:ext uri="{BB962C8B-B14F-4D97-AF65-F5344CB8AC3E}">
        <p14:creationId xmlns:p14="http://schemas.microsoft.com/office/powerpoint/2010/main" val="598729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CB52CE58-831A-824A-BA91-7C7C20AF45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en-RU" sz="3800" b="1"/>
              <a:t>ОТЛИЧИЕ ПРЕДЛОГОВ ОТ ДЕЕПРИЧАСТИЙ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B845F53C-6C35-4C40-B5C1-1459ED69C6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1188" y="1600200"/>
            <a:ext cx="8532812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en-RU" sz="2400" b="1" dirty="0">
                <a:solidFill>
                  <a:schemeClr val="hlink"/>
                </a:solidFill>
              </a:rPr>
              <a:t>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en-RU" sz="2400" b="1" dirty="0">
                <a:solidFill>
                  <a:schemeClr val="hlink"/>
                </a:solidFill>
              </a:rPr>
              <a:t>      </a:t>
            </a:r>
            <a:r>
              <a:rPr lang="ru-RU" altLang="en-RU" sz="2400" b="1" u="sng" dirty="0">
                <a:solidFill>
                  <a:schemeClr val="accent2">
                    <a:lumMod val="50000"/>
                  </a:schemeClr>
                </a:solidFill>
              </a:rPr>
              <a:t>ПРЕДЛОГИ</a:t>
            </a:r>
            <a:r>
              <a:rPr lang="ru-RU" altLang="en-RU" sz="2400" b="1" dirty="0">
                <a:solidFill>
                  <a:schemeClr val="accent2">
                    <a:lumMod val="50000"/>
                  </a:schemeClr>
                </a:solidFill>
              </a:rPr>
              <a:t>                                   </a:t>
            </a:r>
            <a:r>
              <a:rPr lang="ru-RU" altLang="en-RU" sz="2400" b="1" u="sng" dirty="0">
                <a:solidFill>
                  <a:schemeClr val="accent2">
                    <a:lumMod val="50000"/>
                  </a:schemeClr>
                </a:solidFill>
              </a:rPr>
              <a:t>ДЕЕПРИЧАСТИЯ</a:t>
            </a:r>
          </a:p>
          <a:p>
            <a:pPr eaLnBrk="1" hangingPunct="1">
              <a:buFont typeface="Wingdings" pitchFamily="2" charset="2"/>
              <a:buNone/>
            </a:pPr>
            <a:endParaRPr lang="ru-RU" altLang="en-RU" sz="2400" b="1" dirty="0">
              <a:solidFill>
                <a:schemeClr val="hlink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altLang="en-RU" sz="2400" b="1" i="1" dirty="0"/>
              <a:t>благодаря (</a:t>
            </a:r>
            <a:r>
              <a:rPr lang="ru-RU" altLang="en-RU" sz="2400" b="1" i="1" dirty="0">
                <a:solidFill>
                  <a:schemeClr val="accent2"/>
                </a:solidFill>
              </a:rPr>
              <a:t>с </a:t>
            </a:r>
            <a:r>
              <a:rPr lang="ru-RU" altLang="en-RU" sz="2400" b="1" i="1" dirty="0" err="1">
                <a:solidFill>
                  <a:schemeClr val="accent2"/>
                </a:solidFill>
              </a:rPr>
              <a:t>Д.п</a:t>
            </a:r>
            <a:r>
              <a:rPr lang="ru-RU" altLang="en-RU" sz="2400" b="1" i="1" dirty="0"/>
              <a:t>.)                                 благодаря (с </a:t>
            </a:r>
            <a:r>
              <a:rPr lang="ru-RU" altLang="en-RU" sz="2400" b="1" i="1" dirty="0" err="1"/>
              <a:t>В.п</a:t>
            </a:r>
            <a:r>
              <a:rPr lang="ru-RU" altLang="en-RU" sz="2400" b="1" i="1" dirty="0"/>
              <a:t>.)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en-RU" sz="2400" b="1" i="1" dirty="0"/>
              <a:t>несмотря на (= </a:t>
            </a:r>
            <a:r>
              <a:rPr lang="ru-RU" altLang="en-RU" sz="2400" b="1" i="1" dirty="0">
                <a:solidFill>
                  <a:schemeClr val="accent2"/>
                </a:solidFill>
              </a:rPr>
              <a:t>вопреки</a:t>
            </a:r>
            <a:r>
              <a:rPr lang="ru-RU" altLang="en-RU" sz="2400" b="1" i="1" dirty="0"/>
              <a:t>)      не смотря на (= не глядя)</a:t>
            </a:r>
          </a:p>
          <a:p>
            <a:pPr eaLnBrk="1" hangingPunct="1">
              <a:buFont typeface="Wingdings" pitchFamily="2" charset="2"/>
              <a:buNone/>
            </a:pPr>
            <a:endParaRPr lang="ru-RU" altLang="en-RU" sz="3200" b="1" dirty="0"/>
          </a:p>
        </p:txBody>
      </p:sp>
    </p:spTree>
    <p:extLst>
      <p:ext uri="{BB962C8B-B14F-4D97-AF65-F5344CB8AC3E}">
        <p14:creationId xmlns:p14="http://schemas.microsoft.com/office/powerpoint/2010/main" val="395067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4FBA7451-0155-CF43-AB00-64779EE31B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en-RU" sz="3800" b="1"/>
              <a:t>ОТЛИЧИЕ ПРЕДЛОГОВ ОТ СУЩЕСТВИТЕЛЬНЫХ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58E2F17C-8DD9-4B4B-AD94-25D576674E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1188" y="1600200"/>
            <a:ext cx="8532812" cy="52578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dirty="0">
                <a:solidFill>
                  <a:schemeClr val="accent2">
                    <a:lumMod val="50000"/>
                  </a:schemeClr>
                </a:solidFill>
              </a:rPr>
              <a:t>             </a:t>
            </a:r>
            <a:r>
              <a:rPr lang="ru-RU" altLang="en-RU" sz="2400" b="1" u="sng" dirty="0">
                <a:solidFill>
                  <a:schemeClr val="accent2">
                    <a:lumMod val="50000"/>
                  </a:schemeClr>
                </a:solidFill>
              </a:rPr>
              <a:t>ПРЕДЛОГИ</a:t>
            </a:r>
            <a:r>
              <a:rPr lang="ru-RU" altLang="en-RU" sz="2400" b="1" dirty="0">
                <a:solidFill>
                  <a:schemeClr val="accent2">
                    <a:lumMod val="50000"/>
                  </a:schemeClr>
                </a:solidFill>
              </a:rPr>
              <a:t>                       </a:t>
            </a:r>
            <a:r>
              <a:rPr lang="ru-RU" altLang="en-RU" sz="2400" b="1" u="sng" dirty="0">
                <a:solidFill>
                  <a:schemeClr val="accent2">
                    <a:lumMod val="50000"/>
                  </a:schemeClr>
                </a:solidFill>
              </a:rPr>
              <a:t>СУЩЕСТВИТЕЛЬНЫЕ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dirty="0">
                <a:solidFill>
                  <a:schemeClr val="hlink"/>
                </a:solidFill>
              </a:rPr>
              <a:t>        </a:t>
            </a:r>
            <a:r>
              <a:rPr lang="ru-RU" altLang="en-RU" sz="2400" b="1" dirty="0"/>
              <a:t>(</a:t>
            </a:r>
            <a:r>
              <a:rPr lang="ru-RU" altLang="en-RU" sz="2400" b="1" dirty="0">
                <a:solidFill>
                  <a:schemeClr val="accent2"/>
                </a:solidFill>
                <a:latin typeface="Elephant" pitchFamily="18" charset="0"/>
              </a:rPr>
              <a:t>есть синонимы</a:t>
            </a:r>
            <a:r>
              <a:rPr lang="ru-RU" altLang="en-RU" sz="2400" b="1" dirty="0"/>
              <a:t>)                          (</a:t>
            </a:r>
            <a:r>
              <a:rPr lang="ru-RU" altLang="en-RU" sz="2400" b="1" dirty="0">
                <a:solidFill>
                  <a:schemeClr val="accent2"/>
                </a:solidFill>
                <a:latin typeface="Algerian" pitchFamily="82" charset="77"/>
              </a:rPr>
              <a:t>прямое значение</a:t>
            </a:r>
            <a:r>
              <a:rPr lang="ru-RU" altLang="en-RU" sz="2400" b="1" dirty="0"/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dirty="0"/>
              <a:t>       </a:t>
            </a:r>
            <a:r>
              <a:rPr lang="ru-RU" altLang="en-RU" sz="2400" b="1" i="1" dirty="0"/>
              <a:t>вследствие (= </a:t>
            </a:r>
            <a:r>
              <a:rPr lang="ru-RU" altLang="en-RU" sz="2400" b="1" i="1" dirty="0">
                <a:solidFill>
                  <a:schemeClr val="accent2"/>
                </a:solidFill>
              </a:rPr>
              <a:t>из-за</a:t>
            </a:r>
            <a:r>
              <a:rPr lang="ru-RU" altLang="en-RU" sz="2400" b="1" i="1" dirty="0"/>
              <a:t>)                    в следствии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i="1" dirty="0"/>
              <a:t>   в заключение (= </a:t>
            </a:r>
            <a:r>
              <a:rPr lang="ru-RU" altLang="en-RU" sz="2400" b="1" i="1" dirty="0">
                <a:solidFill>
                  <a:schemeClr val="accent2"/>
                </a:solidFill>
              </a:rPr>
              <a:t>в конце</a:t>
            </a:r>
            <a:r>
              <a:rPr lang="ru-RU" altLang="en-RU" sz="2400" b="1" i="1" dirty="0"/>
              <a:t>)                 в заключении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i="1" dirty="0"/>
              <a:t>в течение (= </a:t>
            </a:r>
            <a:r>
              <a:rPr lang="ru-RU" altLang="en-RU" sz="2400" b="1" i="1" dirty="0">
                <a:solidFill>
                  <a:schemeClr val="accent2"/>
                </a:solidFill>
              </a:rPr>
              <a:t>в продолжение</a:t>
            </a:r>
            <a:r>
              <a:rPr lang="ru-RU" altLang="en-RU" sz="2400" b="1" i="1" dirty="0"/>
              <a:t>)               в течении,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i="1" dirty="0"/>
              <a:t>                                                                в продолжении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i="1" dirty="0"/>
              <a:t>    наподобие (= </a:t>
            </a:r>
            <a:r>
              <a:rPr lang="ru-RU" altLang="en-RU" sz="2400" b="1" i="1" dirty="0">
                <a:solidFill>
                  <a:schemeClr val="accent2"/>
                </a:solidFill>
              </a:rPr>
              <a:t>вроде</a:t>
            </a:r>
            <a:r>
              <a:rPr lang="ru-RU" altLang="en-RU" sz="2400" b="1" i="1" dirty="0"/>
              <a:t>)          на подобие (на сходство)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i="1" dirty="0"/>
              <a:t>      навстречу (</a:t>
            </a:r>
            <a:r>
              <a:rPr lang="ru-RU" altLang="en-RU" sz="2400" b="1" i="1" dirty="0">
                <a:solidFill>
                  <a:schemeClr val="accent2"/>
                </a:solidFill>
              </a:rPr>
              <a:t>с </a:t>
            </a:r>
            <a:r>
              <a:rPr lang="ru-RU" altLang="en-RU" sz="2400" b="1" i="1" dirty="0" err="1">
                <a:solidFill>
                  <a:schemeClr val="accent2"/>
                </a:solidFill>
              </a:rPr>
              <a:t>Д.п</a:t>
            </a:r>
            <a:r>
              <a:rPr lang="ru-RU" altLang="en-RU" sz="2400" b="1" i="1" dirty="0"/>
              <a:t>.)                        на встречу (с Т.п.) 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i="1" dirty="0"/>
              <a:t>        насчёт (= </a:t>
            </a:r>
            <a:r>
              <a:rPr lang="ru-RU" altLang="en-RU" sz="2400" b="1" i="1" dirty="0">
                <a:solidFill>
                  <a:schemeClr val="accent2"/>
                </a:solidFill>
              </a:rPr>
              <a:t>о, об</a:t>
            </a:r>
            <a:r>
              <a:rPr lang="ru-RU" altLang="en-RU" sz="2400" b="1" i="1" dirty="0"/>
              <a:t>)                                  на счёт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i="1" dirty="0"/>
              <a:t>        ввиду (= </a:t>
            </a:r>
            <a:r>
              <a:rPr lang="ru-RU" altLang="en-RU" sz="2400" b="1" i="1" dirty="0">
                <a:solidFill>
                  <a:schemeClr val="accent2"/>
                </a:solidFill>
              </a:rPr>
              <a:t>из-за</a:t>
            </a:r>
            <a:r>
              <a:rPr lang="ru-RU" altLang="en-RU" sz="2400" b="1" i="1" dirty="0"/>
              <a:t>)                               иметь в виду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i="1" dirty="0"/>
              <a:t>        вместо (= </a:t>
            </a:r>
            <a:r>
              <a:rPr lang="ru-RU" altLang="en-RU" sz="2400" b="1" i="1" dirty="0">
                <a:solidFill>
                  <a:schemeClr val="accent2"/>
                </a:solidFill>
              </a:rPr>
              <a:t>за</a:t>
            </a:r>
            <a:r>
              <a:rPr lang="ru-RU" altLang="en-RU" sz="2400" b="1" i="1" dirty="0"/>
              <a:t>)                                      в место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en-RU" sz="2400" b="1" i="1" dirty="0"/>
              <a:t>   вроде (= </a:t>
            </a:r>
            <a:r>
              <a:rPr lang="ru-RU" altLang="en-RU" sz="2400" b="1" i="1" dirty="0">
                <a:solidFill>
                  <a:schemeClr val="accent2"/>
                </a:solidFill>
              </a:rPr>
              <a:t>наподобие</a:t>
            </a:r>
            <a:r>
              <a:rPr lang="ru-RU" altLang="en-RU" sz="2400" b="1" i="1" dirty="0"/>
              <a:t>)                                в роде</a:t>
            </a:r>
          </a:p>
        </p:txBody>
      </p:sp>
    </p:spTree>
    <p:extLst>
      <p:ext uri="{BB962C8B-B14F-4D97-AF65-F5344CB8AC3E}">
        <p14:creationId xmlns:p14="http://schemas.microsoft.com/office/powerpoint/2010/main" val="317451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70" decel="100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770" decel="100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1" dur="77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3" dur="77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714</Words>
  <Application>Microsoft Macintosh PowerPoint</Application>
  <PresentationFormat>On-screen Show (4:3)</PresentationFormat>
  <Paragraphs>172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Algerian</vt:lpstr>
      <vt:lpstr>Arial</vt:lpstr>
      <vt:lpstr>Arial Black</vt:lpstr>
      <vt:lpstr>Calibri</vt:lpstr>
      <vt:lpstr>Calibri Light</vt:lpstr>
      <vt:lpstr>Elephant</vt:lpstr>
      <vt:lpstr>Times New Roman</vt:lpstr>
      <vt:lpstr>Wingdings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ОТЛИЧИЕ ПРЕДЛОГОВ ОТ НАРЕЧИЙ</vt:lpstr>
      <vt:lpstr>Выполним упражнение</vt:lpstr>
      <vt:lpstr>ОТЛИЧИЕ ПРЕДЛОГОВ ОТ ДЕЕПРИЧАСТИЙ</vt:lpstr>
      <vt:lpstr>ОТЛИЧИЕ ПРЕДЛОГОВ ОТ СУЩЕСТВИТЕЛЬНЫХ</vt:lpstr>
      <vt:lpstr>PowerPoint Presentation</vt:lpstr>
      <vt:lpstr>ПРАВОПИСАНИЕ ПРОИЗВОДНЫХ ПРЕДЛОГОВ</vt:lpstr>
      <vt:lpstr>PowerPoint Presentation</vt:lpstr>
      <vt:lpstr>PowerPoint Presentation</vt:lpstr>
      <vt:lpstr>PowerPoint Presentation</vt:lpstr>
      <vt:lpstr>PowerPoint Presentation</vt:lpstr>
      <vt:lpstr>Потренируемся!</vt:lpstr>
      <vt:lpstr>Проверьте себя!</vt:lpstr>
      <vt:lpstr>PowerPoint Presentation</vt:lpstr>
      <vt:lpstr>Выполним упражнение</vt:lpstr>
      <vt:lpstr>Подведение итогов и 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Microsoft Office User</cp:lastModifiedBy>
  <cp:revision>10</cp:revision>
  <dcterms:created xsi:type="dcterms:W3CDTF">2018-09-04T12:10:47Z</dcterms:created>
  <dcterms:modified xsi:type="dcterms:W3CDTF">2020-04-09T20:17:17Z</dcterms:modified>
</cp:coreProperties>
</file>