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3"/>
  </p:notesMasterIdLst>
  <p:sldIdLst>
    <p:sldId id="259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914" y="8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D60B10-5795-4004-9616-760ADFB46730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A5A89C-BA82-4846-9C27-5CFB19226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728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A5A89C-BA82-4846-9C27-5CFB1922642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38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A5A89C-BA82-4846-9C27-5CFB1922642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69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647FA84-D4D5-480E-AB58-574153979C4C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DB9AD7-8A6E-4644-8180-5075266D784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6642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FA84-D4D5-480E-AB58-574153979C4C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B9AD7-8A6E-4644-8180-5075266D7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753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FA84-D4D5-480E-AB58-574153979C4C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B9AD7-8A6E-4644-8180-5075266D7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641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FA84-D4D5-480E-AB58-574153979C4C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B9AD7-8A6E-4644-8180-5075266D7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295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FA84-D4D5-480E-AB58-574153979C4C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B9AD7-8A6E-4644-8180-5075266D7842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7446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FA84-D4D5-480E-AB58-574153979C4C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B9AD7-8A6E-4644-8180-5075266D7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462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FA84-D4D5-480E-AB58-574153979C4C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B9AD7-8A6E-4644-8180-5075266D7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365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FA84-D4D5-480E-AB58-574153979C4C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B9AD7-8A6E-4644-8180-5075266D7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966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FA84-D4D5-480E-AB58-574153979C4C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B9AD7-8A6E-4644-8180-5075266D7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031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FA84-D4D5-480E-AB58-574153979C4C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B9AD7-8A6E-4644-8180-5075266D7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260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FA84-D4D5-480E-AB58-574153979C4C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B9AD7-8A6E-4644-8180-5075266D7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36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647FA84-D4D5-480E-AB58-574153979C4C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93DB9AD7-8A6E-4644-8180-5075266D7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687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53892E1-C1B3-4562-BA09-1D0462477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601" y="4132385"/>
            <a:ext cx="1999717" cy="237216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162EB2-0576-4D4B-925E-16218C6362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9980" y="502920"/>
            <a:ext cx="9966960" cy="2926080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Bahnschrift SemiBold" panose="020B0502040204020203" pitchFamily="34" charset="0"/>
              </a:rPr>
              <a:t>Зимние олимпийские игры </a:t>
            </a:r>
            <a:r>
              <a:rPr lang="ru-RU" dirty="0" err="1">
                <a:solidFill>
                  <a:schemeClr val="bg1"/>
                </a:solidFill>
                <a:latin typeface="Bahnschrift SemiBold" panose="020B0502040204020203" pitchFamily="34" charset="0"/>
              </a:rPr>
              <a:t>пекин</a:t>
            </a:r>
            <a:r>
              <a:rPr lang="ru-RU" dirty="0">
                <a:solidFill>
                  <a:schemeClr val="bg1"/>
                </a:solidFill>
                <a:latin typeface="Bahnschrift SemiBold" panose="020B0502040204020203" pitchFamily="34" charset="0"/>
              </a:rPr>
              <a:t> 2022</a:t>
            </a:r>
          </a:p>
        </p:txBody>
      </p:sp>
    </p:spTree>
    <p:extLst>
      <p:ext uri="{BB962C8B-B14F-4D97-AF65-F5344CB8AC3E}">
        <p14:creationId xmlns:p14="http://schemas.microsoft.com/office/powerpoint/2010/main" val="3739774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29CEA3-708D-45DE-9BD1-66DAF971FEA1}"/>
              </a:ext>
            </a:extLst>
          </p:cNvPr>
          <p:cNvSpPr txBox="1"/>
          <p:nvPr/>
        </p:nvSpPr>
        <p:spPr>
          <a:xfrm>
            <a:off x="565150" y="598825"/>
            <a:ext cx="111760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Талисман Паралимпийских игр - китайский фонарик </a:t>
            </a:r>
            <a:r>
              <a:rPr lang="ru-RU" sz="2600" b="0" i="0" dirty="0" err="1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Сюе</a:t>
            </a:r>
            <a:r>
              <a:rPr lang="ru-RU" sz="26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 </a:t>
            </a:r>
            <a:r>
              <a:rPr lang="ru-RU" sz="2600" b="0" i="0" dirty="0" err="1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Жуньжунь</a:t>
            </a:r>
            <a:r>
              <a:rPr lang="ru-RU" sz="26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 . «</a:t>
            </a:r>
            <a:r>
              <a:rPr lang="ru-RU" sz="2600" b="0" i="0" dirty="0" err="1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Сюе</a:t>
            </a:r>
            <a:r>
              <a:rPr lang="ru-RU" sz="26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» - снег , «</a:t>
            </a:r>
            <a:r>
              <a:rPr lang="ru-RU" sz="2600" b="0" i="0" dirty="0" err="1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Жуньжунь</a:t>
            </a:r>
            <a:r>
              <a:rPr lang="ru-RU" sz="26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» - это единение, терпимость, инклюзивность, взаимодействие и взаимообогащение. </a:t>
            </a:r>
            <a:r>
              <a:rPr lang="ru-RU" sz="2600" b="0" i="0" dirty="0" err="1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Сюе</a:t>
            </a:r>
            <a:r>
              <a:rPr lang="ru-RU" sz="2600" dirty="0">
                <a:solidFill>
                  <a:srgbClr val="181818"/>
                </a:solidFill>
                <a:latin typeface="Bahnschrift SemiLight" panose="020B0502040204020203" pitchFamily="34" charset="0"/>
              </a:rPr>
              <a:t> </a:t>
            </a:r>
            <a:r>
              <a:rPr lang="ru-RU" sz="2600" b="0" i="0" dirty="0" err="1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Жуньжунь</a:t>
            </a:r>
            <a:r>
              <a:rPr lang="ru-RU" sz="26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 несет в себе мягкость, принятие, толерантность и сердечную теплоту.</a:t>
            </a:r>
            <a:endParaRPr lang="ru-RU" sz="2600" dirty="0">
              <a:solidFill>
                <a:schemeClr val="tx2">
                  <a:lumMod val="50000"/>
                </a:schemeClr>
              </a:solidFill>
              <a:latin typeface="Bahnschrift SemiLight" panose="020B0502040204020203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7D1F906-0EB3-4932-80E7-5C8B01ABB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402" y="2691706"/>
            <a:ext cx="3807496" cy="3754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725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29CEA3-708D-45DE-9BD1-66DAF971FEA1}"/>
              </a:ext>
            </a:extLst>
          </p:cNvPr>
          <p:cNvSpPr txBox="1"/>
          <p:nvPr/>
        </p:nvSpPr>
        <p:spPr>
          <a:xfrm>
            <a:off x="565150" y="598825"/>
            <a:ext cx="111760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Медали получили название "Тун синь" (кит. "вместе как единое целое"), их диаметр - 87 мм.</a:t>
            </a:r>
          </a:p>
          <a:p>
            <a:pPr algn="ctr"/>
            <a:r>
              <a:rPr lang="ru-RU" sz="26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Золотые медали изготовлены из позолоченного серебра, серебряные - из чистого серебра, бронзовые - из меди.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D35AE3-84EB-4604-B1CA-AA8864973B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500" y="2459036"/>
            <a:ext cx="6985000" cy="392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6734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29CEA3-708D-45DE-9BD1-66DAF971FEA1}"/>
              </a:ext>
            </a:extLst>
          </p:cNvPr>
          <p:cNvSpPr txBox="1"/>
          <p:nvPr/>
        </p:nvSpPr>
        <p:spPr>
          <a:xfrm>
            <a:off x="419100" y="1371600"/>
            <a:ext cx="1136332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На зимних Олимпийских играх в Пекине состоятся соревнования по 15 дисциплинам в семи видах спорта:</a:t>
            </a:r>
          </a:p>
          <a:p>
            <a:endParaRPr lang="ru-RU" sz="2000" b="0" i="0" dirty="0">
              <a:solidFill>
                <a:srgbClr val="181818"/>
              </a:solidFill>
              <a:effectLst/>
              <a:latin typeface="Bahnschrift SemiLight" panose="020B0502040204020203" pitchFamily="34" charset="0"/>
            </a:endParaRPr>
          </a:p>
          <a:p>
            <a:pPr algn="ctr"/>
            <a:r>
              <a:rPr lang="ru-RU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Биатлон</a:t>
            </a:r>
          </a:p>
          <a:p>
            <a:pPr algn="ctr"/>
            <a:r>
              <a:rPr lang="ru-RU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Бобслей</a:t>
            </a:r>
          </a:p>
          <a:p>
            <a:pPr algn="ctr"/>
            <a:r>
              <a:rPr lang="ru-RU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Скелетон</a:t>
            </a:r>
          </a:p>
          <a:p>
            <a:pPr algn="ctr"/>
            <a:r>
              <a:rPr lang="ru-RU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Керлинг</a:t>
            </a:r>
          </a:p>
          <a:p>
            <a:pPr algn="ctr"/>
            <a:r>
              <a:rPr lang="ru-RU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Конькобежный спорт</a:t>
            </a:r>
          </a:p>
          <a:p>
            <a:pPr algn="ctr"/>
            <a:r>
              <a:rPr lang="ru-RU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Фигурное катание</a:t>
            </a:r>
          </a:p>
          <a:p>
            <a:pPr algn="ctr"/>
            <a:r>
              <a:rPr lang="ru-RU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Шорт-трек</a:t>
            </a:r>
          </a:p>
          <a:p>
            <a:pPr algn="ctr"/>
            <a:r>
              <a:rPr lang="ru-RU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Лыжное двоеборье</a:t>
            </a:r>
          </a:p>
          <a:p>
            <a:pPr algn="ctr"/>
            <a:r>
              <a:rPr lang="ru-RU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Лыжные гонки</a:t>
            </a:r>
          </a:p>
          <a:p>
            <a:pPr algn="ctr"/>
            <a:r>
              <a:rPr lang="ru-RU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Горнолыжный спорт</a:t>
            </a:r>
          </a:p>
          <a:p>
            <a:pPr algn="ctr"/>
            <a:r>
              <a:rPr lang="ru-RU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Прыжки с трамплина</a:t>
            </a:r>
          </a:p>
          <a:p>
            <a:pPr algn="ctr"/>
            <a:r>
              <a:rPr lang="ru-RU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Фристайл</a:t>
            </a:r>
          </a:p>
          <a:p>
            <a:pPr algn="ctr"/>
            <a:r>
              <a:rPr lang="ru-RU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Сноуборд</a:t>
            </a:r>
          </a:p>
          <a:p>
            <a:pPr algn="ctr"/>
            <a:r>
              <a:rPr lang="ru-RU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Санный спорт</a:t>
            </a:r>
          </a:p>
          <a:p>
            <a:pPr algn="ctr"/>
            <a:r>
              <a:rPr lang="ru-RU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Хоккей с шайбой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E674EE-38EA-4065-86AB-99FE253A2A42}"/>
              </a:ext>
            </a:extLst>
          </p:cNvPr>
          <p:cNvSpPr txBox="1"/>
          <p:nvPr/>
        </p:nvSpPr>
        <p:spPr>
          <a:xfrm>
            <a:off x="219074" y="523875"/>
            <a:ext cx="11563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tx2">
                    <a:lumMod val="50000"/>
                  </a:schemeClr>
                </a:solidFill>
                <a:latin typeface="Bahnschrift SemiBold" panose="020B0502040204020203" pitchFamily="34" charset="0"/>
              </a:rPr>
              <a:t>Виды спорта Олимпиады 2022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6B49F61-20A6-49A0-A217-551DF35907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727" y="2716529"/>
            <a:ext cx="2556058" cy="30321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88EF651-C8C7-48BF-B1F0-C21BC167E4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470" y="2215802"/>
            <a:ext cx="3362452" cy="189137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A0F6A4B-DCCA-48A6-BE1B-C85903EC2F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470" y="4232592"/>
            <a:ext cx="3362452" cy="2101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092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29CEA3-708D-45DE-9BD1-66DAF971FEA1}"/>
              </a:ext>
            </a:extLst>
          </p:cNvPr>
          <p:cNvSpPr txBox="1"/>
          <p:nvPr/>
        </p:nvSpPr>
        <p:spPr>
          <a:xfrm>
            <a:off x="419100" y="1371600"/>
            <a:ext cx="113633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Наши спортсмены в Китае выступали как команда Олимпийского комитета России. Для обозначения россиян использовалась аббревиатура ROC (Russian </a:t>
            </a:r>
            <a:r>
              <a:rPr lang="ru-RU" sz="2400" b="0" i="0" dirty="0" err="1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Olympic</a:t>
            </a:r>
            <a:r>
              <a:rPr lang="ru-RU" sz="24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 Committee). Вместо флага РФ на спортивных стадионах Пекина развивался флаг ОКР. Вместо гимна звучала музыка Чайковского.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E674EE-38EA-4065-86AB-99FE253A2A42}"/>
              </a:ext>
            </a:extLst>
          </p:cNvPr>
          <p:cNvSpPr txBox="1"/>
          <p:nvPr/>
        </p:nvSpPr>
        <p:spPr>
          <a:xfrm>
            <a:off x="219074" y="523875"/>
            <a:ext cx="11563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tx2">
                    <a:lumMod val="50000"/>
                  </a:schemeClr>
                </a:solidFill>
                <a:latin typeface="Bahnschrift SemiBold" panose="020B0502040204020203" pitchFamily="34" charset="0"/>
              </a:rPr>
              <a:t>Российские спортсмены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37025B46-7D54-43CC-A4F8-18514D59B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2" y="3214290"/>
            <a:ext cx="5005388" cy="2919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750039CF-5FBE-4E0E-90F2-F6812B4C57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679" y="3214290"/>
            <a:ext cx="2919809" cy="2919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5446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29CEA3-708D-45DE-9BD1-66DAF971FEA1}"/>
              </a:ext>
            </a:extLst>
          </p:cNvPr>
          <p:cNvSpPr txBox="1"/>
          <p:nvPr/>
        </p:nvSpPr>
        <p:spPr>
          <a:xfrm>
            <a:off x="414338" y="723900"/>
            <a:ext cx="113633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Сборная России заняла девятое место в медальном зачете, записав на свой счет 6 золотых, 12 серебряных и 14 бронзовых наград на Играх. Это второй результат среди всех стран — выше только норвежцы. Планка в 30 медалей, озвученная перед Играми, превышена. А по количеству серебряных и бронзовых мы вообще первые. И 32 — наш лучший результат на зимних ОИ. Ранее самыми успешными были Сочи-2014 — после всех корректировок у нас 30 наград (11-10-9).</a:t>
            </a:r>
          </a:p>
        </p:txBody>
      </p:sp>
      <p:pic>
        <p:nvPicPr>
          <p:cNvPr id="3078" name="Picture 6" descr="Золотая медаль Олимпиады-2022. ">
            <a:extLst>
              <a:ext uri="{FF2B5EF4-FFF2-40B4-BE49-F238E27FC236}">
                <a16:creationId xmlns:a16="http://schemas.microsoft.com/office/drawing/2014/main" id="{1A3C961F-C0C5-49C0-92EE-A3D707BD3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531" y="3731567"/>
            <a:ext cx="4271169" cy="240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0C59CF1-6855-48F4-96B0-EC0BB0EA77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607" y="3456445"/>
            <a:ext cx="4915586" cy="288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338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29CEA3-708D-45DE-9BD1-66DAF971FEA1}"/>
              </a:ext>
            </a:extLst>
          </p:cNvPr>
          <p:cNvSpPr txBox="1"/>
          <p:nvPr/>
        </p:nvSpPr>
        <p:spPr>
          <a:xfrm>
            <a:off x="419100" y="1371600"/>
            <a:ext cx="113633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Первое золото россиян на этих Играх завоевал лыжник Александр </a:t>
            </a:r>
            <a:r>
              <a:rPr lang="ru-RU" sz="2400" b="0" i="0" dirty="0" err="1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Большунов</a:t>
            </a:r>
            <a:r>
              <a:rPr lang="ru-RU" sz="24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. Лидер команды победил в скиатлоне с заметным отрывом от конкурентов. Серебро в этой гонке взял Денис </a:t>
            </a:r>
            <a:r>
              <a:rPr lang="ru-RU" sz="2400" b="0" i="0" dirty="0" err="1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Спицов</a:t>
            </a:r>
            <a:r>
              <a:rPr lang="ru-RU" sz="24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E674EE-38EA-4065-86AB-99FE253A2A42}"/>
              </a:ext>
            </a:extLst>
          </p:cNvPr>
          <p:cNvSpPr txBox="1"/>
          <p:nvPr/>
        </p:nvSpPr>
        <p:spPr>
          <a:xfrm>
            <a:off x="219074" y="523875"/>
            <a:ext cx="11563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tx2">
                    <a:lumMod val="50000"/>
                  </a:schemeClr>
                </a:solidFill>
                <a:latin typeface="Bahnschrift SemiBold" panose="020B0502040204020203" pitchFamily="34" charset="0"/>
              </a:rPr>
              <a:t>Золотые призеры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4703E3A-3EB9-40D9-87CF-81BFED301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2824356"/>
            <a:ext cx="5003800" cy="3335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73BFF6BB-4ECC-4B67-874B-649F3B7935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1" y="2901444"/>
            <a:ext cx="5003800" cy="3181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6432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29CEA3-708D-45DE-9BD1-66DAF971FEA1}"/>
              </a:ext>
            </a:extLst>
          </p:cNvPr>
          <p:cNvSpPr txBox="1"/>
          <p:nvPr/>
        </p:nvSpPr>
        <p:spPr>
          <a:xfrm>
            <a:off x="414338" y="635000"/>
            <a:ext cx="113633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181818"/>
                </a:solidFill>
                <a:latin typeface="Bahnschrift SemiLight" panose="020B0502040204020203" pitchFamily="34" charset="0"/>
              </a:rPr>
              <a:t>С</a:t>
            </a:r>
            <a:r>
              <a:rPr lang="ru-RU" sz="24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борная России досрочно победила в командном турнире фигуристов и завоевала золото. Россияне выступили без замен - все программы исполнили Марк Кондратюк, </a:t>
            </a:r>
            <a:r>
              <a:rPr lang="ru-RU" sz="2400" b="0" i="0" dirty="0" err="1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Камила</a:t>
            </a:r>
            <a:r>
              <a:rPr lang="ru-RU" sz="24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 Валиева, пара Анастасия Мишина / Александр Галлямов и танцевальный дуэт Виктория Синицина / Никита </a:t>
            </a:r>
            <a:r>
              <a:rPr lang="ru-RU" sz="2400" b="0" i="0" dirty="0" err="1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Кацалапов</a:t>
            </a:r>
            <a:r>
              <a:rPr lang="ru-RU" sz="24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.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6A871F83-9AA9-42EC-8233-217803192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412" y="2452463"/>
            <a:ext cx="5830887" cy="3887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1930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29CEA3-708D-45DE-9BD1-66DAF971FEA1}"/>
              </a:ext>
            </a:extLst>
          </p:cNvPr>
          <p:cNvSpPr txBox="1"/>
          <p:nvPr/>
        </p:nvSpPr>
        <p:spPr>
          <a:xfrm>
            <a:off x="414338" y="635000"/>
            <a:ext cx="113633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181818"/>
                </a:solidFill>
                <a:latin typeface="Bahnschrift SemiLight" panose="020B0502040204020203" pitchFamily="34" charset="0"/>
              </a:rPr>
              <a:t>Лыжные гонки. Женщины. Эстафета 4х5 км. Юлия </a:t>
            </a:r>
            <a:r>
              <a:rPr lang="ru-RU" sz="2400" dirty="0" err="1">
                <a:solidFill>
                  <a:srgbClr val="181818"/>
                </a:solidFill>
                <a:latin typeface="Bahnschrift SemiLight" panose="020B0502040204020203" pitchFamily="34" charset="0"/>
              </a:rPr>
              <a:t>Ступак</a:t>
            </a:r>
            <a:r>
              <a:rPr lang="ru-RU" sz="2400" dirty="0">
                <a:solidFill>
                  <a:srgbClr val="181818"/>
                </a:solidFill>
                <a:latin typeface="Bahnschrift SemiLight" panose="020B0502040204020203" pitchFamily="34" charset="0"/>
              </a:rPr>
              <a:t>, Наталья </a:t>
            </a:r>
            <a:r>
              <a:rPr lang="ru-RU" sz="2400" dirty="0" err="1">
                <a:solidFill>
                  <a:srgbClr val="181818"/>
                </a:solidFill>
                <a:latin typeface="Bahnschrift SemiLight" panose="020B0502040204020203" pitchFamily="34" charset="0"/>
              </a:rPr>
              <a:t>Непряева</a:t>
            </a:r>
            <a:r>
              <a:rPr lang="ru-RU" sz="2400" dirty="0">
                <a:solidFill>
                  <a:srgbClr val="181818"/>
                </a:solidFill>
                <a:latin typeface="Bahnschrift SemiLight" panose="020B0502040204020203" pitchFamily="34" charset="0"/>
              </a:rPr>
              <a:t>, Татьяна Сорина и Вероника Степанова завоевали историческое золото Олимпийских игр в женской эстафете.</a:t>
            </a:r>
            <a:endParaRPr lang="ru-RU" sz="2400" b="0" i="0" dirty="0">
              <a:solidFill>
                <a:srgbClr val="181818"/>
              </a:solidFill>
              <a:effectLst/>
              <a:latin typeface="Bahnschrift SemiLight" panose="020B0502040204020203" pitchFamily="34" charset="0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0780A33E-DAE0-4106-97A3-58AEF9377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552700"/>
            <a:ext cx="4802823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41B60411-CCC3-4769-B60C-418DB52774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100" y="2625523"/>
            <a:ext cx="5419725" cy="3054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9676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29CEA3-708D-45DE-9BD1-66DAF971FEA1}"/>
              </a:ext>
            </a:extLst>
          </p:cNvPr>
          <p:cNvSpPr txBox="1"/>
          <p:nvPr/>
        </p:nvSpPr>
        <p:spPr>
          <a:xfrm>
            <a:off x="414338" y="635000"/>
            <a:ext cx="113633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181818"/>
                </a:solidFill>
                <a:latin typeface="Bahnschrift SemiLight" panose="020B0502040204020203" pitchFamily="34" charset="0"/>
              </a:rPr>
              <a:t>Лыжные гонки. Мужчины. Эстафета 4х10 км. Российские лыжники Алексей </a:t>
            </a:r>
            <a:r>
              <a:rPr lang="ru-RU" sz="2400" dirty="0" err="1">
                <a:solidFill>
                  <a:srgbClr val="181818"/>
                </a:solidFill>
                <a:latin typeface="Bahnschrift SemiLight" panose="020B0502040204020203" pitchFamily="34" charset="0"/>
              </a:rPr>
              <a:t>Червоткин</a:t>
            </a:r>
            <a:r>
              <a:rPr lang="ru-RU" sz="2400" dirty="0">
                <a:solidFill>
                  <a:srgbClr val="181818"/>
                </a:solidFill>
                <a:latin typeface="Bahnschrift SemiLight" panose="020B0502040204020203" pitchFamily="34" charset="0"/>
              </a:rPr>
              <a:t>, Александр </a:t>
            </a:r>
            <a:r>
              <a:rPr lang="ru-RU" sz="2400" dirty="0" err="1">
                <a:solidFill>
                  <a:srgbClr val="181818"/>
                </a:solidFill>
                <a:latin typeface="Bahnschrift SemiLight" panose="020B0502040204020203" pitchFamily="34" charset="0"/>
              </a:rPr>
              <a:t>Большунов</a:t>
            </a:r>
            <a:r>
              <a:rPr lang="ru-RU" sz="2400" dirty="0">
                <a:solidFill>
                  <a:srgbClr val="181818"/>
                </a:solidFill>
                <a:latin typeface="Bahnschrift SemiLight" panose="020B0502040204020203" pitchFamily="34" charset="0"/>
              </a:rPr>
              <a:t>, Денис </a:t>
            </a:r>
            <a:r>
              <a:rPr lang="ru-RU" sz="2400" dirty="0" err="1">
                <a:solidFill>
                  <a:srgbClr val="181818"/>
                </a:solidFill>
                <a:latin typeface="Bahnschrift SemiLight" panose="020B0502040204020203" pitchFamily="34" charset="0"/>
              </a:rPr>
              <a:t>Спицов</a:t>
            </a:r>
            <a:r>
              <a:rPr lang="ru-RU" sz="2400" dirty="0">
                <a:solidFill>
                  <a:srgbClr val="181818"/>
                </a:solidFill>
                <a:latin typeface="Bahnschrift SemiLight" panose="020B0502040204020203" pitchFamily="34" charset="0"/>
              </a:rPr>
              <a:t> и Сергей Устюгов взяли золото в мужской эстафете, более чем на минуту опередив ближайших преследователей. Это первое золото за последние 42 года в этом виде спорта.</a:t>
            </a:r>
            <a:endParaRPr lang="ru-RU" sz="2400" b="0" i="0" dirty="0">
              <a:solidFill>
                <a:srgbClr val="181818"/>
              </a:solidFill>
              <a:effectLst/>
              <a:latin typeface="Bahnschrift SemiLight" panose="020B0502040204020203" pitchFamily="34" charset="0"/>
            </a:endParaRPr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A622D8F8-DD49-4203-B0E0-99AB77C769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50" y="2870200"/>
            <a:ext cx="4838700" cy="322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23539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29CEA3-708D-45DE-9BD1-66DAF971FEA1}"/>
              </a:ext>
            </a:extLst>
          </p:cNvPr>
          <p:cNvSpPr txBox="1"/>
          <p:nvPr/>
        </p:nvSpPr>
        <p:spPr>
          <a:xfrm>
            <a:off x="414338" y="635000"/>
            <a:ext cx="113633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Фигурное катание. Женщины. Произвольная программа. Сборная России 17 февраля завоевала золото и серебро в этом виде спорта. Анна Щербакова после произвольной программы взяла золото.</a:t>
            </a:r>
            <a:endParaRPr lang="ru-RU" sz="2400" b="0" i="0" dirty="0">
              <a:solidFill>
                <a:srgbClr val="181818"/>
              </a:solidFill>
              <a:effectLst/>
              <a:latin typeface="Bahnschrift SemiLight" panose="020B0502040204020203" pitchFamily="34" charset="0"/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1ADCA5AC-8000-41D4-A2B6-8E4C43C60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2529612"/>
            <a:ext cx="5435600" cy="30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5656A0D6-D7C9-46E6-A41B-430BB1633A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2530831"/>
            <a:ext cx="4597400" cy="307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836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6E0B70-6111-424C-AA28-0F30FD4C3C3B}"/>
              </a:ext>
            </a:extLst>
          </p:cNvPr>
          <p:cNvSpPr txBox="1"/>
          <p:nvPr/>
        </p:nvSpPr>
        <p:spPr>
          <a:xfrm>
            <a:off x="361951" y="523875"/>
            <a:ext cx="115633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0" dirty="0" err="1">
                <a:solidFill>
                  <a:schemeClr val="tx2">
                    <a:lumMod val="50000"/>
                  </a:schemeClr>
                </a:solidFill>
                <a:effectLst/>
                <a:latin typeface="Bahnschrift SemiBold" panose="020B0502040204020203" pitchFamily="34" charset="0"/>
              </a:rPr>
              <a:t>Олимпи́йские</a:t>
            </a:r>
            <a:r>
              <a:rPr lang="ru-RU" sz="3200" b="1" i="0" dirty="0">
                <a:solidFill>
                  <a:schemeClr val="tx2">
                    <a:lumMod val="50000"/>
                  </a:schemeClr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ru-RU" sz="3200" b="1" i="0" dirty="0" err="1">
                <a:solidFill>
                  <a:schemeClr val="tx2">
                    <a:lumMod val="50000"/>
                  </a:schemeClr>
                </a:solidFill>
                <a:effectLst/>
                <a:latin typeface="Bahnschrift SemiBold" panose="020B0502040204020203" pitchFamily="34" charset="0"/>
              </a:rPr>
              <a:t>и́гры</a:t>
            </a:r>
            <a:r>
              <a:rPr lang="ru-RU" sz="3200" b="1" i="0" dirty="0">
                <a:solidFill>
                  <a:schemeClr val="tx2">
                    <a:lumMod val="50000"/>
                  </a:schemeClr>
                </a:solidFill>
                <a:effectLst/>
                <a:latin typeface="Bahnschrift SemiBold" panose="020B0502040204020203" pitchFamily="34" charset="0"/>
              </a:rPr>
              <a:t> - </a:t>
            </a:r>
            <a:r>
              <a:rPr lang="ru-RU" sz="3200" i="0" dirty="0">
                <a:solidFill>
                  <a:schemeClr val="tx2">
                    <a:lumMod val="50000"/>
                  </a:schemeClr>
                </a:solidFill>
                <a:effectLst/>
                <a:latin typeface="Bahnschrift SemiLight" panose="020B0502040204020203" pitchFamily="34" charset="0"/>
              </a:rPr>
              <a:t>крупнейшие международные комплексные </a:t>
            </a:r>
            <a:r>
              <a:rPr lang="ru-RU" sz="3200" i="0" u="none" strike="noStrike" dirty="0">
                <a:solidFill>
                  <a:schemeClr val="tx2">
                    <a:lumMod val="50000"/>
                  </a:schemeClr>
                </a:solidFill>
                <a:effectLst/>
                <a:latin typeface="Bahnschrift SemiLight" panose="020B0502040204020203" pitchFamily="34" charset="0"/>
              </a:rPr>
              <a:t>спортивные соревнования</a:t>
            </a:r>
            <a:r>
              <a:rPr lang="ru-RU" sz="3200" i="0" dirty="0">
                <a:solidFill>
                  <a:schemeClr val="tx2">
                    <a:lumMod val="50000"/>
                  </a:schemeClr>
                </a:solidFill>
                <a:effectLst/>
                <a:latin typeface="Bahnschrift SemiLight" panose="020B0502040204020203" pitchFamily="34" charset="0"/>
              </a:rPr>
              <a:t>,</a:t>
            </a:r>
          </a:p>
          <a:p>
            <a:pPr algn="ctr"/>
            <a:r>
              <a:rPr lang="ru-RU" sz="3200" i="0" dirty="0">
                <a:solidFill>
                  <a:schemeClr val="tx2">
                    <a:lumMod val="50000"/>
                  </a:schemeClr>
                </a:solidFill>
                <a:effectLst/>
                <a:latin typeface="Bahnschrift SemiLight" panose="020B0502040204020203" pitchFamily="34" charset="0"/>
              </a:rPr>
              <a:t> которые проводят раз в 4 года под эгидой </a:t>
            </a:r>
            <a:r>
              <a:rPr lang="ru-RU" sz="3200" i="0" u="none" strike="noStrike" dirty="0">
                <a:solidFill>
                  <a:schemeClr val="tx2">
                    <a:lumMod val="50000"/>
                  </a:schemeClr>
                </a:solidFill>
                <a:effectLst/>
                <a:latin typeface="Bahnschrift SemiLight" panose="020B0502040204020203" pitchFamily="34" charset="0"/>
              </a:rPr>
              <a:t>Международного олимпийского комитета</a:t>
            </a:r>
            <a:r>
              <a:rPr lang="ru-RU" sz="3200" i="0" dirty="0">
                <a:solidFill>
                  <a:schemeClr val="tx2">
                    <a:lumMod val="50000"/>
                  </a:schemeClr>
                </a:solidFill>
                <a:effectLst/>
                <a:latin typeface="Bahnschrift SemiLight" panose="020B0502040204020203" pitchFamily="34" charset="0"/>
              </a:rPr>
              <a:t> (МОК). Медаль, завоёванная на Олимпийских играх, считается одним из наивысших достижений в спорте.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Bahnschrift SemiLight" panose="020B0502040204020203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06BA9F-E263-4F70-A87F-D2C2961BE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44" y="3943349"/>
            <a:ext cx="3571964" cy="223247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D82407E-4615-4C9D-95F3-E9868F5ABD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897" y="3943349"/>
            <a:ext cx="3348717" cy="223247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F75A396-5598-4207-A0A9-B6481CD0ED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39" y="3943350"/>
            <a:ext cx="3348716" cy="2232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7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29CEA3-708D-45DE-9BD1-66DAF971FEA1}"/>
              </a:ext>
            </a:extLst>
          </p:cNvPr>
          <p:cNvSpPr txBox="1"/>
          <p:nvPr/>
        </p:nvSpPr>
        <p:spPr>
          <a:xfrm>
            <a:off x="414338" y="635000"/>
            <a:ext cx="113633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Российский лыжник Александр </a:t>
            </a:r>
            <a:r>
              <a:rPr lang="ru-RU" sz="2400" b="0" i="0" dirty="0" err="1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Большунов</a:t>
            </a:r>
            <a:r>
              <a:rPr lang="ru-RU" sz="2400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 победил в сокращенном марафоне и взял золотую медаль.</a:t>
            </a:r>
            <a:endParaRPr lang="ru-RU" sz="2400" b="0" i="0" dirty="0">
              <a:solidFill>
                <a:srgbClr val="181818"/>
              </a:solidFill>
              <a:effectLst/>
              <a:latin typeface="Bahnschrift SemiLight" panose="020B0502040204020203" pitchFamily="34" charset="0"/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5441802B-C08B-4276-8E47-9A81374F4B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1722437"/>
            <a:ext cx="8001000" cy="450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9360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B11476-D292-408D-9FF3-0B40601BCE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СПАСИБО за внимание !</a:t>
            </a:r>
          </a:p>
        </p:txBody>
      </p:sp>
    </p:spTree>
    <p:extLst>
      <p:ext uri="{BB962C8B-B14F-4D97-AF65-F5344CB8AC3E}">
        <p14:creationId xmlns:p14="http://schemas.microsoft.com/office/powerpoint/2010/main" val="1233181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5BA697-F156-49D9-A121-B657AC8E19BD}"/>
              </a:ext>
            </a:extLst>
          </p:cNvPr>
          <p:cNvSpPr txBox="1"/>
          <p:nvPr/>
        </p:nvSpPr>
        <p:spPr>
          <a:xfrm>
            <a:off x="361951" y="523875"/>
            <a:ext cx="115633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chemeClr val="tx2">
                    <a:lumMod val="50000"/>
                  </a:schemeClr>
                </a:solidFill>
                <a:latin typeface="Bahnschrift SemiBold" panose="020B0502040204020203" pitchFamily="34" charset="0"/>
              </a:rPr>
              <a:t>Символика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29CEA3-708D-45DE-9BD1-66DAF971FEA1}"/>
              </a:ext>
            </a:extLst>
          </p:cNvPr>
          <p:cNvSpPr txBox="1"/>
          <p:nvPr/>
        </p:nvSpPr>
        <p:spPr>
          <a:xfrm>
            <a:off x="825499" y="1743075"/>
            <a:ext cx="1035050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0" dirty="0">
                <a:solidFill>
                  <a:schemeClr val="tx2">
                    <a:lumMod val="50000"/>
                  </a:schemeClr>
                </a:solidFill>
                <a:effectLst/>
                <a:latin typeface="Bahnschrift SemiLight" panose="020B0502040204020203" pitchFamily="34" charset="0"/>
              </a:rPr>
              <a:t>Символ Олимпийского движения –</a:t>
            </a:r>
          </a:p>
          <a:p>
            <a:r>
              <a:rPr lang="ru-RU" sz="3200" i="0" dirty="0">
                <a:solidFill>
                  <a:schemeClr val="tx2">
                    <a:lumMod val="50000"/>
                  </a:schemeClr>
                </a:solidFill>
                <a:effectLst/>
                <a:latin typeface="Bahnschrift SemiLight" panose="020B0502040204020203" pitchFamily="34" charset="0"/>
              </a:rPr>
              <a:t>5 сплетенных колец обозначают дружбу между всеми континентами:</a:t>
            </a:r>
          </a:p>
          <a:p>
            <a:r>
              <a:rPr lang="ru-RU" sz="3200" i="0" dirty="0">
                <a:solidFill>
                  <a:schemeClr val="tx2">
                    <a:lumMod val="50000"/>
                  </a:schemeClr>
                </a:solidFill>
                <a:effectLst/>
                <a:latin typeface="Bahnschrift SemiLight" panose="020B0502040204020203" pitchFamily="34" charset="0"/>
              </a:rPr>
              <a:t>Европа (синее кольцо),</a:t>
            </a:r>
          </a:p>
          <a:p>
            <a:r>
              <a:rPr lang="ru-RU" sz="3200" i="0" dirty="0">
                <a:solidFill>
                  <a:schemeClr val="tx2">
                    <a:lumMod val="50000"/>
                  </a:schemeClr>
                </a:solidFill>
                <a:effectLst/>
                <a:latin typeface="Bahnschrift SemiLight" panose="020B0502040204020203" pitchFamily="34" charset="0"/>
              </a:rPr>
              <a:t>Азия (желтое),</a:t>
            </a:r>
          </a:p>
          <a:p>
            <a:r>
              <a:rPr lang="ru-RU" sz="3200" i="0" dirty="0">
                <a:solidFill>
                  <a:schemeClr val="tx2">
                    <a:lumMod val="50000"/>
                  </a:schemeClr>
                </a:solidFill>
                <a:effectLst/>
                <a:latin typeface="Bahnschrift SemiLight" panose="020B0502040204020203" pitchFamily="34" charset="0"/>
              </a:rPr>
              <a:t>Африка (черное),</a:t>
            </a:r>
          </a:p>
          <a:p>
            <a:r>
              <a:rPr lang="ru-RU" sz="3200" i="0" dirty="0">
                <a:solidFill>
                  <a:schemeClr val="tx2">
                    <a:lumMod val="50000"/>
                  </a:schemeClr>
                </a:solidFill>
                <a:effectLst/>
                <a:latin typeface="Bahnschrift SemiLight" panose="020B0502040204020203" pitchFamily="34" charset="0"/>
              </a:rPr>
              <a:t>Австралия (зеленое),</a:t>
            </a:r>
          </a:p>
          <a:p>
            <a:r>
              <a:rPr lang="ru-RU" sz="3200" i="0" dirty="0">
                <a:solidFill>
                  <a:schemeClr val="tx2">
                    <a:lumMod val="50000"/>
                  </a:schemeClr>
                </a:solidFill>
                <a:effectLst/>
                <a:latin typeface="Bahnschrift SemiLight" panose="020B0502040204020203" pitchFamily="34" charset="0"/>
              </a:rPr>
              <a:t>Америка (красное).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Bahnschrift SemiLight" panose="020B0502040204020203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C5D3452-8FA6-4DC9-A58A-FB76076D0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749" y="1743075"/>
            <a:ext cx="5742941" cy="574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883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5BA697-F156-49D9-A121-B657AC8E19BD}"/>
              </a:ext>
            </a:extLst>
          </p:cNvPr>
          <p:cNvSpPr txBox="1"/>
          <p:nvPr/>
        </p:nvSpPr>
        <p:spPr>
          <a:xfrm>
            <a:off x="219074" y="523875"/>
            <a:ext cx="115633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2">
                    <a:lumMod val="50000"/>
                  </a:schemeClr>
                </a:solidFill>
                <a:latin typeface="Bahnschrift SemiBold" panose="020B0502040204020203" pitchFamily="34" charset="0"/>
              </a:rPr>
              <a:t>XXIV </a:t>
            </a:r>
            <a:r>
              <a:rPr lang="ru-RU" sz="5400" dirty="0">
                <a:solidFill>
                  <a:schemeClr val="tx2">
                    <a:lumMod val="50000"/>
                  </a:schemeClr>
                </a:solidFill>
                <a:latin typeface="Bahnschrift SemiBold" panose="020B0502040204020203" pitchFamily="34" charset="0"/>
              </a:rPr>
              <a:t>Зимние олимпийские игры</a:t>
            </a:r>
          </a:p>
          <a:p>
            <a:pPr algn="ctr"/>
            <a:endParaRPr lang="ru-RU" sz="5400" dirty="0">
              <a:solidFill>
                <a:schemeClr val="tx2">
                  <a:lumMod val="50000"/>
                </a:schemeClr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29CEA3-708D-45DE-9BD1-66DAF971FEA1}"/>
              </a:ext>
            </a:extLst>
          </p:cNvPr>
          <p:cNvSpPr txBox="1"/>
          <p:nvPr/>
        </p:nvSpPr>
        <p:spPr>
          <a:xfrm>
            <a:off x="825499" y="1743075"/>
            <a:ext cx="103505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Международное спортивное мероприятие, проходившее с 4 по 20 февраля 2022 года в Пекине, а также частично - в городах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Чжанцзякоу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 и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Яньцине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.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Предварительные соревнования начались 2 февраля.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Всего разыгрывалось 109 комплектов медалей.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75D512-2F0F-4DAF-931D-855AB72BCD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399" y="4139132"/>
            <a:ext cx="2959100" cy="19731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71870C0-7C25-4DB5-9641-3CBF4050A7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394" y="4134789"/>
            <a:ext cx="3504610" cy="197746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2EE032A-2EC4-4D6A-B0F6-EA49E2B445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99" y="4137820"/>
            <a:ext cx="3238500" cy="195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533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29CEA3-708D-45DE-9BD1-66DAF971FEA1}"/>
              </a:ext>
            </a:extLst>
          </p:cNvPr>
          <p:cNvSpPr txBox="1"/>
          <p:nvPr/>
        </p:nvSpPr>
        <p:spPr>
          <a:xfrm>
            <a:off x="774699" y="600075"/>
            <a:ext cx="10350501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В Олимпиаде примут участие спортсмены 91 страны.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Будут самыми сбалансированными в гендерном плане в истории, количество женщин увеличится до 45%.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Новые дисциплины появятся в бобслее, шорт-треке, фристайле, прыжках с трамплина и сноубординге.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Олимпийские объекты Пекина-2022 поделены на три кластера: Пекин — здесь пройдут церемонии открытия и закрытия, фигурное катание, шорт-трек, хоккей, керлинг и конькобежный спорт;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Яньцин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 - соревнования по горнолыжному спорту, бобслею, санному спорту и скелетону;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Чжанцзякоу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 — лыжные гонки, прыжки на лыжах с трамплина, биатлон, фристайл и сноуборд.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Олимпиада без снега. 80% снега – искусственный снег.</a:t>
            </a:r>
          </a:p>
          <a:p>
            <a:endParaRPr lang="ru-RU" sz="2400" dirty="0">
              <a:solidFill>
                <a:schemeClr val="tx2">
                  <a:lumMod val="50000"/>
                </a:schemeClr>
              </a:solidFill>
              <a:latin typeface="Bahnschrift SemiLight" panose="020B0502040204020203" pitchFamily="34" charset="0"/>
            </a:endParaRP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Паралимпийские игры пройдут 4-13 марта.</a:t>
            </a:r>
          </a:p>
          <a:p>
            <a:endParaRPr lang="ru-RU" sz="2400" dirty="0">
              <a:solidFill>
                <a:schemeClr val="tx2">
                  <a:lumMod val="50000"/>
                </a:schemeClr>
              </a:solidFill>
              <a:latin typeface="Bahnschrift SemiLight" panose="020B0502040204020203" pitchFamily="34" charset="0"/>
            </a:endParaRPr>
          </a:p>
          <a:p>
            <a:endParaRPr lang="ru-RU" sz="2400" dirty="0">
              <a:solidFill>
                <a:schemeClr val="tx2">
                  <a:lumMod val="50000"/>
                </a:schemeClr>
              </a:solidFill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072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5FDAC89-F955-4104-931A-393B83C43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9175" y="2290901"/>
            <a:ext cx="7613650" cy="42980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5BA697-F156-49D9-A121-B657AC8E19BD}"/>
              </a:ext>
            </a:extLst>
          </p:cNvPr>
          <p:cNvSpPr txBox="1"/>
          <p:nvPr/>
        </p:nvSpPr>
        <p:spPr>
          <a:xfrm>
            <a:off x="314325" y="536575"/>
            <a:ext cx="115633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solidFill>
                  <a:schemeClr val="tx2">
                    <a:lumMod val="50000"/>
                  </a:schemeClr>
                </a:solidFill>
                <a:latin typeface="Bahnschrift SemiBold" panose="020B0502040204020203" pitchFamily="34" charset="0"/>
              </a:rPr>
              <a:t>Официальный девиз – </a:t>
            </a:r>
          </a:p>
          <a:p>
            <a:pPr algn="ctr"/>
            <a:r>
              <a:rPr lang="ru-RU" sz="5400" dirty="0">
                <a:solidFill>
                  <a:schemeClr val="tx2">
                    <a:lumMod val="50000"/>
                  </a:schemeClr>
                </a:solidFill>
                <a:latin typeface="Bahnschrift SemiBold" panose="020B0502040204020203" pitchFamily="34" charset="0"/>
              </a:rPr>
              <a:t>«Вместе ради общего будущего»</a:t>
            </a:r>
          </a:p>
        </p:txBody>
      </p:sp>
    </p:spTree>
    <p:extLst>
      <p:ext uri="{BB962C8B-B14F-4D97-AF65-F5344CB8AC3E}">
        <p14:creationId xmlns:p14="http://schemas.microsoft.com/office/powerpoint/2010/main" val="4196050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5BA697-F156-49D9-A121-B657AC8E19BD}"/>
              </a:ext>
            </a:extLst>
          </p:cNvPr>
          <p:cNvSpPr txBox="1"/>
          <p:nvPr/>
        </p:nvSpPr>
        <p:spPr>
          <a:xfrm>
            <a:off x="219074" y="523875"/>
            <a:ext cx="115633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tx2">
                    <a:lumMod val="50000"/>
                  </a:schemeClr>
                </a:solidFill>
                <a:latin typeface="Bahnschrift SemiBold" panose="020B0502040204020203" pitchFamily="34" charset="0"/>
              </a:rPr>
              <a:t>СИМВОЛЫ</a:t>
            </a:r>
          </a:p>
          <a:p>
            <a:pPr algn="ctr"/>
            <a:r>
              <a:rPr lang="ru-RU" sz="4400" dirty="0">
                <a:solidFill>
                  <a:schemeClr val="tx2">
                    <a:lumMod val="50000"/>
                  </a:schemeClr>
                </a:solidFill>
                <a:latin typeface="Bahnschrift SemiBold" panose="020B0502040204020203" pitchFamily="34" charset="0"/>
              </a:rPr>
              <a:t>зимних Олимпийских игр - 2022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29CEA3-708D-45DE-9BD1-66DAF971FEA1}"/>
              </a:ext>
            </a:extLst>
          </p:cNvPr>
          <p:cNvSpPr txBox="1"/>
          <p:nvPr/>
        </p:nvSpPr>
        <p:spPr>
          <a:xfrm>
            <a:off x="1066799" y="2630825"/>
            <a:ext cx="572770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В основу эмблемы лег китайский иероглиф «зима» (冬). В верхней части эмблема напоминает фигуру конькобежца, в нижней – силуэт лыжника, а изображение посередине символизирует горные хребты Китая, спортивные объекты, лыжные трассы и катки.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2D0DB89-1C81-4975-8900-B756BE795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079" y="2076529"/>
            <a:ext cx="3589122" cy="4257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159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29CEA3-708D-45DE-9BD1-66DAF971FEA1}"/>
              </a:ext>
            </a:extLst>
          </p:cNvPr>
          <p:cNvSpPr txBox="1"/>
          <p:nvPr/>
        </p:nvSpPr>
        <p:spPr>
          <a:xfrm>
            <a:off x="819149" y="878225"/>
            <a:ext cx="105537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Факел носит название «Летающий» (ᷢಛ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Fei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Yang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)</a:t>
            </a:r>
          </a:p>
          <a:p>
            <a:pPr algn="ctr"/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ahnschrift SemiLight" panose="020B0502040204020203" pitchFamily="34" charset="0"/>
              </a:rPr>
              <a:t>Его дизайн напоминает дизайн котла Олимпийских игр-2008, который выглядел как гигантский свиток.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91243CF-A1AA-410A-9F52-A4572B9609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512" y="2529796"/>
            <a:ext cx="5185338" cy="344997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4D292AC-3536-43AD-9333-52A03E606C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49" y="2529796"/>
            <a:ext cx="4774740" cy="3454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998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29CEA3-708D-45DE-9BD1-66DAF971FEA1}"/>
              </a:ext>
            </a:extLst>
          </p:cNvPr>
          <p:cNvSpPr txBox="1"/>
          <p:nvPr/>
        </p:nvSpPr>
        <p:spPr>
          <a:xfrm>
            <a:off x="228600" y="598825"/>
            <a:ext cx="11734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Официальный талисман зимних Олимпийских игр-2022 в Пекине - это</a:t>
            </a:r>
          </a:p>
          <a:p>
            <a:pPr algn="ctr"/>
            <a:r>
              <a:rPr lang="ru-RU" sz="22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гигантская панда по имени Бин </a:t>
            </a:r>
            <a:r>
              <a:rPr lang="ru-RU" sz="2200" b="0" i="0" dirty="0" err="1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Дуньдунь</a:t>
            </a:r>
            <a:r>
              <a:rPr lang="ru-RU" sz="22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.</a:t>
            </a:r>
          </a:p>
          <a:p>
            <a:pPr algn="ctr"/>
            <a:r>
              <a:rPr lang="ru-RU" sz="22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«Бин» по-китайски - лёд, но это слово также означает чистоту и силу.</a:t>
            </a:r>
          </a:p>
          <a:p>
            <a:pPr algn="ctr"/>
            <a:r>
              <a:rPr lang="ru-RU" sz="22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«</a:t>
            </a:r>
            <a:r>
              <a:rPr lang="ru-RU" sz="2200" b="0" i="0" dirty="0" err="1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Дуньдунь</a:t>
            </a:r>
            <a:r>
              <a:rPr lang="ru-RU" sz="22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» символизирует детей. Талисман олицетворяет силу тела</a:t>
            </a:r>
          </a:p>
          <a:p>
            <a:pPr algn="ctr"/>
            <a:r>
              <a:rPr lang="ru-RU" sz="22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 и воли спортсменов. Бин </a:t>
            </a:r>
            <a:r>
              <a:rPr lang="ru-RU" sz="2200" b="0" i="0" dirty="0" err="1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Дуньдунь</a:t>
            </a:r>
            <a:r>
              <a:rPr lang="ru-RU" sz="22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 призван продвигать Олимпийский дух. Эмблема основана на иероглифе «зима». Она изображает конькобежца</a:t>
            </a:r>
            <a:r>
              <a:rPr lang="ru-RU" sz="2200" dirty="0">
                <a:solidFill>
                  <a:srgbClr val="181818"/>
                </a:solidFill>
                <a:latin typeface="Bahnschrift SemiLight" panose="020B0502040204020203" pitchFamily="34" charset="0"/>
              </a:rPr>
              <a:t> </a:t>
            </a:r>
            <a:r>
              <a:rPr lang="ru-RU" sz="2200" b="0" i="0" dirty="0">
                <a:solidFill>
                  <a:srgbClr val="181818"/>
                </a:solidFill>
                <a:effectLst/>
                <a:latin typeface="Bahnschrift SemiLight" panose="020B0502040204020203" pitchFamily="34" charset="0"/>
              </a:rPr>
              <a:t>наверху и лыжника внизу. Посередине можно разглядеть живописные горы, лыжные трассы и ледовые катки, которые примут Игры.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Bahnschrift SemiLight" panose="020B0502040204020203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2F50E81-0307-4062-AE8B-DE15085A99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275" y="3458409"/>
            <a:ext cx="5251450" cy="297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021362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75</TotalTime>
  <Words>855</Words>
  <Application>Microsoft Office PowerPoint</Application>
  <PresentationFormat>Широкоэкранный</PresentationFormat>
  <Paragraphs>68</Paragraphs>
  <Slides>21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Bahnschrift SemiBold</vt:lpstr>
      <vt:lpstr>Bahnschrift SemiLight</vt:lpstr>
      <vt:lpstr>Calibri</vt:lpstr>
      <vt:lpstr>Corbel</vt:lpstr>
      <vt:lpstr>Open Sans</vt:lpstr>
      <vt:lpstr>Базис</vt:lpstr>
      <vt:lpstr>Зимние олимпийские игры пекин 2022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Зимние олимпийские игры пекин 2022</dc:title>
  <dc:creator>katafalk</dc:creator>
  <cp:lastModifiedBy>katafalk</cp:lastModifiedBy>
  <cp:revision>20</cp:revision>
  <dcterms:created xsi:type="dcterms:W3CDTF">2022-05-05T18:40:46Z</dcterms:created>
  <dcterms:modified xsi:type="dcterms:W3CDTF">2022-05-05T19:56:23Z</dcterms:modified>
</cp:coreProperties>
</file>