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21"/>
  </p:notesMasterIdLst>
  <p:sldIdLst>
    <p:sldId id="256" r:id="rId2"/>
    <p:sldId id="257" r:id="rId3"/>
    <p:sldId id="258" r:id="rId4"/>
    <p:sldId id="270" r:id="rId5"/>
    <p:sldId id="271" r:id="rId6"/>
    <p:sldId id="272" r:id="rId7"/>
    <p:sldId id="259" r:id="rId8"/>
    <p:sldId id="260" r:id="rId9"/>
    <p:sldId id="261" r:id="rId10"/>
    <p:sldId id="262" r:id="rId11"/>
    <p:sldId id="263" r:id="rId12"/>
    <p:sldId id="264" r:id="rId13"/>
    <p:sldId id="265" r:id="rId14"/>
    <p:sldId id="266" r:id="rId15"/>
    <p:sldId id="267" r:id="rId16"/>
    <p:sldId id="268" r:id="rId17"/>
    <p:sldId id="269" r:id="rId18"/>
    <p:sldId id="273" r:id="rId19"/>
    <p:sldId id="275" r:id="rId2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75" d="100"/>
          <a:sy n="75" d="100"/>
        </p:scale>
        <p:origin x="1914" y="82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C8F9882-4D0B-4092-BDAE-978728A54338}" type="datetimeFigureOut">
              <a:rPr lang="ru-RU" smtClean="0"/>
              <a:t>06.05.2022</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92CCC70-D8A0-45D5-9832-AC9DE6D4EBA2}" type="slidenum">
              <a:rPr lang="ru-RU" smtClean="0"/>
              <a:t>‹#›</a:t>
            </a:fld>
            <a:endParaRPr lang="ru-RU"/>
          </a:p>
        </p:txBody>
      </p:sp>
    </p:spTree>
    <p:extLst>
      <p:ext uri="{BB962C8B-B14F-4D97-AF65-F5344CB8AC3E}">
        <p14:creationId xmlns:p14="http://schemas.microsoft.com/office/powerpoint/2010/main" val="20721491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fld id="{A92CCC70-D8A0-45D5-9832-AC9DE6D4EBA2}" type="slidenum">
              <a:rPr lang="ru-RU" smtClean="0"/>
              <a:t>17</a:t>
            </a:fld>
            <a:endParaRPr lang="ru-RU"/>
          </a:p>
        </p:txBody>
      </p:sp>
    </p:spTree>
    <p:extLst>
      <p:ext uri="{BB962C8B-B14F-4D97-AF65-F5344CB8AC3E}">
        <p14:creationId xmlns:p14="http://schemas.microsoft.com/office/powerpoint/2010/main" val="5555716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fld id="{A92CCC70-D8A0-45D5-9832-AC9DE6D4EBA2}" type="slidenum">
              <a:rPr lang="ru-RU" smtClean="0"/>
              <a:t>18</a:t>
            </a:fld>
            <a:endParaRPr lang="ru-RU"/>
          </a:p>
        </p:txBody>
      </p:sp>
    </p:spTree>
    <p:extLst>
      <p:ext uri="{BB962C8B-B14F-4D97-AF65-F5344CB8AC3E}">
        <p14:creationId xmlns:p14="http://schemas.microsoft.com/office/powerpoint/2010/main" val="2753002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7" name="Rectangle 6"/>
          <p:cNvSpPr>
            <a:spLocks noChangeAspect="1"/>
          </p:cNvSpPr>
          <p:nvPr/>
        </p:nvSpPr>
        <p:spPr>
          <a:xfrm>
            <a:off x="231140" y="243840"/>
            <a:ext cx="11724640" cy="6377939"/>
          </a:xfrm>
          <a:prstGeom prst="rect">
            <a:avLst/>
          </a:prstGeom>
          <a:solidFill>
            <a:schemeClr val="accent1"/>
          </a:solid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109980" y="882376"/>
            <a:ext cx="9966960" cy="2926080"/>
          </a:xfrm>
        </p:spPr>
        <p:txBody>
          <a:bodyPr anchor="b">
            <a:normAutofit/>
          </a:bodyPr>
          <a:lstStyle>
            <a:lvl1pPr algn="ctr">
              <a:lnSpc>
                <a:spcPct val="85000"/>
              </a:lnSpc>
              <a:defRPr sz="7200" b="1" cap="all" baseline="0">
                <a:solidFill>
                  <a:srgbClr val="FFFFFF"/>
                </a:solidFill>
              </a:defRPr>
            </a:lvl1pPr>
          </a:lstStyle>
          <a:p>
            <a:r>
              <a:rPr lang="ru-RU"/>
              <a:t>Образец заголовка</a:t>
            </a:r>
            <a:endParaRPr lang="en-US" dirty="0"/>
          </a:p>
        </p:txBody>
      </p:sp>
      <p:sp>
        <p:nvSpPr>
          <p:cNvPr id="3" name="Subtitle 2"/>
          <p:cNvSpPr>
            <a:spLocks noGrp="1"/>
          </p:cNvSpPr>
          <p:nvPr>
            <p:ph type="subTitle" idx="1"/>
          </p:nvPr>
        </p:nvSpPr>
        <p:spPr>
          <a:xfrm>
            <a:off x="1709530" y="3869634"/>
            <a:ext cx="8767860" cy="1388165"/>
          </a:xfrm>
        </p:spPr>
        <p:txBody>
          <a:bodyPr>
            <a:normAutofit/>
          </a:bodyPr>
          <a:lstStyle>
            <a:lvl1pPr marL="0" indent="0" algn="ctr">
              <a:buNone/>
              <a:defRPr sz="2200">
                <a:solidFill>
                  <a:srgbClr val="FFFFFF"/>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ru-RU"/>
              <a:t>Образец подзаголовка</a:t>
            </a:r>
            <a:endParaRPr lang="en-US" dirty="0"/>
          </a:p>
        </p:txBody>
      </p:sp>
      <p:sp>
        <p:nvSpPr>
          <p:cNvPr id="4" name="Date Placeholder 3"/>
          <p:cNvSpPr>
            <a:spLocks noGrp="1"/>
          </p:cNvSpPr>
          <p:nvPr>
            <p:ph type="dt" sz="half" idx="10"/>
          </p:nvPr>
        </p:nvSpPr>
        <p:spPr/>
        <p:txBody>
          <a:bodyPr/>
          <a:lstStyle>
            <a:lvl1pPr>
              <a:defRPr>
                <a:solidFill>
                  <a:srgbClr val="FFFFFF"/>
                </a:solidFill>
              </a:defRPr>
            </a:lvl1pPr>
          </a:lstStyle>
          <a:p>
            <a:fld id="{155260A6-2DB8-4D4B-BDB6-BCA4FC7401E6}" type="datetimeFigureOut">
              <a:rPr lang="ru-RU" smtClean="0"/>
              <a:t>06.05.2022</a:t>
            </a:fld>
            <a:endParaRPr lang="ru-RU"/>
          </a:p>
        </p:txBody>
      </p:sp>
      <p:sp>
        <p:nvSpPr>
          <p:cNvPr id="5" name="Footer Placeholder 4"/>
          <p:cNvSpPr>
            <a:spLocks noGrp="1"/>
          </p:cNvSpPr>
          <p:nvPr>
            <p:ph type="ftr" sz="quarter" idx="11"/>
          </p:nvPr>
        </p:nvSpPr>
        <p:spPr/>
        <p:txBody>
          <a:bodyPr/>
          <a:lstStyle>
            <a:lvl1pPr>
              <a:defRPr>
                <a:solidFill>
                  <a:srgbClr val="FFFFFF"/>
                </a:solidFill>
              </a:defRPr>
            </a:lvl1pPr>
          </a:lstStyle>
          <a:p>
            <a:endParaRPr lang="ru-RU"/>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CC0B8E64-F49A-49B9-B0F6-D89730910480}" type="slidenum">
              <a:rPr lang="ru-RU" smtClean="0"/>
              <a:t>‹#›</a:t>
            </a:fld>
            <a:endParaRPr lang="ru-RU"/>
          </a:p>
        </p:txBody>
      </p:sp>
      <p:cxnSp>
        <p:nvCxnSpPr>
          <p:cNvPr id="8" name="Straight Connector 7"/>
          <p:cNvCxnSpPr/>
          <p:nvPr/>
        </p:nvCxnSpPr>
        <p:spPr>
          <a:xfrm>
            <a:off x="1978660" y="3733800"/>
            <a:ext cx="8229601"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219847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155260A6-2DB8-4D4B-BDB6-BCA4FC7401E6}" type="datetimeFigureOut">
              <a:rPr lang="ru-RU" smtClean="0"/>
              <a:t>06.05.2022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CC0B8E64-F49A-49B9-B0F6-D89730910480}" type="slidenum">
              <a:rPr lang="ru-RU" smtClean="0"/>
              <a:t>‹#›</a:t>
            </a:fld>
            <a:endParaRPr lang="ru-RU"/>
          </a:p>
        </p:txBody>
      </p:sp>
    </p:spTree>
    <p:extLst>
      <p:ext uri="{BB962C8B-B14F-4D97-AF65-F5344CB8AC3E}">
        <p14:creationId xmlns:p14="http://schemas.microsoft.com/office/powerpoint/2010/main" val="35512584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762000"/>
            <a:ext cx="2324100" cy="5410200"/>
          </a:xfrm>
        </p:spPr>
        <p:txBody>
          <a:bodyPr vert="eaVert"/>
          <a:lstStyle/>
          <a:p>
            <a:r>
              <a:rPr lang="ru-RU"/>
              <a:t>Образец заголовка</a:t>
            </a:r>
            <a:endParaRPr lang="en-US" dirty="0"/>
          </a:p>
        </p:txBody>
      </p:sp>
      <p:sp>
        <p:nvSpPr>
          <p:cNvPr id="3" name="Vertical Text Placeholder 2"/>
          <p:cNvSpPr>
            <a:spLocks noGrp="1"/>
          </p:cNvSpPr>
          <p:nvPr>
            <p:ph type="body" orient="vert" idx="1"/>
          </p:nvPr>
        </p:nvSpPr>
        <p:spPr>
          <a:xfrm>
            <a:off x="1143000" y="762000"/>
            <a:ext cx="7429500" cy="5410200"/>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155260A6-2DB8-4D4B-BDB6-BCA4FC7401E6}" type="datetimeFigureOut">
              <a:rPr lang="ru-RU" smtClean="0"/>
              <a:t>06.05.2022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CC0B8E64-F49A-49B9-B0F6-D89730910480}" type="slidenum">
              <a:rPr lang="ru-RU" smtClean="0"/>
              <a:t>‹#›</a:t>
            </a:fld>
            <a:endParaRPr lang="ru-RU"/>
          </a:p>
        </p:txBody>
      </p:sp>
    </p:spTree>
    <p:extLst>
      <p:ext uri="{BB962C8B-B14F-4D97-AF65-F5344CB8AC3E}">
        <p14:creationId xmlns:p14="http://schemas.microsoft.com/office/powerpoint/2010/main" val="22729923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155260A6-2DB8-4D4B-BDB6-BCA4FC7401E6}" type="datetimeFigureOut">
              <a:rPr lang="ru-RU" smtClean="0"/>
              <a:t>06.05.2022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CC0B8E64-F49A-49B9-B0F6-D89730910480}" type="slidenum">
              <a:rPr lang="ru-RU" smtClean="0"/>
              <a:t>‹#›</a:t>
            </a:fld>
            <a:endParaRPr lang="ru-RU"/>
          </a:p>
        </p:txBody>
      </p:sp>
    </p:spTree>
    <p:extLst>
      <p:ext uri="{BB962C8B-B14F-4D97-AF65-F5344CB8AC3E}">
        <p14:creationId xmlns:p14="http://schemas.microsoft.com/office/powerpoint/2010/main" val="9733060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1106424" y="1173575"/>
            <a:ext cx="9966960" cy="2926080"/>
          </a:xfrm>
        </p:spPr>
        <p:txBody>
          <a:bodyPr anchor="b">
            <a:noAutofit/>
          </a:bodyPr>
          <a:lstStyle>
            <a:lvl1pPr algn="ctr">
              <a:lnSpc>
                <a:spcPct val="85000"/>
              </a:lnSpc>
              <a:defRPr sz="7200" b="0" cap="all" baseline="0"/>
            </a:lvl1pPr>
          </a:lstStyle>
          <a:p>
            <a:r>
              <a:rPr lang="ru-RU"/>
              <a:t>Образец заголовка</a:t>
            </a:r>
            <a:endParaRPr lang="en-US" dirty="0"/>
          </a:p>
        </p:txBody>
      </p:sp>
      <p:sp>
        <p:nvSpPr>
          <p:cNvPr id="3" name="Text Placeholder 2"/>
          <p:cNvSpPr>
            <a:spLocks noGrp="1"/>
          </p:cNvSpPr>
          <p:nvPr>
            <p:ph type="body" idx="1"/>
          </p:nvPr>
        </p:nvSpPr>
        <p:spPr>
          <a:xfrm>
            <a:off x="1709928" y="4154520"/>
            <a:ext cx="8769096" cy="1363806"/>
          </a:xfrm>
        </p:spPr>
        <p:txBody>
          <a:bodyPr anchor="t">
            <a:normAutofit/>
          </a:bodyPr>
          <a:lstStyle>
            <a:lvl1pPr marL="0" indent="0" algn="ctr">
              <a:buNone/>
              <a:defRPr sz="2200">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155260A6-2DB8-4D4B-BDB6-BCA4FC7401E6}" type="datetimeFigureOut">
              <a:rPr lang="ru-RU" smtClean="0"/>
              <a:t>06.05.2022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CC0B8E64-F49A-49B9-B0F6-D89730910480}" type="slidenum">
              <a:rPr lang="ru-RU" smtClean="0"/>
              <a:t>‹#›</a:t>
            </a:fld>
            <a:endParaRPr lang="ru-RU"/>
          </a:p>
        </p:txBody>
      </p:sp>
      <p:cxnSp>
        <p:nvCxnSpPr>
          <p:cNvPr id="7" name="Straight Connector 6"/>
          <p:cNvCxnSpPr/>
          <p:nvPr/>
        </p:nvCxnSpPr>
        <p:spPr>
          <a:xfrm>
            <a:off x="1981200" y="4020408"/>
            <a:ext cx="822960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696199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sz="half" idx="1"/>
          </p:nvPr>
        </p:nvSpPr>
        <p:spPr>
          <a:xfrm>
            <a:off x="1143000" y="2057399"/>
            <a:ext cx="4754880" cy="402336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6267612" y="2057400"/>
            <a:ext cx="4754880" cy="402336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4"/>
          <p:cNvSpPr>
            <a:spLocks noGrp="1"/>
          </p:cNvSpPr>
          <p:nvPr>
            <p:ph type="dt" sz="half" idx="10"/>
          </p:nvPr>
        </p:nvSpPr>
        <p:spPr/>
        <p:txBody>
          <a:bodyPr/>
          <a:lstStyle/>
          <a:p>
            <a:fld id="{155260A6-2DB8-4D4B-BDB6-BCA4FC7401E6}" type="datetimeFigureOut">
              <a:rPr lang="ru-RU" smtClean="0"/>
              <a:t>06.05.2022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CC0B8E64-F49A-49B9-B0F6-D89730910480}" type="slidenum">
              <a:rPr lang="ru-RU" smtClean="0"/>
              <a:t>‹#›</a:t>
            </a:fld>
            <a:endParaRPr lang="ru-RU"/>
          </a:p>
        </p:txBody>
      </p:sp>
    </p:spTree>
    <p:extLst>
      <p:ext uri="{BB962C8B-B14F-4D97-AF65-F5344CB8AC3E}">
        <p14:creationId xmlns:p14="http://schemas.microsoft.com/office/powerpoint/2010/main" val="27989986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ru-RU"/>
              <a:t>Образец заголовка</a:t>
            </a:r>
            <a:endParaRPr lang="en-US" dirty="0"/>
          </a:p>
        </p:txBody>
      </p:sp>
      <p:sp>
        <p:nvSpPr>
          <p:cNvPr id="3" name="Text Placeholder 2"/>
          <p:cNvSpPr>
            <a:spLocks noGrp="1"/>
          </p:cNvSpPr>
          <p:nvPr>
            <p:ph type="body" idx="1"/>
          </p:nvPr>
        </p:nvSpPr>
        <p:spPr>
          <a:xfrm>
            <a:off x="1143000" y="2001511"/>
            <a:ext cx="4754880" cy="777240"/>
          </a:xfrm>
        </p:spPr>
        <p:txBody>
          <a:bodyPr anchor="ctr"/>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Content Placeholder 3"/>
          <p:cNvSpPr>
            <a:spLocks noGrp="1"/>
          </p:cNvSpPr>
          <p:nvPr>
            <p:ph sz="half" idx="2"/>
          </p:nvPr>
        </p:nvSpPr>
        <p:spPr>
          <a:xfrm>
            <a:off x="1143000" y="2721483"/>
            <a:ext cx="4754880" cy="338328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6269173" y="1999032"/>
            <a:ext cx="4754880" cy="777240"/>
          </a:xfrm>
        </p:spPr>
        <p:txBody>
          <a:bodyPr anchor="ctr"/>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Content Placeholder 5"/>
          <p:cNvSpPr>
            <a:spLocks noGrp="1"/>
          </p:cNvSpPr>
          <p:nvPr>
            <p:ph sz="quarter" idx="4"/>
          </p:nvPr>
        </p:nvSpPr>
        <p:spPr>
          <a:xfrm>
            <a:off x="6269173" y="2719322"/>
            <a:ext cx="4754880" cy="338328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fld id="{155260A6-2DB8-4D4B-BDB6-BCA4FC7401E6}" type="datetimeFigureOut">
              <a:rPr lang="ru-RU" smtClean="0"/>
              <a:t>06.05.2022</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CC0B8E64-F49A-49B9-B0F6-D89730910480}" type="slidenum">
              <a:rPr lang="ru-RU" smtClean="0"/>
              <a:t>‹#›</a:t>
            </a:fld>
            <a:endParaRPr lang="ru-RU"/>
          </a:p>
        </p:txBody>
      </p:sp>
    </p:spTree>
    <p:extLst>
      <p:ext uri="{BB962C8B-B14F-4D97-AF65-F5344CB8AC3E}">
        <p14:creationId xmlns:p14="http://schemas.microsoft.com/office/powerpoint/2010/main" val="13123155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Date Placeholder 2"/>
          <p:cNvSpPr>
            <a:spLocks noGrp="1"/>
          </p:cNvSpPr>
          <p:nvPr>
            <p:ph type="dt" sz="half" idx="10"/>
          </p:nvPr>
        </p:nvSpPr>
        <p:spPr/>
        <p:txBody>
          <a:bodyPr/>
          <a:lstStyle/>
          <a:p>
            <a:fld id="{155260A6-2DB8-4D4B-BDB6-BCA4FC7401E6}" type="datetimeFigureOut">
              <a:rPr lang="ru-RU" smtClean="0"/>
              <a:t>06.05.2022</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CC0B8E64-F49A-49B9-B0F6-D89730910480}" type="slidenum">
              <a:rPr lang="ru-RU" smtClean="0"/>
              <a:t>‹#›</a:t>
            </a:fld>
            <a:endParaRPr lang="ru-RU"/>
          </a:p>
        </p:txBody>
      </p:sp>
    </p:spTree>
    <p:extLst>
      <p:ext uri="{BB962C8B-B14F-4D97-AF65-F5344CB8AC3E}">
        <p14:creationId xmlns:p14="http://schemas.microsoft.com/office/powerpoint/2010/main" val="42326932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55260A6-2DB8-4D4B-BDB6-BCA4FC7401E6}" type="datetimeFigureOut">
              <a:rPr lang="ru-RU" smtClean="0"/>
              <a:t>06.05.2022</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CC0B8E64-F49A-49B9-B0F6-D89730910480}" type="slidenum">
              <a:rPr lang="ru-RU" smtClean="0"/>
              <a:t>‹#›</a:t>
            </a:fld>
            <a:endParaRPr lang="ru-RU"/>
          </a:p>
        </p:txBody>
      </p:sp>
    </p:spTree>
    <p:extLst>
      <p:ext uri="{BB962C8B-B14F-4D97-AF65-F5344CB8AC3E}">
        <p14:creationId xmlns:p14="http://schemas.microsoft.com/office/powerpoint/2010/main" val="506570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143000" y="1097280"/>
            <a:ext cx="3931920" cy="1737360"/>
          </a:xfrm>
        </p:spPr>
        <p:txBody>
          <a:bodyPr anchor="b">
            <a:noAutofit/>
          </a:bodyPr>
          <a:lstStyle>
            <a:lvl1pPr>
              <a:lnSpc>
                <a:spcPct val="90000"/>
              </a:lnSpc>
              <a:defRPr sz="4000" b="0"/>
            </a:lvl1pPr>
          </a:lstStyle>
          <a:p>
            <a:r>
              <a:rPr lang="ru-RU"/>
              <a:t>Образец заголовка</a:t>
            </a:r>
            <a:endParaRPr lang="en-US" dirty="0"/>
          </a:p>
        </p:txBody>
      </p:sp>
      <p:sp>
        <p:nvSpPr>
          <p:cNvPr id="3" name="Content Placeholder 2"/>
          <p:cNvSpPr>
            <a:spLocks noGrp="1"/>
          </p:cNvSpPr>
          <p:nvPr>
            <p:ph idx="1"/>
          </p:nvPr>
        </p:nvSpPr>
        <p:spPr>
          <a:xfrm>
            <a:off x="5852159" y="1097280"/>
            <a:ext cx="5212080" cy="46634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1143000" y="2834640"/>
            <a:ext cx="3931920" cy="3017520"/>
          </a:xfrm>
        </p:spPr>
        <p:txBody>
          <a:bodyPr>
            <a:normAutofit/>
          </a:bodyPr>
          <a:lstStyle>
            <a:lvl1pPr marL="0" indent="0">
              <a:lnSpc>
                <a:spcPct val="100000"/>
              </a:lnSpc>
              <a:spcBef>
                <a:spcPts val="1000"/>
              </a:spcBef>
              <a:buNone/>
              <a:defRPr sz="17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p>
            <a:fld id="{155260A6-2DB8-4D4B-BDB6-BCA4FC7401E6}" type="datetimeFigureOut">
              <a:rPr lang="ru-RU" smtClean="0"/>
              <a:t>06.05.2022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CC0B8E64-F49A-49B9-B0F6-D89730910480}" type="slidenum">
              <a:rPr lang="ru-RU" smtClean="0"/>
              <a:t>‹#›</a:t>
            </a:fld>
            <a:endParaRPr lang="ru-RU"/>
          </a:p>
        </p:txBody>
      </p:sp>
    </p:spTree>
    <p:extLst>
      <p:ext uri="{BB962C8B-B14F-4D97-AF65-F5344CB8AC3E}">
        <p14:creationId xmlns:p14="http://schemas.microsoft.com/office/powerpoint/2010/main" val="5108897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143000" y="1097280"/>
            <a:ext cx="3931920" cy="1737360"/>
          </a:xfrm>
        </p:spPr>
        <p:txBody>
          <a:bodyPr anchor="b">
            <a:noAutofit/>
          </a:bodyPr>
          <a:lstStyle>
            <a:lvl1pPr>
              <a:lnSpc>
                <a:spcPct val="90000"/>
              </a:lnSpc>
              <a:defRPr sz="4000" b="0"/>
            </a:lvl1pPr>
          </a:lstStyle>
          <a:p>
            <a:r>
              <a:rPr lang="ru-RU"/>
              <a:t>Образец заголовка</a:t>
            </a:r>
            <a:endParaRPr lang="en-US" dirty="0"/>
          </a:p>
        </p:txBody>
      </p:sp>
      <p:sp>
        <p:nvSpPr>
          <p:cNvPr id="3" name="Picture Placeholder 2"/>
          <p:cNvSpPr>
            <a:spLocks noGrp="1" noChangeAspect="1"/>
          </p:cNvSpPr>
          <p:nvPr>
            <p:ph type="pic" idx="1"/>
          </p:nvPr>
        </p:nvSpPr>
        <p:spPr>
          <a:xfrm>
            <a:off x="5413248" y="1069847"/>
            <a:ext cx="6099048" cy="4800600"/>
          </a:xfrm>
        </p:spPr>
        <p:txBody>
          <a:bodyPr lIns="274320" tIns="182880" anchor="t">
            <a:normAutofit/>
          </a:bodyPr>
          <a:lstStyle>
            <a:lvl1pPr marL="0" indent="0">
              <a:buNone/>
              <a:defRPr sz="2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a:t>Вставка рисунка</a:t>
            </a:r>
            <a:endParaRPr lang="en-US" dirty="0"/>
          </a:p>
        </p:txBody>
      </p:sp>
      <p:sp>
        <p:nvSpPr>
          <p:cNvPr id="4" name="Text Placeholder 3"/>
          <p:cNvSpPr>
            <a:spLocks noGrp="1"/>
          </p:cNvSpPr>
          <p:nvPr>
            <p:ph type="body" sz="half" idx="2"/>
          </p:nvPr>
        </p:nvSpPr>
        <p:spPr>
          <a:xfrm>
            <a:off x="1143000" y="2834640"/>
            <a:ext cx="3931920" cy="2880360"/>
          </a:xfrm>
        </p:spPr>
        <p:txBody>
          <a:bodyPr>
            <a:normAutofit/>
          </a:bodyPr>
          <a:lstStyle>
            <a:lvl1pPr marL="0" indent="0">
              <a:lnSpc>
                <a:spcPct val="100000"/>
              </a:lnSpc>
              <a:spcBef>
                <a:spcPts val="1000"/>
              </a:spcBef>
              <a:buNone/>
              <a:defRPr sz="17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p>
            <a:fld id="{155260A6-2DB8-4D4B-BDB6-BCA4FC7401E6}" type="datetimeFigureOut">
              <a:rPr lang="ru-RU" smtClean="0"/>
              <a:t>06.05.2022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CC0B8E64-F49A-49B9-B0F6-D89730910480}" type="slidenum">
              <a:rPr lang="ru-RU" smtClean="0"/>
              <a:t>‹#›</a:t>
            </a:fld>
            <a:endParaRPr lang="ru-RU"/>
          </a:p>
        </p:txBody>
      </p:sp>
    </p:spTree>
    <p:extLst>
      <p:ext uri="{BB962C8B-B14F-4D97-AF65-F5344CB8AC3E}">
        <p14:creationId xmlns:p14="http://schemas.microsoft.com/office/powerpoint/2010/main" val="31498051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7" name="Rectangle 6"/>
          <p:cNvSpPr>
            <a:spLocks noChangeAspect="1"/>
          </p:cNvSpPr>
          <p:nvPr/>
        </p:nvSpPr>
        <p:spPr>
          <a:xfrm>
            <a:off x="231140" y="243840"/>
            <a:ext cx="11724640" cy="6377939"/>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143000" y="609600"/>
            <a:ext cx="9875520" cy="1356360"/>
          </a:xfrm>
          <a:prstGeom prst="rect">
            <a:avLst/>
          </a:prstGeom>
        </p:spPr>
        <p:txBody>
          <a:bodyPr vert="horz" lIns="91440" tIns="45720" rIns="91440" bIns="45720" rtlCol="0" anchor="ctr">
            <a:normAutofit/>
          </a:bodyPr>
          <a:lstStyle/>
          <a:p>
            <a:r>
              <a:rPr lang="ru-RU"/>
              <a:t>Образец заголовка</a:t>
            </a:r>
            <a:endParaRPr lang="en-US" dirty="0"/>
          </a:p>
        </p:txBody>
      </p:sp>
      <p:sp>
        <p:nvSpPr>
          <p:cNvPr id="3" name="Text Placeholder 2"/>
          <p:cNvSpPr>
            <a:spLocks noGrp="1"/>
          </p:cNvSpPr>
          <p:nvPr>
            <p:ph type="body" idx="1"/>
          </p:nvPr>
        </p:nvSpPr>
        <p:spPr>
          <a:xfrm>
            <a:off x="1143000" y="2057400"/>
            <a:ext cx="9872871" cy="4038600"/>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2"/>
          </p:nvPr>
        </p:nvSpPr>
        <p:spPr>
          <a:xfrm>
            <a:off x="1142996" y="6223828"/>
            <a:ext cx="2329074" cy="365125"/>
          </a:xfrm>
          <a:prstGeom prst="rect">
            <a:avLst/>
          </a:prstGeom>
        </p:spPr>
        <p:txBody>
          <a:bodyPr vert="horz" lIns="91440" tIns="45720" rIns="91440" bIns="45720" rtlCol="0" anchor="ctr"/>
          <a:lstStyle>
            <a:lvl1pPr algn="l">
              <a:defRPr sz="1200">
                <a:solidFill>
                  <a:schemeClr val="accent1"/>
                </a:solidFill>
              </a:defRPr>
            </a:lvl1pPr>
          </a:lstStyle>
          <a:p>
            <a:fld id="{155260A6-2DB8-4D4B-BDB6-BCA4FC7401E6}" type="datetimeFigureOut">
              <a:rPr lang="ru-RU" smtClean="0"/>
              <a:t>06.05.2022</a:t>
            </a:fld>
            <a:endParaRPr lang="ru-RU"/>
          </a:p>
        </p:txBody>
      </p:sp>
      <p:sp>
        <p:nvSpPr>
          <p:cNvPr id="5" name="Footer Placeholder 4"/>
          <p:cNvSpPr>
            <a:spLocks noGrp="1"/>
          </p:cNvSpPr>
          <p:nvPr>
            <p:ph type="ftr" sz="quarter" idx="3"/>
          </p:nvPr>
        </p:nvSpPr>
        <p:spPr>
          <a:xfrm>
            <a:off x="3949148" y="6223828"/>
            <a:ext cx="4717774" cy="365125"/>
          </a:xfrm>
          <a:prstGeom prst="rect">
            <a:avLst/>
          </a:prstGeom>
        </p:spPr>
        <p:txBody>
          <a:bodyPr vert="horz" lIns="91440" tIns="45720" rIns="91440" bIns="45720" rtlCol="0" anchor="ctr"/>
          <a:lstStyle>
            <a:lvl1pPr algn="ctr">
              <a:defRPr sz="1200">
                <a:solidFill>
                  <a:schemeClr val="accent1"/>
                </a:solidFill>
              </a:defRPr>
            </a:lvl1pPr>
          </a:lstStyle>
          <a:p>
            <a:endParaRPr lang="ru-RU"/>
          </a:p>
        </p:txBody>
      </p:sp>
      <p:sp>
        <p:nvSpPr>
          <p:cNvPr id="6" name="Slide Number Placeholder 5"/>
          <p:cNvSpPr>
            <a:spLocks noGrp="1"/>
          </p:cNvSpPr>
          <p:nvPr>
            <p:ph type="sldNum" sz="quarter" idx="4"/>
          </p:nvPr>
        </p:nvSpPr>
        <p:spPr>
          <a:xfrm>
            <a:off x="9329530" y="6223828"/>
            <a:ext cx="1706217" cy="365125"/>
          </a:xfrm>
          <a:prstGeom prst="rect">
            <a:avLst/>
          </a:prstGeom>
        </p:spPr>
        <p:txBody>
          <a:bodyPr vert="horz" lIns="91440" tIns="45720" rIns="91440" bIns="45720" rtlCol="0" anchor="ctr"/>
          <a:lstStyle>
            <a:lvl1pPr algn="r">
              <a:defRPr sz="1200">
                <a:solidFill>
                  <a:schemeClr val="accent1"/>
                </a:solidFill>
              </a:defRPr>
            </a:lvl1pPr>
          </a:lstStyle>
          <a:p>
            <a:fld id="{CC0B8E64-F49A-49B9-B0F6-D89730910480}" type="slidenum">
              <a:rPr lang="ru-RU" smtClean="0"/>
              <a:t>‹#›</a:t>
            </a:fld>
            <a:endParaRPr lang="ru-RU"/>
          </a:p>
        </p:txBody>
      </p:sp>
    </p:spTree>
    <p:extLst>
      <p:ext uri="{BB962C8B-B14F-4D97-AF65-F5344CB8AC3E}">
        <p14:creationId xmlns:p14="http://schemas.microsoft.com/office/powerpoint/2010/main" val="834926775"/>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accent1"/>
          </a:solidFill>
          <a:latin typeface="+mj-lt"/>
          <a:ea typeface="+mj-ea"/>
          <a:cs typeface="+mj-cs"/>
        </a:defRPr>
      </a:lvl1pPr>
    </p:titleStyle>
    <p:bodyStyle>
      <a:lvl1pPr marL="228600" indent="-182880" algn="l" defTabSz="914400" rtl="0" eaLnBrk="1" latinLnBrk="0" hangingPunct="1">
        <a:lnSpc>
          <a:spcPct val="90000"/>
        </a:lnSpc>
        <a:spcBef>
          <a:spcPts val="1400"/>
        </a:spcBef>
        <a:buClr>
          <a:schemeClr val="accent1"/>
        </a:buClr>
        <a:buSzPct val="80000"/>
        <a:buFont typeface="Corbel" pitchFamily="34" charset="0"/>
        <a:buChar char="•"/>
        <a:defRPr sz="2200" kern="1200">
          <a:solidFill>
            <a:schemeClr val="accent1"/>
          </a:solidFill>
          <a:latin typeface="+mn-lt"/>
          <a:ea typeface="+mn-ea"/>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accent1"/>
          </a:solidFill>
          <a:latin typeface="+mn-lt"/>
          <a:ea typeface="+mn-ea"/>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accent1"/>
          </a:solidFill>
          <a:latin typeface="+mn-lt"/>
          <a:ea typeface="+mn-ea"/>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1.png"/></Relationships>
</file>

<file path=ppt/slides/_rels/slide1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23.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7C0DB250-6316-425E-B6E1-B0470B0E3B41}"/>
              </a:ext>
            </a:extLst>
          </p:cNvPr>
          <p:cNvSpPr>
            <a:spLocks noGrp="1"/>
          </p:cNvSpPr>
          <p:nvPr>
            <p:ph type="ctrTitle"/>
          </p:nvPr>
        </p:nvSpPr>
        <p:spPr/>
        <p:txBody>
          <a:bodyPr/>
          <a:lstStyle/>
          <a:p>
            <a:r>
              <a:rPr lang="ru-RU" dirty="0"/>
              <a:t>Правила соревнований в легкой атлетике</a:t>
            </a:r>
          </a:p>
        </p:txBody>
      </p:sp>
      <p:pic>
        <p:nvPicPr>
          <p:cNvPr id="1028" name="Picture 4">
            <a:extLst>
              <a:ext uri="{FF2B5EF4-FFF2-40B4-BE49-F238E27FC236}">
                <a16:creationId xmlns:a16="http://schemas.microsoft.com/office/drawing/2014/main" id="{C0367855-E30D-490B-80C9-64AD19AE5D5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22520" y="4238289"/>
            <a:ext cx="2141880" cy="23823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9241178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07D8785-3973-4E6D-ABDD-5D331D526174}"/>
              </a:ext>
            </a:extLst>
          </p:cNvPr>
          <p:cNvSpPr txBox="1"/>
          <p:nvPr/>
        </p:nvSpPr>
        <p:spPr>
          <a:xfrm>
            <a:off x="825137" y="531307"/>
            <a:ext cx="10541725" cy="1446550"/>
          </a:xfrm>
          <a:prstGeom prst="rect">
            <a:avLst/>
          </a:prstGeom>
          <a:noFill/>
        </p:spPr>
        <p:txBody>
          <a:bodyPr wrap="square">
            <a:spAutoFit/>
          </a:bodyPr>
          <a:lstStyle/>
          <a:p>
            <a:pPr algn="ctr"/>
            <a:r>
              <a:rPr lang="ru-RU" sz="4400" b="1" i="0" dirty="0">
                <a:solidFill>
                  <a:schemeClr val="tx2">
                    <a:lumMod val="50000"/>
                  </a:schemeClr>
                </a:solidFill>
                <a:effectLst/>
                <a:latin typeface="Bahnschrift SemiBold" panose="020B0502040204020203" pitchFamily="34" charset="0"/>
              </a:rPr>
              <a:t>Подготовка</a:t>
            </a:r>
          </a:p>
          <a:p>
            <a:pPr algn="ctr"/>
            <a:endParaRPr lang="ru-RU" sz="4400" dirty="0">
              <a:solidFill>
                <a:schemeClr val="tx2">
                  <a:lumMod val="50000"/>
                </a:schemeClr>
              </a:solidFill>
              <a:latin typeface="Bahnschrift Light" panose="020B0502040204020203" pitchFamily="34" charset="0"/>
            </a:endParaRPr>
          </a:p>
        </p:txBody>
      </p:sp>
      <p:sp>
        <p:nvSpPr>
          <p:cNvPr id="6" name="TextBox 5">
            <a:extLst>
              <a:ext uri="{FF2B5EF4-FFF2-40B4-BE49-F238E27FC236}">
                <a16:creationId xmlns:a16="http://schemas.microsoft.com/office/drawing/2014/main" id="{842FDE54-3034-4D5D-B0FD-A54489E51165}"/>
              </a:ext>
            </a:extLst>
          </p:cNvPr>
          <p:cNvSpPr txBox="1"/>
          <p:nvPr/>
        </p:nvSpPr>
        <p:spPr>
          <a:xfrm>
            <a:off x="534864" y="1470301"/>
            <a:ext cx="11122269" cy="1200329"/>
          </a:xfrm>
          <a:prstGeom prst="rect">
            <a:avLst/>
          </a:prstGeom>
          <a:noFill/>
        </p:spPr>
        <p:txBody>
          <a:bodyPr wrap="square">
            <a:spAutoFit/>
          </a:bodyPr>
          <a:lstStyle/>
          <a:p>
            <a:pPr algn="just"/>
            <a:r>
              <a:rPr lang="ru-RU" sz="2400" dirty="0">
                <a:solidFill>
                  <a:schemeClr val="tx2">
                    <a:lumMod val="50000"/>
                  </a:schemeClr>
                </a:solidFill>
                <a:latin typeface="Bahnschrift Light" panose="020B0502040204020203" pitchFamily="34" charset="0"/>
              </a:rPr>
              <a:t>Правила соревнований по легкой атлетике позволяют подготавливаться атлетам самостоятельно по собственной методике. Этот этап не регламентируется.</a:t>
            </a:r>
          </a:p>
        </p:txBody>
      </p:sp>
      <p:pic>
        <p:nvPicPr>
          <p:cNvPr id="7170" name="Picture 2">
            <a:extLst>
              <a:ext uri="{FF2B5EF4-FFF2-40B4-BE49-F238E27FC236}">
                <a16:creationId xmlns:a16="http://schemas.microsoft.com/office/drawing/2014/main" id="{ED390D14-4DE9-4FCB-B1D9-0185F541C81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74739" y="3336202"/>
            <a:ext cx="3728183" cy="2484305"/>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a:extLst>
              <a:ext uri="{FF2B5EF4-FFF2-40B4-BE49-F238E27FC236}">
                <a16:creationId xmlns:a16="http://schemas.microsoft.com/office/drawing/2014/main" id="{AE6F3529-2A24-4519-82F7-1BDD47FAFE9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56482" y="3336201"/>
            <a:ext cx="3724639" cy="24843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9883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07D8785-3973-4E6D-ABDD-5D331D526174}"/>
              </a:ext>
            </a:extLst>
          </p:cNvPr>
          <p:cNvSpPr txBox="1"/>
          <p:nvPr/>
        </p:nvSpPr>
        <p:spPr>
          <a:xfrm>
            <a:off x="825137" y="531307"/>
            <a:ext cx="10541725" cy="769441"/>
          </a:xfrm>
          <a:prstGeom prst="rect">
            <a:avLst/>
          </a:prstGeom>
          <a:noFill/>
        </p:spPr>
        <p:txBody>
          <a:bodyPr wrap="square">
            <a:spAutoFit/>
          </a:bodyPr>
          <a:lstStyle/>
          <a:p>
            <a:pPr algn="ctr"/>
            <a:r>
              <a:rPr lang="ru-RU" sz="4400" b="1" i="0" dirty="0">
                <a:solidFill>
                  <a:schemeClr val="tx2">
                    <a:lumMod val="50000"/>
                  </a:schemeClr>
                </a:solidFill>
                <a:effectLst/>
                <a:latin typeface="Bahnschrift SemiBold" panose="020B0502040204020203" pitchFamily="34" charset="0"/>
              </a:rPr>
              <a:t>Толкание ядра</a:t>
            </a:r>
            <a:endParaRPr lang="ru-RU" sz="4400" dirty="0">
              <a:solidFill>
                <a:schemeClr val="tx2">
                  <a:lumMod val="50000"/>
                </a:schemeClr>
              </a:solidFill>
              <a:latin typeface="Bahnschrift Light" panose="020B0502040204020203" pitchFamily="34" charset="0"/>
            </a:endParaRPr>
          </a:p>
        </p:txBody>
      </p:sp>
      <p:sp>
        <p:nvSpPr>
          <p:cNvPr id="6" name="TextBox 5">
            <a:extLst>
              <a:ext uri="{FF2B5EF4-FFF2-40B4-BE49-F238E27FC236}">
                <a16:creationId xmlns:a16="http://schemas.microsoft.com/office/drawing/2014/main" id="{842FDE54-3034-4D5D-B0FD-A54489E51165}"/>
              </a:ext>
            </a:extLst>
          </p:cNvPr>
          <p:cNvSpPr txBox="1"/>
          <p:nvPr/>
        </p:nvSpPr>
        <p:spPr>
          <a:xfrm>
            <a:off x="534864" y="1470301"/>
            <a:ext cx="11122269" cy="4247317"/>
          </a:xfrm>
          <a:prstGeom prst="rect">
            <a:avLst/>
          </a:prstGeom>
          <a:noFill/>
        </p:spPr>
        <p:txBody>
          <a:bodyPr wrap="square">
            <a:spAutoFit/>
          </a:bodyPr>
          <a:lstStyle/>
          <a:p>
            <a:pPr algn="just"/>
            <a:r>
              <a:rPr lang="ru-RU" dirty="0">
                <a:solidFill>
                  <a:schemeClr val="tx2">
                    <a:lumMod val="50000"/>
                  </a:schemeClr>
                </a:solidFill>
                <a:latin typeface="Bahnschrift Light" panose="020B0502040204020203" pitchFamily="34" charset="0"/>
              </a:rPr>
              <a:t>Толкание ядра выполняется одной рукой от плеча. Заняв в круге исходное положение, участник держит ядро таким образом, чтобы оно касалось шеи или находилось очень близко к ней. При толчке не разрешается опускать руку и отводить ядро за линию плеч. В официальных соревнованиях участники выполняют шесть попыток. Если участников больше восьми, то после 3-х первых попыток отбираются восемь лучших, и в следующих трёх попытках они разыгрывают лучшего по максимальному результату в шести попытках. Как только спортсмен займет положение в круге перед началом выполнения попытки, ядро должно касаться или быть зафиксировано у шеи или подбородка, и кисть руки недолжна опускаться ниже этого положения во время толкания.</a:t>
            </a:r>
          </a:p>
          <a:p>
            <a:pPr algn="just"/>
            <a:r>
              <a:rPr lang="ru-RU" dirty="0">
                <a:solidFill>
                  <a:schemeClr val="tx2">
                    <a:lumMod val="50000"/>
                  </a:schemeClr>
                </a:solidFill>
                <a:latin typeface="Bahnschrift Light" panose="020B0502040204020203" pitchFamily="34" charset="0"/>
              </a:rPr>
              <a:t>Ядро не должно отводиться за линию плеч.</a:t>
            </a:r>
          </a:p>
          <a:p>
            <a:pPr algn="just"/>
            <a:r>
              <a:rPr lang="ru-RU" dirty="0">
                <a:solidFill>
                  <a:schemeClr val="tx2">
                    <a:lumMod val="50000"/>
                  </a:schemeClr>
                </a:solidFill>
                <a:latin typeface="Bahnschrift Light" panose="020B0502040204020203" pitchFamily="34" charset="0"/>
              </a:rPr>
              <a:t>Толкать ядро разрешается одной рукой, запрещено</a:t>
            </a:r>
          </a:p>
          <a:p>
            <a:pPr algn="just"/>
            <a:r>
              <a:rPr lang="ru-RU" dirty="0">
                <a:solidFill>
                  <a:schemeClr val="tx2">
                    <a:lumMod val="50000"/>
                  </a:schemeClr>
                </a:solidFill>
                <a:latin typeface="Bahnschrift Light" panose="020B0502040204020203" pitchFamily="34" charset="0"/>
              </a:rPr>
              <a:t>использование каких-либо перчаток. Запрещается также</a:t>
            </a:r>
          </a:p>
          <a:p>
            <a:pPr algn="just"/>
            <a:r>
              <a:rPr lang="ru-RU" dirty="0">
                <a:solidFill>
                  <a:schemeClr val="tx2">
                    <a:lumMod val="50000"/>
                  </a:schemeClr>
                </a:solidFill>
                <a:latin typeface="Bahnschrift Light" panose="020B0502040204020203" pitchFamily="34" charset="0"/>
              </a:rPr>
              <a:t>бинтование ладони или пальцев. В случае, если у</a:t>
            </a:r>
          </a:p>
          <a:p>
            <a:pPr algn="just"/>
            <a:r>
              <a:rPr lang="ru-RU" dirty="0">
                <a:solidFill>
                  <a:schemeClr val="tx2">
                    <a:lumMod val="50000"/>
                  </a:schemeClr>
                </a:solidFill>
                <a:latin typeface="Bahnschrift Light" panose="020B0502040204020203" pitchFamily="34" charset="0"/>
              </a:rPr>
              <a:t>спортсмена забинтована рана, он должен показать руку</a:t>
            </a:r>
          </a:p>
          <a:p>
            <a:pPr algn="just"/>
            <a:r>
              <a:rPr lang="ru-RU" dirty="0">
                <a:solidFill>
                  <a:schemeClr val="tx2">
                    <a:lumMod val="50000"/>
                  </a:schemeClr>
                </a:solidFill>
                <a:latin typeface="Bahnschrift Light" panose="020B0502040204020203" pitchFamily="34" charset="0"/>
              </a:rPr>
              <a:t>судье, и тот примет решение о допуске атлета к</a:t>
            </a:r>
          </a:p>
          <a:p>
            <a:pPr algn="just"/>
            <a:r>
              <a:rPr lang="ru-RU" dirty="0">
                <a:solidFill>
                  <a:schemeClr val="tx2">
                    <a:lumMod val="50000"/>
                  </a:schemeClr>
                </a:solidFill>
                <a:latin typeface="Bahnschrift Light" panose="020B0502040204020203" pitchFamily="34" charset="0"/>
              </a:rPr>
              <a:t>соревнованиям.</a:t>
            </a:r>
          </a:p>
        </p:txBody>
      </p:sp>
      <p:pic>
        <p:nvPicPr>
          <p:cNvPr id="8194" name="Picture 2">
            <a:extLst>
              <a:ext uri="{FF2B5EF4-FFF2-40B4-BE49-F238E27FC236}">
                <a16:creationId xmlns:a16="http://schemas.microsoft.com/office/drawing/2014/main" id="{B8DFB20F-025E-43A9-AA12-5E219C5CA35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02364" y="3979806"/>
            <a:ext cx="4252546" cy="22325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859599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07D8785-3973-4E6D-ABDD-5D331D526174}"/>
              </a:ext>
            </a:extLst>
          </p:cNvPr>
          <p:cNvSpPr txBox="1"/>
          <p:nvPr/>
        </p:nvSpPr>
        <p:spPr>
          <a:xfrm>
            <a:off x="825137" y="531307"/>
            <a:ext cx="10541725" cy="769441"/>
          </a:xfrm>
          <a:prstGeom prst="rect">
            <a:avLst/>
          </a:prstGeom>
          <a:noFill/>
        </p:spPr>
        <p:txBody>
          <a:bodyPr wrap="square">
            <a:spAutoFit/>
          </a:bodyPr>
          <a:lstStyle/>
          <a:p>
            <a:pPr algn="ctr"/>
            <a:r>
              <a:rPr lang="ru-RU" sz="4400" b="1" i="0" dirty="0">
                <a:solidFill>
                  <a:schemeClr val="tx2">
                    <a:lumMod val="50000"/>
                  </a:schemeClr>
                </a:solidFill>
                <a:effectLst/>
                <a:latin typeface="Bahnschrift SemiBold" panose="020B0502040204020203" pitchFamily="34" charset="0"/>
              </a:rPr>
              <a:t>Метание диска</a:t>
            </a:r>
            <a:endParaRPr lang="ru-RU" sz="4400" dirty="0">
              <a:solidFill>
                <a:schemeClr val="tx2">
                  <a:lumMod val="50000"/>
                </a:schemeClr>
              </a:solidFill>
              <a:latin typeface="Bahnschrift Light" panose="020B0502040204020203" pitchFamily="34" charset="0"/>
            </a:endParaRPr>
          </a:p>
        </p:txBody>
      </p:sp>
      <p:sp>
        <p:nvSpPr>
          <p:cNvPr id="6" name="TextBox 5">
            <a:extLst>
              <a:ext uri="{FF2B5EF4-FFF2-40B4-BE49-F238E27FC236}">
                <a16:creationId xmlns:a16="http://schemas.microsoft.com/office/drawing/2014/main" id="{842FDE54-3034-4D5D-B0FD-A54489E51165}"/>
              </a:ext>
            </a:extLst>
          </p:cNvPr>
          <p:cNvSpPr txBox="1"/>
          <p:nvPr/>
        </p:nvSpPr>
        <p:spPr>
          <a:xfrm>
            <a:off x="534864" y="1470301"/>
            <a:ext cx="11122269" cy="4524315"/>
          </a:xfrm>
          <a:prstGeom prst="rect">
            <a:avLst/>
          </a:prstGeom>
          <a:noFill/>
        </p:spPr>
        <p:txBody>
          <a:bodyPr wrap="square">
            <a:spAutoFit/>
          </a:bodyPr>
          <a:lstStyle/>
          <a:p>
            <a:pPr algn="just"/>
            <a:r>
              <a:rPr lang="ru-RU" sz="1600" dirty="0">
                <a:solidFill>
                  <a:schemeClr val="tx2">
                    <a:lumMod val="50000"/>
                  </a:schemeClr>
                </a:solidFill>
                <a:latin typeface="Bahnschrift Light" panose="020B0502040204020203" pitchFamily="34" charset="0"/>
              </a:rPr>
              <a:t>Метание диска производится, как правило, с бетонной площадки, ограниченной кругом диаметром 250 сантиметров. Площадка для метания диска должна быть ограждена сеткой. Ширина ворот для вылета диска составляет 6 метров. Вес диска у мужчин составляет 2 килограмма, у женщин – 1 килограмм. Юниоры соревнуются с диском весом 1,75 килограмма, а юноши 1,5. Юниорки и девушки метают диск, как и женщины, весом 1 килограмм. Диаметр диска у мужчин составляет 219-221 миллиметр, а у женщин – 180-182 миллиметра. На соревнованиях после броска запрещается спортсмену выходить за границы сектора (круга) до тех пор, пока диск не упадет в поле на землю. Если при броске диск заденет ограждение сектора, то это не считается ошибкой, если, конечно, не нарушены другие правила соревнований. В официальных соревнованиях дискоболы выполняют три предварительные попытки и три финальные, но только те спортсмены, которые по регламенту данных соревнований попали в финальную их часть (обычно это восемь лучших по результатам первых трех попыток). Спортсмены многоборцы во время своих соревнований выполняют только три попытки. Дальность броска определяется как расстояние от внешней (ближней к направлению броска) окружности круга до точки падения диска. Участник соревнований может совершать бросок снаряда как с места с размаха рукой с диском, так и с поворота, обычно это специальный полуторный оборот вокруг собственной оси. Диск до момента вылета атлет удерживает на вытянутой метательной руке, держа диск, чаще всего, кончиками 4-х растопыренных пальцев, большой палец при этом отведен перпендикулярно к ним и плотно прижат к диску. Для дискобола очень важно выполнить поворот с ускорением и при этом удержаться в секторе, а рукой направить диск под правильным углом, то есть «попасть в диск» для успешного и дальнего броска.</a:t>
            </a:r>
          </a:p>
        </p:txBody>
      </p:sp>
    </p:spTree>
    <p:extLst>
      <p:ext uri="{BB962C8B-B14F-4D97-AF65-F5344CB8AC3E}">
        <p14:creationId xmlns:p14="http://schemas.microsoft.com/office/powerpoint/2010/main" val="12998446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a:extLst>
              <a:ext uri="{FF2B5EF4-FFF2-40B4-BE49-F238E27FC236}">
                <a16:creationId xmlns:a16="http://schemas.microsoft.com/office/drawing/2014/main" id="{A9D02A42-7096-4812-8BE3-3A5AA1718B9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71018" y="1747082"/>
            <a:ext cx="6049963" cy="4579611"/>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109B116E-1950-4700-8D85-10A6C0AC3869}"/>
              </a:ext>
            </a:extLst>
          </p:cNvPr>
          <p:cNvSpPr txBox="1"/>
          <p:nvPr/>
        </p:nvSpPr>
        <p:spPr>
          <a:xfrm>
            <a:off x="825137" y="531307"/>
            <a:ext cx="10541725" cy="769441"/>
          </a:xfrm>
          <a:prstGeom prst="rect">
            <a:avLst/>
          </a:prstGeom>
          <a:noFill/>
        </p:spPr>
        <p:txBody>
          <a:bodyPr wrap="square">
            <a:spAutoFit/>
          </a:bodyPr>
          <a:lstStyle/>
          <a:p>
            <a:pPr algn="ctr"/>
            <a:r>
              <a:rPr lang="ru-RU" sz="4400" b="1" i="0" dirty="0">
                <a:solidFill>
                  <a:schemeClr val="tx2">
                    <a:lumMod val="50000"/>
                  </a:schemeClr>
                </a:solidFill>
                <a:effectLst/>
                <a:latin typeface="Bahnschrift SemiBold" panose="020B0502040204020203" pitchFamily="34" charset="0"/>
              </a:rPr>
              <a:t>Метание диска</a:t>
            </a:r>
            <a:endParaRPr lang="ru-RU" sz="4400" dirty="0">
              <a:solidFill>
                <a:schemeClr val="tx2">
                  <a:lumMod val="50000"/>
                </a:schemeClr>
              </a:solidFill>
              <a:latin typeface="Bahnschrift Light" panose="020B0502040204020203" pitchFamily="34" charset="0"/>
            </a:endParaRPr>
          </a:p>
        </p:txBody>
      </p:sp>
    </p:spTree>
    <p:extLst>
      <p:ext uri="{BB962C8B-B14F-4D97-AF65-F5344CB8AC3E}">
        <p14:creationId xmlns:p14="http://schemas.microsoft.com/office/powerpoint/2010/main" val="36873093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07D8785-3973-4E6D-ABDD-5D331D526174}"/>
              </a:ext>
            </a:extLst>
          </p:cNvPr>
          <p:cNvSpPr txBox="1"/>
          <p:nvPr/>
        </p:nvSpPr>
        <p:spPr>
          <a:xfrm>
            <a:off x="825137" y="531307"/>
            <a:ext cx="10541725" cy="769441"/>
          </a:xfrm>
          <a:prstGeom prst="rect">
            <a:avLst/>
          </a:prstGeom>
          <a:noFill/>
        </p:spPr>
        <p:txBody>
          <a:bodyPr wrap="square">
            <a:spAutoFit/>
          </a:bodyPr>
          <a:lstStyle/>
          <a:p>
            <a:pPr algn="ctr"/>
            <a:r>
              <a:rPr lang="ru-RU" sz="4400" b="1" i="0" dirty="0">
                <a:solidFill>
                  <a:schemeClr val="tx2">
                    <a:lumMod val="50000"/>
                  </a:schemeClr>
                </a:solidFill>
                <a:effectLst/>
                <a:latin typeface="Bahnschrift SemiBold" panose="020B0502040204020203" pitchFamily="34" charset="0"/>
              </a:rPr>
              <a:t>Метание копья</a:t>
            </a:r>
            <a:endParaRPr lang="ru-RU" sz="4400" dirty="0">
              <a:solidFill>
                <a:schemeClr val="tx2">
                  <a:lumMod val="50000"/>
                </a:schemeClr>
              </a:solidFill>
              <a:latin typeface="Bahnschrift Light" panose="020B0502040204020203" pitchFamily="34" charset="0"/>
            </a:endParaRPr>
          </a:p>
        </p:txBody>
      </p:sp>
      <p:sp>
        <p:nvSpPr>
          <p:cNvPr id="6" name="TextBox 5">
            <a:extLst>
              <a:ext uri="{FF2B5EF4-FFF2-40B4-BE49-F238E27FC236}">
                <a16:creationId xmlns:a16="http://schemas.microsoft.com/office/drawing/2014/main" id="{842FDE54-3034-4D5D-B0FD-A54489E51165}"/>
              </a:ext>
            </a:extLst>
          </p:cNvPr>
          <p:cNvSpPr txBox="1"/>
          <p:nvPr/>
        </p:nvSpPr>
        <p:spPr>
          <a:xfrm>
            <a:off x="534865" y="1864001"/>
            <a:ext cx="11122269" cy="4031873"/>
          </a:xfrm>
          <a:prstGeom prst="rect">
            <a:avLst/>
          </a:prstGeom>
          <a:noFill/>
        </p:spPr>
        <p:txBody>
          <a:bodyPr wrap="square">
            <a:spAutoFit/>
          </a:bodyPr>
          <a:lstStyle/>
          <a:p>
            <a:pPr algn="just"/>
            <a:r>
              <a:rPr lang="ru-RU" sz="1600" b="0" i="0" dirty="0">
                <a:solidFill>
                  <a:srgbClr val="333333"/>
                </a:solidFill>
                <a:effectLst/>
                <a:latin typeface="Bahnschrift Light" panose="020B0502040204020203" pitchFamily="34" charset="0"/>
              </a:rPr>
              <a:t>Для метания копья в отличие от других видов метаний используется сектор в виде небольшой</a:t>
            </a:r>
            <a:br>
              <a:rPr lang="ru-RU" sz="1600" dirty="0">
                <a:latin typeface="Bahnschrift Light" panose="020B0502040204020203" pitchFamily="34" charset="0"/>
              </a:rPr>
            </a:br>
            <a:r>
              <a:rPr lang="ru-RU" sz="1600" b="0" i="0" dirty="0">
                <a:solidFill>
                  <a:srgbClr val="333333"/>
                </a:solidFill>
                <a:effectLst/>
                <a:latin typeface="Bahnschrift Light" panose="020B0502040204020203" pitchFamily="34" charset="0"/>
              </a:rPr>
              <a:t>беговой дорожки, а не круга, для разбега с ограничительной линией, от которой происходит</a:t>
            </a:r>
            <a:br>
              <a:rPr lang="ru-RU" sz="1600" dirty="0">
                <a:latin typeface="Bahnschrift Light" panose="020B0502040204020203" pitchFamily="34" charset="0"/>
              </a:rPr>
            </a:br>
            <a:r>
              <a:rPr lang="ru-RU" sz="1600" b="0" i="0" dirty="0">
                <a:solidFill>
                  <a:srgbClr val="333333"/>
                </a:solidFill>
                <a:effectLst/>
                <a:latin typeface="Bahnschrift Light" panose="020B0502040204020203" pitchFamily="34" charset="0"/>
              </a:rPr>
              <a:t>измерение броска. Если спортсмен переступает данную линию, то бросок не засчитывается.</a:t>
            </a:r>
            <a:br>
              <a:rPr lang="ru-RU" sz="1600" dirty="0">
                <a:latin typeface="Bahnschrift Light" panose="020B0502040204020203" pitchFamily="34" charset="0"/>
              </a:rPr>
            </a:br>
            <a:r>
              <a:rPr lang="ru-RU" sz="1600" b="0" i="0" dirty="0">
                <a:solidFill>
                  <a:srgbClr val="333333"/>
                </a:solidFill>
                <a:effectLst/>
                <a:latin typeface="Bahnschrift Light" panose="020B0502040204020203" pitchFamily="34" charset="0"/>
              </a:rPr>
              <a:t>Дорожка для разбега у метателей копья, обычно, имеет такое же покрытие, как и для бега.</a:t>
            </a:r>
            <a:br>
              <a:rPr lang="ru-RU" sz="1600" dirty="0">
                <a:latin typeface="Bahnschrift Light" panose="020B0502040204020203" pitchFamily="34" charset="0"/>
              </a:rPr>
            </a:br>
            <a:r>
              <a:rPr lang="ru-RU" sz="1600" b="0" i="0" dirty="0">
                <a:solidFill>
                  <a:srgbClr val="333333"/>
                </a:solidFill>
                <a:effectLst/>
                <a:latin typeface="Bahnschrift Light" panose="020B0502040204020203" pitchFamily="34" charset="0"/>
              </a:rPr>
              <a:t>Ширина дорожки для разбега 4 метра, длинна не менее 30 метров. Сектор (поле) для</a:t>
            </a:r>
            <a:br>
              <a:rPr lang="ru-RU" sz="1600" dirty="0">
                <a:latin typeface="Bahnschrift Light" panose="020B0502040204020203" pitchFamily="34" charset="0"/>
              </a:rPr>
            </a:br>
            <a:r>
              <a:rPr lang="ru-RU" sz="1600" b="0" i="0" dirty="0">
                <a:solidFill>
                  <a:srgbClr val="333333"/>
                </a:solidFill>
                <a:effectLst/>
                <a:latin typeface="Bahnschrift Light" panose="020B0502040204020203" pitchFamily="34" charset="0"/>
              </a:rPr>
              <a:t>приземления снаряда равен 29 градусам, который обычно имеет разметку через каждые 5 или</a:t>
            </a:r>
            <a:br>
              <a:rPr lang="ru-RU" sz="1600" dirty="0">
                <a:latin typeface="Bahnschrift Light" panose="020B0502040204020203" pitchFamily="34" charset="0"/>
              </a:rPr>
            </a:br>
            <a:r>
              <a:rPr lang="ru-RU" sz="1600" b="0" i="0" dirty="0">
                <a:solidFill>
                  <a:srgbClr val="333333"/>
                </a:solidFill>
                <a:effectLst/>
                <a:latin typeface="Bahnschrift Light" panose="020B0502040204020203" pitchFamily="34" charset="0"/>
              </a:rPr>
              <a:t>10 метров, у женщин начиная с 40 метров, у мужчин с 60, хотя данная разметка может быть и</a:t>
            </a:r>
            <a:br>
              <a:rPr lang="ru-RU" sz="1600" dirty="0">
                <a:latin typeface="Bahnschrift Light" panose="020B0502040204020203" pitchFamily="34" charset="0"/>
              </a:rPr>
            </a:br>
            <a:r>
              <a:rPr lang="ru-RU" sz="1600" b="0" i="0" dirty="0">
                <a:solidFill>
                  <a:srgbClr val="333333"/>
                </a:solidFill>
                <a:effectLst/>
                <a:latin typeface="Bahnschrift Light" panose="020B0502040204020203" pitchFamily="34" charset="0"/>
              </a:rPr>
              <a:t>иной на усмотрение организаторов мероприятия, в зависимости от уровня проводимых</a:t>
            </a:r>
            <a:br>
              <a:rPr lang="ru-RU" sz="1600" dirty="0">
                <a:latin typeface="Bahnschrift Light" panose="020B0502040204020203" pitchFamily="34" charset="0"/>
              </a:rPr>
            </a:br>
            <a:r>
              <a:rPr lang="ru-RU" sz="1600" b="0" i="0" dirty="0">
                <a:solidFill>
                  <a:srgbClr val="333333"/>
                </a:solidFill>
                <a:effectLst/>
                <a:latin typeface="Bahnschrift Light" panose="020B0502040204020203" pitchFamily="34" charset="0"/>
              </a:rPr>
              <a:t>соревнований. В случае, если копье приземляется вне ограничительного сектора (в 29</a:t>
            </a:r>
            <a:br>
              <a:rPr lang="ru-RU" sz="1600" dirty="0">
                <a:latin typeface="Bahnschrift Light" panose="020B0502040204020203" pitchFamily="34" charset="0"/>
              </a:rPr>
            </a:br>
            <a:r>
              <a:rPr lang="ru-RU" sz="1600" b="0" i="0" dirty="0">
                <a:solidFill>
                  <a:srgbClr val="333333"/>
                </a:solidFill>
                <a:effectLst/>
                <a:latin typeface="Bahnschrift Light" panose="020B0502040204020203" pitchFamily="34" charset="0"/>
              </a:rPr>
              <a:t>градусов), то попытка также считается не успешной. Также попытка не засчитывается, если</a:t>
            </a:r>
            <a:br>
              <a:rPr lang="ru-RU" sz="1600" dirty="0">
                <a:latin typeface="Bahnschrift Light" panose="020B0502040204020203" pitchFamily="34" charset="0"/>
              </a:rPr>
            </a:br>
            <a:r>
              <a:rPr lang="ru-RU" sz="1600" b="0" i="0" dirty="0">
                <a:solidFill>
                  <a:srgbClr val="333333"/>
                </a:solidFill>
                <a:effectLst/>
                <a:latin typeface="Bahnschrift Light" panose="020B0502040204020203" pitchFamily="34" charset="0"/>
              </a:rPr>
              <a:t>копье приземляясь, не оставляет отметки на земле кончиком копья (например, упало плашмя</a:t>
            </a:r>
            <a:br>
              <a:rPr lang="ru-RU" sz="1600" dirty="0">
                <a:latin typeface="Bahnschrift Light" panose="020B0502040204020203" pitchFamily="34" charset="0"/>
              </a:rPr>
            </a:br>
            <a:r>
              <a:rPr lang="ru-RU" sz="1600" b="0" i="0" dirty="0">
                <a:solidFill>
                  <a:srgbClr val="333333"/>
                </a:solidFill>
                <a:effectLst/>
                <a:latin typeface="Bahnschrift Light" panose="020B0502040204020203" pitchFamily="34" charset="0"/>
              </a:rPr>
              <a:t>или на заднюю поверхность копья). Каждому метателю копья предоставляется три попытки, по</a:t>
            </a:r>
            <a:br>
              <a:rPr lang="ru-RU" sz="1600" dirty="0">
                <a:latin typeface="Bahnschrift Light" panose="020B0502040204020203" pitchFamily="34" charset="0"/>
              </a:rPr>
            </a:br>
            <a:r>
              <a:rPr lang="ru-RU" sz="1600" b="0" i="0" dirty="0">
                <a:solidFill>
                  <a:srgbClr val="333333"/>
                </a:solidFill>
                <a:effectLst/>
                <a:latin typeface="Bahnschrift Light" panose="020B0502040204020203" pitchFamily="34" charset="0"/>
              </a:rPr>
              <a:t>итогам которых определяются 8 лучших. Эти восемь лучших делают еще три попытки для</a:t>
            </a:r>
            <a:br>
              <a:rPr lang="ru-RU" sz="1600" dirty="0">
                <a:latin typeface="Bahnschrift Light" panose="020B0502040204020203" pitchFamily="34" charset="0"/>
              </a:rPr>
            </a:br>
            <a:r>
              <a:rPr lang="ru-RU" sz="1600" b="0" i="0" dirty="0">
                <a:solidFill>
                  <a:srgbClr val="333333"/>
                </a:solidFill>
                <a:effectLst/>
                <a:latin typeface="Bahnschrift Light" panose="020B0502040204020203" pitchFamily="34" charset="0"/>
              </a:rPr>
              <a:t>метания. Победителем признается атлет, выполнивший самый дальний бросок из всех шести</a:t>
            </a:r>
            <a:br>
              <a:rPr lang="ru-RU" sz="1600" dirty="0">
                <a:latin typeface="Bahnschrift Light" panose="020B0502040204020203" pitchFamily="34" charset="0"/>
              </a:rPr>
            </a:br>
            <a:r>
              <a:rPr lang="ru-RU" sz="1600" b="0" i="0" dirty="0">
                <a:solidFill>
                  <a:srgbClr val="333333"/>
                </a:solidFill>
                <a:effectLst/>
                <a:latin typeface="Bahnschrift Light" panose="020B0502040204020203" pitchFamily="34" charset="0"/>
              </a:rPr>
              <a:t>попыток. В случае равенства результатов лучших попыток для выявления победителя учитывается</a:t>
            </a:r>
            <a:br>
              <a:rPr lang="ru-RU" sz="1600" dirty="0">
                <a:latin typeface="Bahnschrift Light" panose="020B0502040204020203" pitchFamily="34" charset="0"/>
              </a:rPr>
            </a:br>
            <a:r>
              <a:rPr lang="ru-RU" sz="1600" b="0" i="0" dirty="0">
                <a:solidFill>
                  <a:srgbClr val="333333"/>
                </a:solidFill>
                <a:effectLst/>
                <a:latin typeface="Bahnschrift Light" panose="020B0502040204020203" pitchFamily="34" charset="0"/>
              </a:rPr>
              <a:t>второй по дальности бросок (при необходимости и так далее).</a:t>
            </a:r>
            <a:endParaRPr lang="ru-RU" sz="1600" dirty="0">
              <a:solidFill>
                <a:schemeClr val="tx2">
                  <a:lumMod val="50000"/>
                </a:schemeClr>
              </a:solidFill>
              <a:latin typeface="Bahnschrift Light" panose="020B0502040204020203" pitchFamily="34" charset="0"/>
            </a:endParaRPr>
          </a:p>
        </p:txBody>
      </p:sp>
    </p:spTree>
    <p:extLst>
      <p:ext uri="{BB962C8B-B14F-4D97-AF65-F5344CB8AC3E}">
        <p14:creationId xmlns:p14="http://schemas.microsoft.com/office/powerpoint/2010/main" val="17549220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a:extLst>
              <a:ext uri="{FF2B5EF4-FFF2-40B4-BE49-F238E27FC236}">
                <a16:creationId xmlns:a16="http://schemas.microsoft.com/office/drawing/2014/main" id="{6506B089-A85B-4377-93BE-A0F182A6A70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89300" y="1421515"/>
            <a:ext cx="5613400" cy="482777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9D117A2B-EA23-4013-B9E4-9E3748E92CB5}"/>
              </a:ext>
            </a:extLst>
          </p:cNvPr>
          <p:cNvSpPr txBox="1"/>
          <p:nvPr/>
        </p:nvSpPr>
        <p:spPr>
          <a:xfrm>
            <a:off x="825137" y="531307"/>
            <a:ext cx="10541725" cy="769441"/>
          </a:xfrm>
          <a:prstGeom prst="rect">
            <a:avLst/>
          </a:prstGeom>
          <a:noFill/>
        </p:spPr>
        <p:txBody>
          <a:bodyPr wrap="square">
            <a:spAutoFit/>
          </a:bodyPr>
          <a:lstStyle/>
          <a:p>
            <a:pPr algn="ctr"/>
            <a:r>
              <a:rPr lang="ru-RU" sz="4400" b="1" i="0" dirty="0">
                <a:solidFill>
                  <a:schemeClr val="tx2">
                    <a:lumMod val="50000"/>
                  </a:schemeClr>
                </a:solidFill>
                <a:effectLst/>
                <a:latin typeface="Bahnschrift SemiBold" panose="020B0502040204020203" pitchFamily="34" charset="0"/>
              </a:rPr>
              <a:t>Метание копья</a:t>
            </a:r>
            <a:endParaRPr lang="ru-RU" sz="4400" dirty="0">
              <a:solidFill>
                <a:schemeClr val="tx2">
                  <a:lumMod val="50000"/>
                </a:schemeClr>
              </a:solidFill>
              <a:latin typeface="Bahnschrift Light" panose="020B0502040204020203" pitchFamily="34" charset="0"/>
            </a:endParaRPr>
          </a:p>
        </p:txBody>
      </p:sp>
    </p:spTree>
    <p:extLst>
      <p:ext uri="{BB962C8B-B14F-4D97-AF65-F5344CB8AC3E}">
        <p14:creationId xmlns:p14="http://schemas.microsoft.com/office/powerpoint/2010/main" val="315581969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07D8785-3973-4E6D-ABDD-5D331D526174}"/>
              </a:ext>
            </a:extLst>
          </p:cNvPr>
          <p:cNvSpPr txBox="1"/>
          <p:nvPr/>
        </p:nvSpPr>
        <p:spPr>
          <a:xfrm>
            <a:off x="825137" y="531307"/>
            <a:ext cx="10541725" cy="769441"/>
          </a:xfrm>
          <a:prstGeom prst="rect">
            <a:avLst/>
          </a:prstGeom>
          <a:noFill/>
        </p:spPr>
        <p:txBody>
          <a:bodyPr wrap="square">
            <a:spAutoFit/>
          </a:bodyPr>
          <a:lstStyle/>
          <a:p>
            <a:pPr algn="ctr"/>
            <a:r>
              <a:rPr lang="ru-RU" sz="4400" b="1" i="0" dirty="0">
                <a:solidFill>
                  <a:schemeClr val="tx2">
                    <a:lumMod val="50000"/>
                  </a:schemeClr>
                </a:solidFill>
                <a:effectLst/>
                <a:latin typeface="Bahnschrift SemiBold" panose="020B0502040204020203" pitchFamily="34" charset="0"/>
              </a:rPr>
              <a:t>Основные правила. Бег</a:t>
            </a:r>
            <a:endParaRPr lang="ru-RU" sz="4400" dirty="0">
              <a:solidFill>
                <a:schemeClr val="tx2">
                  <a:lumMod val="50000"/>
                </a:schemeClr>
              </a:solidFill>
              <a:latin typeface="Bahnschrift Light" panose="020B0502040204020203" pitchFamily="34" charset="0"/>
            </a:endParaRPr>
          </a:p>
        </p:txBody>
      </p:sp>
      <p:sp>
        <p:nvSpPr>
          <p:cNvPr id="6" name="TextBox 5">
            <a:extLst>
              <a:ext uri="{FF2B5EF4-FFF2-40B4-BE49-F238E27FC236}">
                <a16:creationId xmlns:a16="http://schemas.microsoft.com/office/drawing/2014/main" id="{842FDE54-3034-4D5D-B0FD-A54489E51165}"/>
              </a:ext>
            </a:extLst>
          </p:cNvPr>
          <p:cNvSpPr txBox="1"/>
          <p:nvPr/>
        </p:nvSpPr>
        <p:spPr>
          <a:xfrm>
            <a:off x="534864" y="1582340"/>
            <a:ext cx="11122269" cy="2800767"/>
          </a:xfrm>
          <a:prstGeom prst="rect">
            <a:avLst/>
          </a:prstGeom>
          <a:noFill/>
        </p:spPr>
        <p:txBody>
          <a:bodyPr wrap="square">
            <a:spAutoFit/>
          </a:bodyPr>
          <a:lstStyle/>
          <a:p>
            <a:pPr algn="just"/>
            <a:r>
              <a:rPr lang="ru-RU" sz="1600" b="0" i="0" dirty="0">
                <a:solidFill>
                  <a:srgbClr val="333333"/>
                </a:solidFill>
                <a:effectLst/>
                <a:latin typeface="Bahnschrift Light" panose="020B0502040204020203" pitchFamily="34" charset="0"/>
              </a:rPr>
              <a:t>В зависимости от вида бега применяются различные правила.</a:t>
            </a:r>
          </a:p>
          <a:p>
            <a:pPr algn="just"/>
            <a:r>
              <a:rPr lang="ru-RU" sz="1600" b="0" i="0" dirty="0">
                <a:solidFill>
                  <a:srgbClr val="333333"/>
                </a:solidFill>
                <a:effectLst/>
                <a:latin typeface="Bahnschrift Light" panose="020B0502040204020203" pitchFamily="34" charset="0"/>
              </a:rPr>
              <a:t>Если атлетам предстоит пробежать короткую дистанцию, то дорожка обязательно должна быть прямой. Более большие расстояния проводятся на круговых дорожках. Если забег установлен на расстоянии до 400 метров, то каждый спортсмен бежит по строго выделенной полосе. Если расстояние забега более 600 метров, то все атлеты начинают движение по своему треку и до поворота, где разрешено выходить на общую дорожку. Существуют и другие правила соревнований по легкой атлетике в беге. Например, если дистанция больше 1000 метров, тогда атлетам разрешен общий старт, то есть с одной дорожки. Если правилами соревнований предусматривается забег строго по дорожкам, то их количество должно четко совпадать с количеством заявленных атлетов. Если расстояние забега более 200 метров, в соревновании не может участвовать более 8 человек. Победителем в соревновании называется тот спортсмен, который быстрее всех преодолеет финишную черту. Если дистанции длинные, то фиксируется несколько пересечений финишной черты.</a:t>
            </a:r>
            <a:endParaRPr lang="ru-RU" sz="1600" dirty="0">
              <a:solidFill>
                <a:schemeClr val="tx2">
                  <a:lumMod val="50000"/>
                </a:schemeClr>
              </a:solidFill>
              <a:latin typeface="Bahnschrift Light" panose="020B0502040204020203" pitchFamily="34" charset="0"/>
            </a:endParaRPr>
          </a:p>
        </p:txBody>
      </p:sp>
      <p:pic>
        <p:nvPicPr>
          <p:cNvPr id="13314" name="Picture 2">
            <a:extLst>
              <a:ext uri="{FF2B5EF4-FFF2-40B4-BE49-F238E27FC236}">
                <a16:creationId xmlns:a16="http://schemas.microsoft.com/office/drawing/2014/main" id="{69D3B347-2A74-439A-9CE4-312EE803012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64300" y="4462350"/>
            <a:ext cx="2921000" cy="1947334"/>
          </a:xfrm>
          <a:prstGeom prst="rect">
            <a:avLst/>
          </a:prstGeom>
          <a:noFill/>
          <a:extLst>
            <a:ext uri="{909E8E84-426E-40DD-AFC4-6F175D3DCCD1}">
              <a14:hiddenFill xmlns:a14="http://schemas.microsoft.com/office/drawing/2010/main">
                <a:solidFill>
                  <a:srgbClr val="FFFFFF"/>
                </a:solidFill>
              </a14:hiddenFill>
            </a:ext>
          </a:extLst>
        </p:spPr>
      </p:pic>
      <p:pic>
        <p:nvPicPr>
          <p:cNvPr id="13316" name="Picture 4">
            <a:extLst>
              <a:ext uri="{FF2B5EF4-FFF2-40B4-BE49-F238E27FC236}">
                <a16:creationId xmlns:a16="http://schemas.microsoft.com/office/drawing/2014/main" id="{3FAC1011-F579-4E5B-9B62-9A72D01820E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15837" y="4481886"/>
            <a:ext cx="2736850" cy="18245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3167680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07D8785-3973-4E6D-ABDD-5D331D526174}"/>
              </a:ext>
            </a:extLst>
          </p:cNvPr>
          <p:cNvSpPr txBox="1"/>
          <p:nvPr/>
        </p:nvSpPr>
        <p:spPr>
          <a:xfrm>
            <a:off x="825137" y="531307"/>
            <a:ext cx="10541725" cy="769441"/>
          </a:xfrm>
          <a:prstGeom prst="rect">
            <a:avLst/>
          </a:prstGeom>
          <a:noFill/>
        </p:spPr>
        <p:txBody>
          <a:bodyPr wrap="square">
            <a:spAutoFit/>
          </a:bodyPr>
          <a:lstStyle/>
          <a:p>
            <a:pPr algn="ctr"/>
            <a:r>
              <a:rPr lang="ru-RU" sz="4400" b="1" i="0" dirty="0">
                <a:solidFill>
                  <a:schemeClr val="tx2">
                    <a:lumMod val="50000"/>
                  </a:schemeClr>
                </a:solidFill>
                <a:effectLst/>
                <a:latin typeface="Bahnschrift SemiBold" panose="020B0502040204020203" pitchFamily="34" charset="0"/>
              </a:rPr>
              <a:t>Прыжок в высоту с разбега</a:t>
            </a:r>
            <a:endParaRPr lang="ru-RU" sz="4400" dirty="0">
              <a:solidFill>
                <a:schemeClr val="tx2">
                  <a:lumMod val="50000"/>
                </a:schemeClr>
              </a:solidFill>
              <a:latin typeface="Bahnschrift Light" panose="020B0502040204020203" pitchFamily="34" charset="0"/>
            </a:endParaRPr>
          </a:p>
        </p:txBody>
      </p:sp>
      <p:sp>
        <p:nvSpPr>
          <p:cNvPr id="6" name="TextBox 5">
            <a:extLst>
              <a:ext uri="{FF2B5EF4-FFF2-40B4-BE49-F238E27FC236}">
                <a16:creationId xmlns:a16="http://schemas.microsoft.com/office/drawing/2014/main" id="{842FDE54-3034-4D5D-B0FD-A54489E51165}"/>
              </a:ext>
            </a:extLst>
          </p:cNvPr>
          <p:cNvSpPr txBox="1"/>
          <p:nvPr/>
        </p:nvSpPr>
        <p:spPr>
          <a:xfrm>
            <a:off x="534864" y="1582340"/>
            <a:ext cx="11122269" cy="2308324"/>
          </a:xfrm>
          <a:prstGeom prst="rect">
            <a:avLst/>
          </a:prstGeom>
          <a:noFill/>
        </p:spPr>
        <p:txBody>
          <a:bodyPr wrap="square">
            <a:spAutoFit/>
          </a:bodyPr>
          <a:lstStyle/>
          <a:p>
            <a:pPr algn="just"/>
            <a:r>
              <a:rPr lang="ru-RU" sz="1600" b="0" i="0" dirty="0">
                <a:solidFill>
                  <a:srgbClr val="333333"/>
                </a:solidFill>
                <a:effectLst/>
                <a:latin typeface="Bahnschrift Light" panose="020B0502040204020203" pitchFamily="34" charset="0"/>
              </a:rPr>
              <a:t>Соревнования по прыжкам в высоту происходят в секторе для прыжков, оборудованном планкой на держателях и местом для приземления. Спортсмену на предварительном этапе и в финале даётся по три попытки на каждой высоте. Спортсмен имеет право пропустить высоту, при этом неиспользованные на пропущенной высоте попытки не накапливаются. Если спортсмен совершил неудачную попытку или две на какой-либо высоте и не хочет больше прыгать на этой высоте, он может переносить неиспользованные (соответственно, две или одну) попытки на следующие высоты. Прирост высот в ходе соревнований определяется судьями, но он не может быть менее 2 сантиметров. Спортсмен может начать прыгать с любой высоты, предварительно оповестив об этом судей. Расстояние между держателями планки 4 м. Размеры места приземления 3×5 метров. При попытке спортсмен должен отталкиваться одной ногой.</a:t>
            </a:r>
            <a:endParaRPr lang="ru-RU" sz="1600" dirty="0">
              <a:solidFill>
                <a:schemeClr val="tx2">
                  <a:lumMod val="50000"/>
                </a:schemeClr>
              </a:solidFill>
              <a:latin typeface="Bahnschrift Light" panose="020B0502040204020203" pitchFamily="34" charset="0"/>
            </a:endParaRPr>
          </a:p>
        </p:txBody>
      </p:sp>
      <p:pic>
        <p:nvPicPr>
          <p:cNvPr id="14338" name="Picture 2">
            <a:extLst>
              <a:ext uri="{FF2B5EF4-FFF2-40B4-BE49-F238E27FC236}">
                <a16:creationId xmlns:a16="http://schemas.microsoft.com/office/drawing/2014/main" id="{5149104F-7128-47D0-B2E8-335AEB7FCFB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61100" y="3890664"/>
            <a:ext cx="4495800" cy="2528888"/>
          </a:xfrm>
          <a:prstGeom prst="rect">
            <a:avLst/>
          </a:prstGeom>
          <a:noFill/>
          <a:extLst>
            <a:ext uri="{909E8E84-426E-40DD-AFC4-6F175D3DCCD1}">
              <a14:hiddenFill xmlns:a14="http://schemas.microsoft.com/office/drawing/2010/main">
                <a:solidFill>
                  <a:srgbClr val="FFFFFF"/>
                </a:solidFill>
              </a14:hiddenFill>
            </a:ext>
          </a:extLst>
        </p:spPr>
      </p:pic>
      <p:pic>
        <p:nvPicPr>
          <p:cNvPr id="14340" name="Picture 4">
            <a:extLst>
              <a:ext uri="{FF2B5EF4-FFF2-40B4-BE49-F238E27FC236}">
                <a16:creationId xmlns:a16="http://schemas.microsoft.com/office/drawing/2014/main" id="{7F337894-D18A-428C-9E7A-5A461B31FFA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27945" y="4115800"/>
            <a:ext cx="3317875" cy="22108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9200007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07D8785-3973-4E6D-ABDD-5D331D526174}"/>
              </a:ext>
            </a:extLst>
          </p:cNvPr>
          <p:cNvSpPr txBox="1"/>
          <p:nvPr/>
        </p:nvSpPr>
        <p:spPr>
          <a:xfrm>
            <a:off x="825137" y="531307"/>
            <a:ext cx="10541725" cy="769441"/>
          </a:xfrm>
          <a:prstGeom prst="rect">
            <a:avLst/>
          </a:prstGeom>
          <a:noFill/>
        </p:spPr>
        <p:txBody>
          <a:bodyPr wrap="square">
            <a:spAutoFit/>
          </a:bodyPr>
          <a:lstStyle/>
          <a:p>
            <a:pPr algn="ctr"/>
            <a:r>
              <a:rPr lang="ru-RU" sz="4400" b="1" i="0" dirty="0">
                <a:solidFill>
                  <a:schemeClr val="tx2">
                    <a:lumMod val="50000"/>
                  </a:schemeClr>
                </a:solidFill>
                <a:effectLst/>
                <a:latin typeface="Bahnschrift SemiBold" panose="020B0502040204020203" pitchFamily="34" charset="0"/>
              </a:rPr>
              <a:t>Бег по прямой дистанции 100 м</a:t>
            </a:r>
            <a:endParaRPr lang="ru-RU" sz="4400" dirty="0">
              <a:solidFill>
                <a:schemeClr val="tx2">
                  <a:lumMod val="50000"/>
                </a:schemeClr>
              </a:solidFill>
              <a:latin typeface="Bahnschrift Light" panose="020B0502040204020203" pitchFamily="34" charset="0"/>
            </a:endParaRPr>
          </a:p>
        </p:txBody>
      </p:sp>
      <p:sp>
        <p:nvSpPr>
          <p:cNvPr id="6" name="TextBox 5">
            <a:extLst>
              <a:ext uri="{FF2B5EF4-FFF2-40B4-BE49-F238E27FC236}">
                <a16:creationId xmlns:a16="http://schemas.microsoft.com/office/drawing/2014/main" id="{842FDE54-3034-4D5D-B0FD-A54489E51165}"/>
              </a:ext>
            </a:extLst>
          </p:cNvPr>
          <p:cNvSpPr txBox="1"/>
          <p:nvPr/>
        </p:nvSpPr>
        <p:spPr>
          <a:xfrm>
            <a:off x="534864" y="1480740"/>
            <a:ext cx="11122269" cy="2554545"/>
          </a:xfrm>
          <a:prstGeom prst="rect">
            <a:avLst/>
          </a:prstGeom>
          <a:noFill/>
        </p:spPr>
        <p:txBody>
          <a:bodyPr wrap="square">
            <a:spAutoFit/>
          </a:bodyPr>
          <a:lstStyle/>
          <a:p>
            <a:pPr algn="just"/>
            <a:r>
              <a:rPr lang="ru-RU" sz="1600" b="0" i="0" dirty="0">
                <a:solidFill>
                  <a:srgbClr val="333333"/>
                </a:solidFill>
                <a:effectLst/>
                <a:latin typeface="Bahnschrift Light" panose="020B0502040204020203" pitchFamily="34" charset="0"/>
              </a:rPr>
              <a:t>Если участники в разных забегах показывают одинаковые результаты, влияющие на выход в следующий круг соревнований, то по возможности все они выходят в следующий круг, если нет такой возможности, то проводится перебежка или жеребьевка. Перебежка является продолжением соревнований и фиксируется в протоколе, а ее результаты могут утверждаться как рекорды или разрядные нормы.</a:t>
            </a:r>
          </a:p>
          <a:p>
            <a:pPr algn="just"/>
            <a:r>
              <a:rPr lang="ru-RU" sz="1600" b="0" i="0" dirty="0">
                <a:solidFill>
                  <a:srgbClr val="333333"/>
                </a:solidFill>
                <a:effectLst/>
                <a:latin typeface="Bahnschrift Light" panose="020B0502040204020203" pitchFamily="34" charset="0"/>
              </a:rPr>
              <a:t>При одновременном финишировании в финальных забегах (до 400 м включительно) главный судья вправе решить вопрос или о перебежке участников, показавших одинаковый результат, или утвердить результат и считать этих участников победителями.</a:t>
            </a:r>
          </a:p>
          <a:p>
            <a:pPr algn="just"/>
            <a:r>
              <a:rPr lang="ru-RU" sz="1600" b="0" i="0" dirty="0">
                <a:solidFill>
                  <a:srgbClr val="333333"/>
                </a:solidFill>
                <a:effectLst/>
                <a:latin typeface="Bahnschrift Light" panose="020B0502040204020203" pitchFamily="34" charset="0"/>
              </a:rPr>
              <a:t>Время фиксируется с точностью до 0,1 секунды. Если время на ручном электронном секундомере показывает, например, 10,31 с, то оно округляется до 10,4 с. Время каждого участника должно определяться отдельным секундомером, а время первого участника определяется тремя секундомерами.</a:t>
            </a:r>
            <a:endParaRPr lang="ru-RU" sz="1600" dirty="0">
              <a:solidFill>
                <a:schemeClr val="tx2">
                  <a:lumMod val="50000"/>
                </a:schemeClr>
              </a:solidFill>
              <a:latin typeface="Bahnschrift Light" panose="020B0502040204020203" pitchFamily="34" charset="0"/>
            </a:endParaRPr>
          </a:p>
        </p:txBody>
      </p:sp>
      <p:pic>
        <p:nvPicPr>
          <p:cNvPr id="18434" name="Picture 2">
            <a:extLst>
              <a:ext uri="{FF2B5EF4-FFF2-40B4-BE49-F238E27FC236}">
                <a16:creationId xmlns:a16="http://schemas.microsoft.com/office/drawing/2014/main" id="{D8CD55EA-C9EC-42EB-9828-5918A343A6B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66950" y="4140758"/>
            <a:ext cx="3282950" cy="2185935"/>
          </a:xfrm>
          <a:prstGeom prst="rect">
            <a:avLst/>
          </a:prstGeom>
          <a:noFill/>
          <a:extLst>
            <a:ext uri="{909E8E84-426E-40DD-AFC4-6F175D3DCCD1}">
              <a14:hiddenFill xmlns:a14="http://schemas.microsoft.com/office/drawing/2010/main">
                <a:solidFill>
                  <a:srgbClr val="FFFFFF"/>
                </a:solidFill>
              </a14:hiddenFill>
            </a:ext>
          </a:extLst>
        </p:spPr>
      </p:pic>
      <p:pic>
        <p:nvPicPr>
          <p:cNvPr id="18436" name="Picture 4">
            <a:extLst>
              <a:ext uri="{FF2B5EF4-FFF2-40B4-BE49-F238E27FC236}">
                <a16:creationId xmlns:a16="http://schemas.microsoft.com/office/drawing/2014/main" id="{3C35BE3C-77FD-4D2B-A394-123A825A103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91200" y="4140758"/>
            <a:ext cx="3886107" cy="21859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3743444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3C0F2088-7C1F-495A-B6B2-43432C2A0940}"/>
              </a:ext>
            </a:extLst>
          </p:cNvPr>
          <p:cNvSpPr>
            <a:spLocks noGrp="1"/>
          </p:cNvSpPr>
          <p:nvPr>
            <p:ph type="ctrTitle"/>
          </p:nvPr>
        </p:nvSpPr>
        <p:spPr/>
        <p:txBody>
          <a:bodyPr/>
          <a:lstStyle/>
          <a:p>
            <a:r>
              <a:rPr lang="ru-RU" dirty="0"/>
              <a:t>Спасибо за внимание</a:t>
            </a:r>
          </a:p>
        </p:txBody>
      </p:sp>
    </p:spTree>
    <p:extLst>
      <p:ext uri="{BB962C8B-B14F-4D97-AF65-F5344CB8AC3E}">
        <p14:creationId xmlns:p14="http://schemas.microsoft.com/office/powerpoint/2010/main" val="41754645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07D8785-3973-4E6D-ABDD-5D331D526174}"/>
              </a:ext>
            </a:extLst>
          </p:cNvPr>
          <p:cNvSpPr txBox="1"/>
          <p:nvPr/>
        </p:nvSpPr>
        <p:spPr>
          <a:xfrm>
            <a:off x="825137" y="970922"/>
            <a:ext cx="10541725" cy="1754326"/>
          </a:xfrm>
          <a:prstGeom prst="rect">
            <a:avLst/>
          </a:prstGeom>
          <a:noFill/>
        </p:spPr>
        <p:txBody>
          <a:bodyPr wrap="square">
            <a:spAutoFit/>
          </a:bodyPr>
          <a:lstStyle/>
          <a:p>
            <a:pPr algn="just"/>
            <a:r>
              <a:rPr lang="ru-RU" b="1" i="0" dirty="0">
                <a:solidFill>
                  <a:schemeClr val="tx2">
                    <a:lumMod val="50000"/>
                  </a:schemeClr>
                </a:solidFill>
                <a:effectLst/>
                <a:latin typeface="Bahnschrift SemiBold" panose="020B0502040204020203" pitchFamily="34" charset="0"/>
              </a:rPr>
              <a:t>Легкая атлетика </a:t>
            </a:r>
            <a:r>
              <a:rPr lang="ru-RU" i="0" dirty="0">
                <a:solidFill>
                  <a:schemeClr val="tx2">
                    <a:lumMod val="50000"/>
                  </a:schemeClr>
                </a:solidFill>
                <a:effectLst/>
                <a:latin typeface="Bahnschrift Light" panose="020B0502040204020203" pitchFamily="34" charset="0"/>
              </a:rPr>
              <a:t>– это олимпийский вид</a:t>
            </a:r>
            <a:r>
              <a:rPr lang="en-US" i="0" dirty="0">
                <a:solidFill>
                  <a:schemeClr val="tx2">
                    <a:lumMod val="50000"/>
                  </a:schemeClr>
                </a:solidFill>
                <a:effectLst/>
                <a:latin typeface="Bahnschrift Light" panose="020B0502040204020203" pitchFamily="34" charset="0"/>
              </a:rPr>
              <a:t> </a:t>
            </a:r>
            <a:r>
              <a:rPr lang="ru-RU" i="0" dirty="0">
                <a:solidFill>
                  <a:schemeClr val="tx2">
                    <a:lumMod val="50000"/>
                  </a:schemeClr>
                </a:solidFill>
                <a:effectLst/>
                <a:latin typeface="Bahnschrift Light" panose="020B0502040204020203" pitchFamily="34" charset="0"/>
              </a:rPr>
              <a:t>спорта, который включает в себя</a:t>
            </a:r>
            <a:r>
              <a:rPr lang="en-US" i="0" dirty="0">
                <a:solidFill>
                  <a:schemeClr val="tx2">
                    <a:lumMod val="50000"/>
                  </a:schemeClr>
                </a:solidFill>
                <a:effectLst/>
                <a:latin typeface="Bahnschrift Light" panose="020B0502040204020203" pitchFamily="34" charset="0"/>
              </a:rPr>
              <a:t> </a:t>
            </a:r>
            <a:r>
              <a:rPr lang="ru-RU" i="0" dirty="0">
                <a:solidFill>
                  <a:schemeClr val="tx2">
                    <a:lumMod val="50000"/>
                  </a:schemeClr>
                </a:solidFill>
                <a:effectLst/>
                <a:latin typeface="Bahnschrift Light" panose="020B0502040204020203" pitchFamily="34" charset="0"/>
              </a:rPr>
              <a:t>беговые виды, спортивную ходьбу,</a:t>
            </a:r>
            <a:r>
              <a:rPr lang="en-US" i="0" dirty="0">
                <a:solidFill>
                  <a:schemeClr val="tx2">
                    <a:lumMod val="50000"/>
                  </a:schemeClr>
                </a:solidFill>
                <a:effectLst/>
                <a:latin typeface="Bahnschrift Light" panose="020B0502040204020203" pitchFamily="34" charset="0"/>
              </a:rPr>
              <a:t> </a:t>
            </a:r>
            <a:r>
              <a:rPr lang="ru-RU" i="0" dirty="0">
                <a:solidFill>
                  <a:schemeClr val="tx2">
                    <a:lumMod val="50000"/>
                  </a:schemeClr>
                </a:solidFill>
                <a:effectLst/>
                <a:latin typeface="Bahnschrift Light" panose="020B0502040204020203" pitchFamily="34" charset="0"/>
              </a:rPr>
              <a:t>многоборья, пробеги, кроссы и</a:t>
            </a:r>
            <a:r>
              <a:rPr lang="en-US" i="0" dirty="0">
                <a:solidFill>
                  <a:schemeClr val="tx2">
                    <a:lumMod val="50000"/>
                  </a:schemeClr>
                </a:solidFill>
                <a:effectLst/>
                <a:latin typeface="Bahnschrift Light" panose="020B0502040204020203" pitchFamily="34" charset="0"/>
              </a:rPr>
              <a:t> </a:t>
            </a:r>
            <a:r>
              <a:rPr lang="ru-RU" i="0" dirty="0">
                <a:solidFill>
                  <a:schemeClr val="tx2">
                    <a:lumMod val="50000"/>
                  </a:schemeClr>
                </a:solidFill>
                <a:effectLst/>
                <a:latin typeface="Bahnschrift Light" panose="020B0502040204020203" pitchFamily="34" charset="0"/>
              </a:rPr>
              <a:t>технические виды. Легкую атлетику</a:t>
            </a:r>
            <a:r>
              <a:rPr lang="en-US" i="0" dirty="0">
                <a:solidFill>
                  <a:schemeClr val="tx2">
                    <a:lumMod val="50000"/>
                  </a:schemeClr>
                </a:solidFill>
                <a:effectLst/>
                <a:latin typeface="Bahnschrift Light" panose="020B0502040204020203" pitchFamily="34" charset="0"/>
              </a:rPr>
              <a:t> </a:t>
            </a:r>
            <a:r>
              <a:rPr lang="ru-RU" i="0" dirty="0">
                <a:solidFill>
                  <a:schemeClr val="tx2">
                    <a:lumMod val="50000"/>
                  </a:schemeClr>
                </a:solidFill>
                <a:effectLst/>
                <a:latin typeface="Bahnschrift Light" panose="020B0502040204020203" pitchFamily="34" charset="0"/>
              </a:rPr>
              <a:t>принято называть королевой спорта,</a:t>
            </a:r>
            <a:r>
              <a:rPr lang="en-US" i="0" dirty="0">
                <a:solidFill>
                  <a:schemeClr val="tx2">
                    <a:lumMod val="50000"/>
                  </a:schemeClr>
                </a:solidFill>
                <a:effectLst/>
                <a:latin typeface="Bahnschrift Light" panose="020B0502040204020203" pitchFamily="34" charset="0"/>
              </a:rPr>
              <a:t> </a:t>
            </a:r>
            <a:r>
              <a:rPr lang="ru-RU" i="0" dirty="0">
                <a:solidFill>
                  <a:schemeClr val="tx2">
                    <a:lumMod val="50000"/>
                  </a:schemeClr>
                </a:solidFill>
                <a:effectLst/>
                <a:latin typeface="Bahnschrift Light" panose="020B0502040204020203" pitchFamily="34" charset="0"/>
              </a:rPr>
              <a:t>потому что она является одним из самых</a:t>
            </a:r>
            <a:r>
              <a:rPr lang="en-US" i="0" dirty="0">
                <a:solidFill>
                  <a:schemeClr val="tx2">
                    <a:lumMod val="50000"/>
                  </a:schemeClr>
                </a:solidFill>
                <a:effectLst/>
                <a:latin typeface="Bahnschrift Light" panose="020B0502040204020203" pitchFamily="34" charset="0"/>
              </a:rPr>
              <a:t> </a:t>
            </a:r>
            <a:r>
              <a:rPr lang="ru-RU" i="0" dirty="0">
                <a:solidFill>
                  <a:schemeClr val="tx2">
                    <a:lumMod val="50000"/>
                  </a:schemeClr>
                </a:solidFill>
                <a:effectLst/>
                <a:latin typeface="Bahnschrift Light" panose="020B0502040204020203" pitchFamily="34" charset="0"/>
              </a:rPr>
              <a:t>массовых видов спорта и в её</a:t>
            </a:r>
            <a:r>
              <a:rPr lang="en-US" i="0" dirty="0">
                <a:solidFill>
                  <a:schemeClr val="tx2">
                    <a:lumMod val="50000"/>
                  </a:schemeClr>
                </a:solidFill>
                <a:effectLst/>
                <a:latin typeface="Bahnschrift Light" panose="020B0502040204020203" pitchFamily="34" charset="0"/>
              </a:rPr>
              <a:t> </a:t>
            </a:r>
            <a:r>
              <a:rPr lang="ru-RU" i="0" dirty="0">
                <a:solidFill>
                  <a:schemeClr val="tx2">
                    <a:lumMod val="50000"/>
                  </a:schemeClr>
                </a:solidFill>
                <a:effectLst/>
                <a:latin typeface="Bahnschrift Light" panose="020B0502040204020203" pitchFamily="34" charset="0"/>
              </a:rPr>
              <a:t>дисциплинах всегда разыгрывалось</a:t>
            </a:r>
            <a:r>
              <a:rPr lang="en-US" i="0" dirty="0">
                <a:solidFill>
                  <a:schemeClr val="tx2">
                    <a:lumMod val="50000"/>
                  </a:schemeClr>
                </a:solidFill>
                <a:effectLst/>
                <a:latin typeface="Bahnschrift Light" panose="020B0502040204020203" pitchFamily="34" charset="0"/>
              </a:rPr>
              <a:t> </a:t>
            </a:r>
            <a:r>
              <a:rPr lang="ru-RU" i="0" dirty="0">
                <a:solidFill>
                  <a:schemeClr val="tx2">
                    <a:lumMod val="50000"/>
                  </a:schemeClr>
                </a:solidFill>
                <a:effectLst/>
                <a:latin typeface="Bahnschrift Light" panose="020B0502040204020203" pitchFamily="34" charset="0"/>
              </a:rPr>
              <a:t>наибольшее количество медалей на</a:t>
            </a:r>
            <a:r>
              <a:rPr lang="en-US" i="0" dirty="0">
                <a:solidFill>
                  <a:schemeClr val="tx2">
                    <a:lumMod val="50000"/>
                  </a:schemeClr>
                </a:solidFill>
                <a:effectLst/>
                <a:latin typeface="Bahnschrift Light" panose="020B0502040204020203" pitchFamily="34" charset="0"/>
              </a:rPr>
              <a:t> </a:t>
            </a:r>
            <a:r>
              <a:rPr lang="ru-RU" i="0" dirty="0">
                <a:solidFill>
                  <a:schemeClr val="tx2">
                    <a:lumMod val="50000"/>
                  </a:schemeClr>
                </a:solidFill>
                <a:effectLst/>
                <a:latin typeface="Bahnschrift Light" panose="020B0502040204020203" pitchFamily="34" charset="0"/>
              </a:rPr>
              <a:t>Олимпийских играх.</a:t>
            </a:r>
            <a:r>
              <a:rPr lang="en-US" i="0" dirty="0">
                <a:solidFill>
                  <a:schemeClr val="tx2">
                    <a:lumMod val="50000"/>
                  </a:schemeClr>
                </a:solidFill>
                <a:effectLst/>
                <a:latin typeface="Bahnschrift Light" panose="020B0502040204020203" pitchFamily="34" charset="0"/>
              </a:rPr>
              <a:t> </a:t>
            </a:r>
            <a:r>
              <a:rPr lang="ru-RU" i="0" dirty="0">
                <a:solidFill>
                  <a:schemeClr val="tx2">
                    <a:lumMod val="50000"/>
                  </a:schemeClr>
                </a:solidFill>
                <a:effectLst/>
                <a:latin typeface="Bahnschrift Light" panose="020B0502040204020203" pitchFamily="34" charset="0"/>
              </a:rPr>
              <a:t>Легкоатлеты — спортсмены, которые</a:t>
            </a:r>
            <a:r>
              <a:rPr lang="en-US" i="0" dirty="0">
                <a:solidFill>
                  <a:schemeClr val="tx2">
                    <a:lumMod val="50000"/>
                  </a:schemeClr>
                </a:solidFill>
                <a:effectLst/>
                <a:latin typeface="Bahnschrift Light" panose="020B0502040204020203" pitchFamily="34" charset="0"/>
              </a:rPr>
              <a:t> </a:t>
            </a:r>
            <a:r>
              <a:rPr lang="ru-RU" i="0" dirty="0">
                <a:solidFill>
                  <a:schemeClr val="tx2">
                    <a:lumMod val="50000"/>
                  </a:schemeClr>
                </a:solidFill>
                <a:effectLst/>
                <a:latin typeface="Bahnschrift Light" panose="020B0502040204020203" pitchFamily="34" charset="0"/>
              </a:rPr>
              <a:t>занимаются одним или несколькими</a:t>
            </a:r>
          </a:p>
          <a:p>
            <a:pPr algn="just"/>
            <a:r>
              <a:rPr lang="ru-RU" i="0" dirty="0">
                <a:solidFill>
                  <a:schemeClr val="tx2">
                    <a:lumMod val="50000"/>
                  </a:schemeClr>
                </a:solidFill>
                <a:effectLst/>
                <a:latin typeface="Bahnschrift Light" panose="020B0502040204020203" pitchFamily="34" charset="0"/>
              </a:rPr>
              <a:t>видами легкой атлетики.</a:t>
            </a:r>
            <a:endParaRPr lang="ru-RU" dirty="0">
              <a:solidFill>
                <a:schemeClr val="tx2">
                  <a:lumMod val="50000"/>
                </a:schemeClr>
              </a:solidFill>
              <a:latin typeface="Bahnschrift Light" panose="020B0502040204020203" pitchFamily="34" charset="0"/>
            </a:endParaRPr>
          </a:p>
        </p:txBody>
      </p:sp>
      <p:pic>
        <p:nvPicPr>
          <p:cNvPr id="2050" name="Picture 2">
            <a:extLst>
              <a:ext uri="{FF2B5EF4-FFF2-40B4-BE49-F238E27FC236}">
                <a16:creationId xmlns:a16="http://schemas.microsoft.com/office/drawing/2014/main" id="{67AEB820-9307-4517-A486-14ECBF140A3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56957" y="3219892"/>
            <a:ext cx="4287715" cy="2858477"/>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a:extLst>
              <a:ext uri="{FF2B5EF4-FFF2-40B4-BE49-F238E27FC236}">
                <a16:creationId xmlns:a16="http://schemas.microsoft.com/office/drawing/2014/main" id="{341C21E7-2284-465F-8A4E-1B41FD4E38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75890" y="3219892"/>
            <a:ext cx="4282952" cy="28584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773400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07D8785-3973-4E6D-ABDD-5D331D526174}"/>
              </a:ext>
            </a:extLst>
          </p:cNvPr>
          <p:cNvSpPr txBox="1"/>
          <p:nvPr/>
        </p:nvSpPr>
        <p:spPr>
          <a:xfrm>
            <a:off x="825137" y="531307"/>
            <a:ext cx="10541725" cy="769441"/>
          </a:xfrm>
          <a:prstGeom prst="rect">
            <a:avLst/>
          </a:prstGeom>
          <a:noFill/>
        </p:spPr>
        <p:txBody>
          <a:bodyPr wrap="square">
            <a:spAutoFit/>
          </a:bodyPr>
          <a:lstStyle/>
          <a:p>
            <a:pPr algn="ctr"/>
            <a:r>
              <a:rPr lang="ru-RU" sz="4400" b="1" i="0" dirty="0">
                <a:solidFill>
                  <a:schemeClr val="tx2">
                    <a:lumMod val="50000"/>
                  </a:schemeClr>
                </a:solidFill>
                <a:effectLst/>
                <a:latin typeface="Bahnschrift SemiBold" panose="020B0502040204020203" pitchFamily="34" charset="0"/>
              </a:rPr>
              <a:t>Виды легкой атлетики</a:t>
            </a:r>
            <a:endParaRPr lang="ru-RU" sz="4400" dirty="0">
              <a:solidFill>
                <a:schemeClr val="tx2">
                  <a:lumMod val="50000"/>
                </a:schemeClr>
              </a:solidFill>
              <a:latin typeface="Bahnschrift Light" panose="020B0502040204020203" pitchFamily="34" charset="0"/>
            </a:endParaRPr>
          </a:p>
        </p:txBody>
      </p:sp>
      <p:sp>
        <p:nvSpPr>
          <p:cNvPr id="6" name="TextBox 5">
            <a:extLst>
              <a:ext uri="{FF2B5EF4-FFF2-40B4-BE49-F238E27FC236}">
                <a16:creationId xmlns:a16="http://schemas.microsoft.com/office/drawing/2014/main" id="{842FDE54-3034-4D5D-B0FD-A54489E51165}"/>
              </a:ext>
            </a:extLst>
          </p:cNvPr>
          <p:cNvSpPr txBox="1"/>
          <p:nvPr/>
        </p:nvSpPr>
        <p:spPr>
          <a:xfrm>
            <a:off x="534864" y="1602185"/>
            <a:ext cx="11122269" cy="2862322"/>
          </a:xfrm>
          <a:prstGeom prst="rect">
            <a:avLst/>
          </a:prstGeom>
          <a:noFill/>
        </p:spPr>
        <p:txBody>
          <a:bodyPr wrap="square">
            <a:spAutoFit/>
          </a:bodyPr>
          <a:lstStyle/>
          <a:p>
            <a:pPr algn="just"/>
            <a:r>
              <a:rPr lang="ru-RU" sz="1800" b="1" i="0" dirty="0">
                <a:solidFill>
                  <a:schemeClr val="tx2">
                    <a:lumMod val="50000"/>
                  </a:schemeClr>
                </a:solidFill>
                <a:effectLst/>
                <a:latin typeface="Bahnschrift SemiCondensed" panose="020B0502040204020203" pitchFamily="34" charset="0"/>
              </a:rPr>
              <a:t>Спортивная ходьба</a:t>
            </a:r>
            <a:r>
              <a:rPr lang="ru-RU" sz="1800" i="0" dirty="0">
                <a:solidFill>
                  <a:schemeClr val="tx2">
                    <a:lumMod val="50000"/>
                  </a:schemeClr>
                </a:solidFill>
                <a:effectLst/>
                <a:latin typeface="Bahnschrift SemiCondensed" panose="020B0502040204020203" pitchFamily="34" charset="0"/>
              </a:rPr>
              <a:t> </a:t>
            </a:r>
            <a:r>
              <a:rPr lang="ru-RU" sz="1800" i="0" dirty="0">
                <a:solidFill>
                  <a:schemeClr val="tx2">
                    <a:lumMod val="50000"/>
                  </a:schemeClr>
                </a:solidFill>
                <a:effectLst/>
                <a:latin typeface="Bahnschrift Light" panose="020B0502040204020203" pitchFamily="34" charset="0"/>
              </a:rPr>
              <a:t>– легкоатлетическая дисциплина, которая отличается от беговых видов тем, что у спортсмена должен быть постоянный контакт ноги с землей. </a:t>
            </a:r>
            <a:r>
              <a:rPr lang="ru-RU" sz="1800" i="0" dirty="0">
                <a:solidFill>
                  <a:schemeClr val="tx2">
                    <a:lumMod val="50000"/>
                  </a:schemeClr>
                </a:solidFill>
                <a:effectLst/>
                <a:latin typeface="Bahnschrift SemiCondensed" panose="020B0502040204020203" pitchFamily="34" charset="0"/>
              </a:rPr>
              <a:t>Бег</a:t>
            </a:r>
            <a:r>
              <a:rPr lang="ru-RU" sz="1800" i="0" dirty="0">
                <a:solidFill>
                  <a:schemeClr val="tx2">
                    <a:lumMod val="50000"/>
                  </a:schemeClr>
                </a:solidFill>
                <a:effectLst/>
                <a:latin typeface="Bahnschrift Light" panose="020B0502040204020203" pitchFamily="34" charset="0"/>
              </a:rPr>
              <a:t> — один из самых старых видов спорта, по которому были утверждены официальные правила соревнований, был включен в программу с самых первых Олимпийских игр современности 1896 года. Бег в легкой атлетике представлен следующими видами: </a:t>
            </a:r>
            <a:r>
              <a:rPr lang="ru-RU" sz="1800" dirty="0">
                <a:solidFill>
                  <a:schemeClr val="tx2">
                    <a:lumMod val="50000"/>
                  </a:schemeClr>
                </a:solidFill>
                <a:effectLst/>
                <a:latin typeface="Bahnschrift Light" panose="020B0502040204020203" pitchFamily="34" charset="0"/>
              </a:rPr>
              <a:t>спринт, бег на средние дистанции, бег на длинные дистанции, барьерный бег, эстафета</a:t>
            </a:r>
            <a:r>
              <a:rPr lang="ru-RU" sz="1800" i="0" dirty="0">
                <a:solidFill>
                  <a:schemeClr val="tx2">
                    <a:lumMod val="50000"/>
                  </a:schemeClr>
                </a:solidFill>
                <a:effectLst/>
                <a:latin typeface="Bahnschrift Light" panose="020B0502040204020203" pitchFamily="34" charset="0"/>
              </a:rPr>
              <a:t>. Прыжки подразделяются на вертикальные (прыжки в высоту и прыжки с шестом) и горизонтальные (прыжок в длину и тройной прыжок). </a:t>
            </a:r>
            <a:r>
              <a:rPr lang="ru-RU" sz="1800" i="0" dirty="0">
                <a:solidFill>
                  <a:schemeClr val="tx2">
                    <a:lumMod val="50000"/>
                  </a:schemeClr>
                </a:solidFill>
                <a:effectLst/>
                <a:latin typeface="Bahnschrift SemiCondensed" panose="020B0502040204020203" pitchFamily="34" charset="0"/>
              </a:rPr>
              <a:t>Метания</a:t>
            </a:r>
            <a:r>
              <a:rPr lang="ru-RU" sz="1800" i="0" dirty="0">
                <a:solidFill>
                  <a:schemeClr val="tx2">
                    <a:lumMod val="50000"/>
                  </a:schemeClr>
                </a:solidFill>
                <a:effectLst/>
                <a:latin typeface="Bahnschrift Light" panose="020B0502040204020203" pitchFamily="34" charset="0"/>
              </a:rPr>
              <a:t> — это упражнения легкоатлетов, требующие «взрывных» мышечных усилий. </a:t>
            </a:r>
            <a:r>
              <a:rPr lang="ru-RU" sz="1800" i="0" dirty="0">
                <a:solidFill>
                  <a:schemeClr val="tx2">
                    <a:lumMod val="50000"/>
                  </a:schemeClr>
                </a:solidFill>
                <a:effectLst/>
                <a:latin typeface="Bahnschrift SemiCondensed" panose="020B0502040204020203" pitchFamily="34" charset="0"/>
              </a:rPr>
              <a:t>Многоборья</a:t>
            </a:r>
            <a:r>
              <a:rPr lang="ru-RU" sz="1800" i="0" dirty="0">
                <a:solidFill>
                  <a:schemeClr val="tx2">
                    <a:lumMod val="50000"/>
                  </a:schemeClr>
                </a:solidFill>
                <a:effectLst/>
                <a:latin typeface="Bahnschrift Light" panose="020B0502040204020203" pitchFamily="34" charset="0"/>
              </a:rPr>
              <a:t> — спортивная дисциплина, включающая в себя соревнования в нескольких дисциплинах одного или разных видов</a:t>
            </a:r>
          </a:p>
          <a:p>
            <a:pPr algn="just"/>
            <a:r>
              <a:rPr lang="ru-RU" sz="1800" i="0" dirty="0">
                <a:solidFill>
                  <a:schemeClr val="tx2">
                    <a:lumMod val="50000"/>
                  </a:schemeClr>
                </a:solidFill>
                <a:effectLst/>
                <a:latin typeface="Bahnschrift Light" panose="020B0502040204020203" pitchFamily="34" charset="0"/>
              </a:rPr>
              <a:t>спорта.</a:t>
            </a:r>
            <a:endParaRPr lang="ru-RU" sz="1800" dirty="0">
              <a:solidFill>
                <a:schemeClr val="tx2">
                  <a:lumMod val="50000"/>
                </a:schemeClr>
              </a:solidFill>
              <a:latin typeface="Bahnschrift Light" panose="020B0502040204020203" pitchFamily="34" charset="0"/>
            </a:endParaRPr>
          </a:p>
        </p:txBody>
      </p:sp>
      <p:pic>
        <p:nvPicPr>
          <p:cNvPr id="3076" name="Picture 4">
            <a:extLst>
              <a:ext uri="{FF2B5EF4-FFF2-40B4-BE49-F238E27FC236}">
                <a16:creationId xmlns:a16="http://schemas.microsoft.com/office/drawing/2014/main" id="{E490FF7C-416B-4D9C-B88A-1AF59619721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41055" y="4187461"/>
            <a:ext cx="3909890" cy="23590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824314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07D8785-3973-4E6D-ABDD-5D331D526174}"/>
              </a:ext>
            </a:extLst>
          </p:cNvPr>
          <p:cNvSpPr txBox="1"/>
          <p:nvPr/>
        </p:nvSpPr>
        <p:spPr>
          <a:xfrm>
            <a:off x="825137" y="531307"/>
            <a:ext cx="10541725" cy="769441"/>
          </a:xfrm>
          <a:prstGeom prst="rect">
            <a:avLst/>
          </a:prstGeom>
          <a:noFill/>
        </p:spPr>
        <p:txBody>
          <a:bodyPr wrap="square">
            <a:spAutoFit/>
          </a:bodyPr>
          <a:lstStyle/>
          <a:p>
            <a:pPr algn="ctr"/>
            <a:r>
              <a:rPr lang="ru-RU" sz="4400" b="1" i="0" dirty="0">
                <a:solidFill>
                  <a:schemeClr val="tx2">
                    <a:lumMod val="50000"/>
                  </a:schemeClr>
                </a:solidFill>
                <a:effectLst/>
                <a:latin typeface="Bahnschrift SemiBold" panose="020B0502040204020203" pitchFamily="34" charset="0"/>
              </a:rPr>
              <a:t>Общие правила</a:t>
            </a:r>
            <a:endParaRPr lang="ru-RU" sz="4400" dirty="0">
              <a:solidFill>
                <a:schemeClr val="tx2">
                  <a:lumMod val="50000"/>
                </a:schemeClr>
              </a:solidFill>
              <a:latin typeface="Bahnschrift Light" panose="020B0502040204020203" pitchFamily="34" charset="0"/>
            </a:endParaRPr>
          </a:p>
        </p:txBody>
      </p:sp>
      <p:sp>
        <p:nvSpPr>
          <p:cNvPr id="6" name="TextBox 5">
            <a:extLst>
              <a:ext uri="{FF2B5EF4-FFF2-40B4-BE49-F238E27FC236}">
                <a16:creationId xmlns:a16="http://schemas.microsoft.com/office/drawing/2014/main" id="{842FDE54-3034-4D5D-B0FD-A54489E51165}"/>
              </a:ext>
            </a:extLst>
          </p:cNvPr>
          <p:cNvSpPr txBox="1"/>
          <p:nvPr/>
        </p:nvSpPr>
        <p:spPr>
          <a:xfrm>
            <a:off x="534864" y="1602185"/>
            <a:ext cx="11122269" cy="2554545"/>
          </a:xfrm>
          <a:prstGeom prst="rect">
            <a:avLst/>
          </a:prstGeom>
          <a:noFill/>
        </p:spPr>
        <p:txBody>
          <a:bodyPr wrap="square">
            <a:spAutoFit/>
          </a:bodyPr>
          <a:lstStyle/>
          <a:p>
            <a:pPr algn="just"/>
            <a:r>
              <a:rPr lang="ru-RU" sz="2000" i="0" dirty="0">
                <a:solidFill>
                  <a:schemeClr val="tx2">
                    <a:lumMod val="50000"/>
                  </a:schemeClr>
                </a:solidFill>
                <a:effectLst/>
                <a:latin typeface="Bahnschrift Light" panose="020B0502040204020203" pitchFamily="34" charset="0"/>
              </a:rPr>
              <a:t>Участников соревнований по лёгкой атлетике разделяют на несколько  возрастных категорий :</a:t>
            </a:r>
          </a:p>
          <a:p>
            <a:pPr algn="just"/>
            <a:r>
              <a:rPr lang="ru-RU" sz="2000" i="0" dirty="0">
                <a:solidFill>
                  <a:schemeClr val="tx2">
                    <a:lumMod val="50000"/>
                  </a:schemeClr>
                </a:solidFill>
                <a:effectLst/>
                <a:latin typeface="Bahnschrift Light" panose="020B0502040204020203" pitchFamily="34" charset="0"/>
              </a:rPr>
              <a:t>Юноши и девушки — спортсмены в возрасте 16 или 17 лет (по состоянию на 31 декабря в год проведения соревнований)</a:t>
            </a:r>
          </a:p>
          <a:p>
            <a:pPr algn="just"/>
            <a:r>
              <a:rPr lang="ru-RU" sz="2000" i="0" dirty="0">
                <a:solidFill>
                  <a:schemeClr val="tx2">
                    <a:lumMod val="50000"/>
                  </a:schemeClr>
                </a:solidFill>
                <a:effectLst/>
                <a:latin typeface="Bahnschrift Light" panose="020B0502040204020203" pitchFamily="34" charset="0"/>
              </a:rPr>
              <a:t>Юниоры и юниорки — спортсмены в возрасте 18 или 19 лет (по состоянию на 31 декабря в год проведения соревнований)</a:t>
            </a:r>
          </a:p>
          <a:p>
            <a:pPr algn="just"/>
            <a:r>
              <a:rPr lang="ru-RU" sz="2000" i="0" dirty="0">
                <a:solidFill>
                  <a:schemeClr val="tx2">
                    <a:lumMod val="50000"/>
                  </a:schemeClr>
                </a:solidFill>
                <a:effectLst/>
                <a:latin typeface="Bahnschrift Light" panose="020B0502040204020203" pitchFamily="34" charset="0"/>
              </a:rPr>
              <a:t>Ветераны (мужчины и женщины) — спортсмены переходят в группу ветеранов в день своего 35-летия</a:t>
            </a:r>
            <a:endParaRPr lang="ru-RU" sz="2000" dirty="0">
              <a:solidFill>
                <a:schemeClr val="tx2">
                  <a:lumMod val="50000"/>
                </a:schemeClr>
              </a:solidFill>
              <a:latin typeface="Bahnschrift Light" panose="020B0502040204020203" pitchFamily="34" charset="0"/>
            </a:endParaRPr>
          </a:p>
        </p:txBody>
      </p:sp>
      <p:pic>
        <p:nvPicPr>
          <p:cNvPr id="15362" name="Picture 2">
            <a:extLst>
              <a:ext uri="{FF2B5EF4-FFF2-40B4-BE49-F238E27FC236}">
                <a16:creationId xmlns:a16="http://schemas.microsoft.com/office/drawing/2014/main" id="{03425B18-9774-47AA-90F7-87B58249870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84600" y="4071857"/>
            <a:ext cx="4305300" cy="23679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354310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842FDE54-3034-4D5D-B0FD-A54489E51165}"/>
              </a:ext>
            </a:extLst>
          </p:cNvPr>
          <p:cNvSpPr txBox="1"/>
          <p:nvPr/>
        </p:nvSpPr>
        <p:spPr>
          <a:xfrm>
            <a:off x="534865" y="1106885"/>
            <a:ext cx="11122269" cy="3170099"/>
          </a:xfrm>
          <a:prstGeom prst="rect">
            <a:avLst/>
          </a:prstGeom>
          <a:noFill/>
        </p:spPr>
        <p:txBody>
          <a:bodyPr wrap="square">
            <a:spAutoFit/>
          </a:bodyPr>
          <a:lstStyle/>
          <a:p>
            <a:pPr algn="just"/>
            <a:r>
              <a:rPr lang="ru-RU" sz="2000" i="0" dirty="0">
                <a:solidFill>
                  <a:schemeClr val="tx2">
                    <a:lumMod val="50000"/>
                  </a:schemeClr>
                </a:solidFill>
                <a:effectLst/>
                <a:latin typeface="Bahnschrift Light" panose="020B0502040204020203" pitchFamily="34" charset="0"/>
              </a:rPr>
              <a:t>Победителем соревнований в лёгкой атлетике становится атлет или команда, которые показали наилучший результат в финальном забеге или в финальных попытках технических дисциплин в рамках правил. Первенство в беговых видах лёгкой атлетики (на дорожке стадиона) проводится в несколько этапов: квалификация, ¼ финала, ½ финала. В результате отбора определяются спортсмены (команды), которые разыграют финал. Количество участников определяется регламентом соревнований. Например, на Олимпийских играх в каждом номере программы страна может быть представлена как минимум одним участником и максимум тремя (при условии выполнения предварительного норматива). В эстафетном беге страну представляет одна команда. В кроссе, беге по шоссе, ходьбе и многоборьях существуют только финалы.</a:t>
            </a:r>
            <a:endParaRPr lang="ru-RU" sz="2000" dirty="0">
              <a:solidFill>
                <a:schemeClr val="tx2">
                  <a:lumMod val="50000"/>
                </a:schemeClr>
              </a:solidFill>
              <a:latin typeface="Bahnschrift Light" panose="020B0502040204020203" pitchFamily="34" charset="0"/>
            </a:endParaRPr>
          </a:p>
        </p:txBody>
      </p:sp>
      <p:pic>
        <p:nvPicPr>
          <p:cNvPr id="16386" name="Picture 2" descr="Стали известны победители Всероссийского конкурса социальных проектов...">
            <a:extLst>
              <a:ext uri="{FF2B5EF4-FFF2-40B4-BE49-F238E27FC236}">
                <a16:creationId xmlns:a16="http://schemas.microsoft.com/office/drawing/2014/main" id="{4A6CEE2E-7CD6-4726-92FD-D1814E4C4A1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9939" y="4136426"/>
            <a:ext cx="2227262" cy="22770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02844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842FDE54-3034-4D5D-B0FD-A54489E51165}"/>
              </a:ext>
            </a:extLst>
          </p:cNvPr>
          <p:cNvSpPr txBox="1"/>
          <p:nvPr/>
        </p:nvSpPr>
        <p:spPr>
          <a:xfrm>
            <a:off x="534865" y="941785"/>
            <a:ext cx="11122269" cy="2862322"/>
          </a:xfrm>
          <a:prstGeom prst="rect">
            <a:avLst/>
          </a:prstGeom>
          <a:noFill/>
        </p:spPr>
        <p:txBody>
          <a:bodyPr wrap="square">
            <a:spAutoFit/>
          </a:bodyPr>
          <a:lstStyle/>
          <a:p>
            <a:pPr algn="just"/>
            <a:r>
              <a:rPr lang="ru-RU" sz="2000" i="0" dirty="0">
                <a:solidFill>
                  <a:schemeClr val="tx2">
                    <a:lumMod val="50000"/>
                  </a:schemeClr>
                </a:solidFill>
                <a:effectLst/>
                <a:latin typeface="Bahnschrift Light" panose="020B0502040204020203" pitchFamily="34" charset="0"/>
              </a:rPr>
              <a:t>Разрядные нормы в легкой атлетике выражены в единицах времени (секунды, минуты, часы) и длины(сантиметры, метры, километры). Эти нормы определяются выполнением(превышением) установленного норматива или занятием определенного места на соревнованиях того или иного масштаба.</a:t>
            </a:r>
          </a:p>
          <a:p>
            <a:pPr algn="just"/>
            <a:endParaRPr lang="ru-RU" sz="2000" i="0" dirty="0">
              <a:solidFill>
                <a:schemeClr val="tx2">
                  <a:lumMod val="50000"/>
                </a:schemeClr>
              </a:solidFill>
              <a:effectLst/>
              <a:latin typeface="Bahnschrift Light" panose="020B0502040204020203" pitchFamily="34" charset="0"/>
            </a:endParaRPr>
          </a:p>
          <a:p>
            <a:pPr algn="just"/>
            <a:r>
              <a:rPr lang="ru-RU" sz="2000" i="0" dirty="0">
                <a:solidFill>
                  <a:schemeClr val="tx2">
                    <a:lumMod val="50000"/>
                  </a:schemeClr>
                </a:solidFill>
                <a:effectLst/>
                <a:latin typeface="Bahnschrift Light" panose="020B0502040204020203" pitchFamily="34" charset="0"/>
              </a:rPr>
              <a:t>В легкой атлетике установлено присвоение званий «Мастер спорта международного класса»(МСМК), «Мастер спорта РК» (МС), спортивных разрядов: кандидат в мастера спорта (КМС), спортсмен I разряда, II разряда, III разряда, I юношеского разряда, II юношеского разряда, III юношеского разряда.</a:t>
            </a:r>
            <a:endParaRPr lang="ru-RU" sz="2000" dirty="0">
              <a:solidFill>
                <a:schemeClr val="tx2">
                  <a:lumMod val="50000"/>
                </a:schemeClr>
              </a:solidFill>
              <a:latin typeface="Bahnschrift Light" panose="020B0502040204020203" pitchFamily="34" charset="0"/>
            </a:endParaRPr>
          </a:p>
        </p:txBody>
      </p:sp>
      <p:pic>
        <p:nvPicPr>
          <p:cNvPr id="17410" name="Picture 2">
            <a:extLst>
              <a:ext uri="{FF2B5EF4-FFF2-40B4-BE49-F238E27FC236}">
                <a16:creationId xmlns:a16="http://schemas.microsoft.com/office/drawing/2014/main" id="{AF549320-3A64-4267-9439-64F41A844BA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80175" y="3429000"/>
            <a:ext cx="3070225" cy="31076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288966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07D8785-3973-4E6D-ABDD-5D331D526174}"/>
              </a:ext>
            </a:extLst>
          </p:cNvPr>
          <p:cNvSpPr txBox="1"/>
          <p:nvPr/>
        </p:nvSpPr>
        <p:spPr>
          <a:xfrm>
            <a:off x="825137" y="531307"/>
            <a:ext cx="10541725" cy="769441"/>
          </a:xfrm>
          <a:prstGeom prst="rect">
            <a:avLst/>
          </a:prstGeom>
          <a:noFill/>
        </p:spPr>
        <p:txBody>
          <a:bodyPr wrap="square">
            <a:spAutoFit/>
          </a:bodyPr>
          <a:lstStyle/>
          <a:p>
            <a:pPr algn="ctr"/>
            <a:r>
              <a:rPr lang="ru-RU" sz="4400" b="1" i="0" dirty="0">
                <a:solidFill>
                  <a:schemeClr val="tx2">
                    <a:lumMod val="50000"/>
                  </a:schemeClr>
                </a:solidFill>
                <a:effectLst/>
                <a:latin typeface="Bahnschrift SemiBold" panose="020B0502040204020203" pitchFamily="34" charset="0"/>
              </a:rPr>
              <a:t>Старт</a:t>
            </a:r>
            <a:endParaRPr lang="ru-RU" sz="4400" dirty="0">
              <a:solidFill>
                <a:schemeClr val="tx2">
                  <a:lumMod val="50000"/>
                </a:schemeClr>
              </a:solidFill>
              <a:latin typeface="Bahnschrift Light" panose="020B0502040204020203" pitchFamily="34" charset="0"/>
            </a:endParaRPr>
          </a:p>
        </p:txBody>
      </p:sp>
      <p:sp>
        <p:nvSpPr>
          <p:cNvPr id="6" name="TextBox 5">
            <a:extLst>
              <a:ext uri="{FF2B5EF4-FFF2-40B4-BE49-F238E27FC236}">
                <a16:creationId xmlns:a16="http://schemas.microsoft.com/office/drawing/2014/main" id="{842FDE54-3034-4D5D-B0FD-A54489E51165}"/>
              </a:ext>
            </a:extLst>
          </p:cNvPr>
          <p:cNvSpPr txBox="1"/>
          <p:nvPr/>
        </p:nvSpPr>
        <p:spPr>
          <a:xfrm>
            <a:off x="534864" y="1602185"/>
            <a:ext cx="11122269" cy="2031325"/>
          </a:xfrm>
          <a:prstGeom prst="rect">
            <a:avLst/>
          </a:prstGeom>
          <a:noFill/>
        </p:spPr>
        <p:txBody>
          <a:bodyPr wrap="square">
            <a:spAutoFit/>
          </a:bodyPr>
          <a:lstStyle/>
          <a:p>
            <a:pPr algn="just"/>
            <a:r>
              <a:rPr lang="ru-RU" sz="1800" i="0" dirty="0">
                <a:solidFill>
                  <a:schemeClr val="tx2">
                    <a:lumMod val="50000"/>
                  </a:schemeClr>
                </a:solidFill>
                <a:effectLst/>
                <a:latin typeface="Bahnschrift Light" panose="020B0502040204020203" pitchFamily="34" charset="0"/>
              </a:rPr>
              <a:t>Казалось бы, что может быть проще старта? Но правила проведения соревнований по легкой атлетике регламентируют и этот этап. "На старт". Спортсмены занимают исходное положение. "Внимание". Атлеты занимают позицию для предстоящего рывка. "Марш". Начинается движение. Если спортсмен начал движение не во время соответствующей команды, тогда он получает первое предупреждение. Услышав предупреждение, участник соревнования должен поднять руку вверх. Стоит отметить, что если предупреждение было сделано дважды, тогда атлет дисквалифицируется. В беговых многоборьях допускается получение до трех предупреждений.</a:t>
            </a:r>
            <a:endParaRPr lang="ru-RU" sz="1800" dirty="0">
              <a:solidFill>
                <a:schemeClr val="tx2">
                  <a:lumMod val="50000"/>
                </a:schemeClr>
              </a:solidFill>
              <a:latin typeface="Bahnschrift Light" panose="020B0502040204020203" pitchFamily="34" charset="0"/>
            </a:endParaRPr>
          </a:p>
        </p:txBody>
      </p:sp>
      <p:pic>
        <p:nvPicPr>
          <p:cNvPr id="4098" name="Picture 2">
            <a:extLst>
              <a:ext uri="{FF2B5EF4-FFF2-40B4-BE49-F238E27FC236}">
                <a16:creationId xmlns:a16="http://schemas.microsoft.com/office/drawing/2014/main" id="{529BC8FF-594E-45AB-A2B6-324A4017F3D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07123" y="3934947"/>
            <a:ext cx="4621823" cy="2368684"/>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a:extLst>
              <a:ext uri="{FF2B5EF4-FFF2-40B4-BE49-F238E27FC236}">
                <a16:creationId xmlns:a16="http://schemas.microsoft.com/office/drawing/2014/main" id="{90D4EA06-E20A-4D69-9796-D54447D3618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76512" y="3871182"/>
            <a:ext cx="3748942" cy="24962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456702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07D8785-3973-4E6D-ABDD-5D331D526174}"/>
              </a:ext>
            </a:extLst>
          </p:cNvPr>
          <p:cNvSpPr txBox="1"/>
          <p:nvPr/>
        </p:nvSpPr>
        <p:spPr>
          <a:xfrm>
            <a:off x="825137" y="531307"/>
            <a:ext cx="10541725" cy="769441"/>
          </a:xfrm>
          <a:prstGeom prst="rect">
            <a:avLst/>
          </a:prstGeom>
          <a:noFill/>
        </p:spPr>
        <p:txBody>
          <a:bodyPr wrap="square">
            <a:spAutoFit/>
          </a:bodyPr>
          <a:lstStyle/>
          <a:p>
            <a:pPr algn="ctr"/>
            <a:r>
              <a:rPr lang="ru-RU" sz="4400" b="1" i="0" dirty="0">
                <a:solidFill>
                  <a:schemeClr val="tx2">
                    <a:lumMod val="50000"/>
                  </a:schemeClr>
                </a:solidFill>
                <a:effectLst/>
                <a:latin typeface="Bahnschrift SemiBold" panose="020B0502040204020203" pitchFamily="34" charset="0"/>
              </a:rPr>
              <a:t>Движение</a:t>
            </a:r>
            <a:endParaRPr lang="ru-RU" sz="4400" dirty="0">
              <a:solidFill>
                <a:schemeClr val="tx2">
                  <a:lumMod val="50000"/>
                </a:schemeClr>
              </a:solidFill>
              <a:latin typeface="Bahnschrift Light" panose="020B0502040204020203" pitchFamily="34" charset="0"/>
            </a:endParaRPr>
          </a:p>
        </p:txBody>
      </p:sp>
      <p:sp>
        <p:nvSpPr>
          <p:cNvPr id="6" name="TextBox 5">
            <a:extLst>
              <a:ext uri="{FF2B5EF4-FFF2-40B4-BE49-F238E27FC236}">
                <a16:creationId xmlns:a16="http://schemas.microsoft.com/office/drawing/2014/main" id="{842FDE54-3034-4D5D-B0FD-A54489E51165}"/>
              </a:ext>
            </a:extLst>
          </p:cNvPr>
          <p:cNvSpPr txBox="1"/>
          <p:nvPr/>
        </p:nvSpPr>
        <p:spPr>
          <a:xfrm>
            <a:off x="534864" y="1470301"/>
            <a:ext cx="11122269" cy="2585323"/>
          </a:xfrm>
          <a:prstGeom prst="rect">
            <a:avLst/>
          </a:prstGeom>
          <a:noFill/>
        </p:spPr>
        <p:txBody>
          <a:bodyPr wrap="square">
            <a:spAutoFit/>
          </a:bodyPr>
          <a:lstStyle/>
          <a:p>
            <a:pPr algn="just"/>
            <a:r>
              <a:rPr lang="ru-RU" dirty="0">
                <a:solidFill>
                  <a:schemeClr val="tx2">
                    <a:lumMod val="50000"/>
                  </a:schemeClr>
                </a:solidFill>
                <a:latin typeface="Bahnschrift Light" panose="020B0502040204020203" pitchFamily="34" charset="0"/>
              </a:rPr>
              <a:t>Е</a:t>
            </a:r>
            <a:r>
              <a:rPr lang="ru-RU" sz="1800" i="0" dirty="0">
                <a:solidFill>
                  <a:schemeClr val="tx2">
                    <a:lumMod val="50000"/>
                  </a:schemeClr>
                </a:solidFill>
                <a:effectLst/>
                <a:latin typeface="Bahnschrift Light" panose="020B0502040204020203" pitchFamily="34" charset="0"/>
              </a:rPr>
              <a:t>сли забег предусматривает движение спортсменов строго по полосам, то атлет должен бегать строго по выделенной дорожке. Нарушением не считается тот факт, если спортсмен нечаянно перешел на соседнюю дорожку, но только в том случае, если он сразу же вернулся на свою полосу и не создал помеху другому участнику соревнования. На поворотах запрещается переход атлета на соседнюю дорожку. Если же спортсмен нарушает это правило и на повороте совершил на соседнем треке слева несколько шагов, то ему грозит дисквалификация, так как это считается сокращением дистанции. Если же несколько шагов было совершено на полосе справа, то за такое действие наказания не предусмотрено. Правила соревнований по легкой атлетике разъясняют, как спортсмены должны передвигаться.</a:t>
            </a:r>
            <a:endParaRPr lang="ru-RU" sz="1800" dirty="0">
              <a:solidFill>
                <a:schemeClr val="tx2">
                  <a:lumMod val="50000"/>
                </a:schemeClr>
              </a:solidFill>
              <a:latin typeface="Bahnschrift Light" panose="020B0502040204020203" pitchFamily="34" charset="0"/>
            </a:endParaRPr>
          </a:p>
        </p:txBody>
      </p:sp>
      <p:pic>
        <p:nvPicPr>
          <p:cNvPr id="5122" name="Picture 2">
            <a:extLst>
              <a:ext uri="{FF2B5EF4-FFF2-40B4-BE49-F238E27FC236}">
                <a16:creationId xmlns:a16="http://schemas.microsoft.com/office/drawing/2014/main" id="{5AD808CB-E905-4BD7-B25B-4FF17134788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95676" y="4139249"/>
            <a:ext cx="3500678" cy="2274006"/>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a:extLst>
              <a:ext uri="{FF2B5EF4-FFF2-40B4-BE49-F238E27FC236}">
                <a16:creationId xmlns:a16="http://schemas.microsoft.com/office/drawing/2014/main" id="{6CDCD16E-C3D9-4BC0-9AD6-436A120DDED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98223" y="4147853"/>
            <a:ext cx="3398101" cy="22654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287015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07D8785-3973-4E6D-ABDD-5D331D526174}"/>
              </a:ext>
            </a:extLst>
          </p:cNvPr>
          <p:cNvSpPr txBox="1"/>
          <p:nvPr/>
        </p:nvSpPr>
        <p:spPr>
          <a:xfrm>
            <a:off x="825137" y="531307"/>
            <a:ext cx="10541725" cy="769441"/>
          </a:xfrm>
          <a:prstGeom prst="rect">
            <a:avLst/>
          </a:prstGeom>
          <a:noFill/>
        </p:spPr>
        <p:txBody>
          <a:bodyPr wrap="square">
            <a:spAutoFit/>
          </a:bodyPr>
          <a:lstStyle/>
          <a:p>
            <a:pPr algn="ctr"/>
            <a:r>
              <a:rPr lang="ru-RU" sz="4400" b="1" i="0" dirty="0">
                <a:solidFill>
                  <a:schemeClr val="tx2">
                    <a:lumMod val="50000"/>
                  </a:schemeClr>
                </a:solidFill>
                <a:effectLst/>
                <a:latin typeface="Bahnschrift SemiBold" panose="020B0502040204020203" pitchFamily="34" charset="0"/>
              </a:rPr>
              <a:t>Финиш</a:t>
            </a:r>
            <a:endParaRPr lang="ru-RU" sz="4400" dirty="0">
              <a:solidFill>
                <a:schemeClr val="tx2">
                  <a:lumMod val="50000"/>
                </a:schemeClr>
              </a:solidFill>
              <a:latin typeface="Bahnschrift Light" panose="020B0502040204020203" pitchFamily="34" charset="0"/>
            </a:endParaRPr>
          </a:p>
        </p:txBody>
      </p:sp>
      <p:sp>
        <p:nvSpPr>
          <p:cNvPr id="6" name="TextBox 5">
            <a:extLst>
              <a:ext uri="{FF2B5EF4-FFF2-40B4-BE49-F238E27FC236}">
                <a16:creationId xmlns:a16="http://schemas.microsoft.com/office/drawing/2014/main" id="{842FDE54-3034-4D5D-B0FD-A54489E51165}"/>
              </a:ext>
            </a:extLst>
          </p:cNvPr>
          <p:cNvSpPr txBox="1"/>
          <p:nvPr/>
        </p:nvSpPr>
        <p:spPr>
          <a:xfrm>
            <a:off x="534864" y="1470301"/>
            <a:ext cx="11122269" cy="3046988"/>
          </a:xfrm>
          <a:prstGeom prst="rect">
            <a:avLst/>
          </a:prstGeom>
          <a:noFill/>
        </p:spPr>
        <p:txBody>
          <a:bodyPr wrap="square">
            <a:spAutoFit/>
          </a:bodyPr>
          <a:lstStyle/>
          <a:p>
            <a:pPr algn="just"/>
            <a:r>
              <a:rPr lang="ru-RU" sz="1600" dirty="0">
                <a:solidFill>
                  <a:schemeClr val="tx2">
                    <a:lumMod val="50000"/>
                  </a:schemeClr>
                </a:solidFill>
                <a:latin typeface="Bahnschrift Light" panose="020B0502040204020203" pitchFamily="34" charset="0"/>
              </a:rPr>
              <a:t>Победителем признается тот участник, который первый пересек полосу.</a:t>
            </a:r>
          </a:p>
          <a:p>
            <a:pPr algn="just"/>
            <a:r>
              <a:rPr lang="ru-RU" sz="1600" dirty="0">
                <a:solidFill>
                  <a:schemeClr val="tx2">
                    <a:lumMod val="50000"/>
                  </a:schemeClr>
                </a:solidFill>
                <a:latin typeface="Bahnschrift Light" panose="020B0502040204020203" pitchFamily="34" charset="0"/>
              </a:rPr>
              <a:t>Обычно она воображаемая. Пересекать полосу можно любой частью тела, кроме головы, шеи, рук.</a:t>
            </a:r>
          </a:p>
          <a:p>
            <a:pPr algn="just"/>
            <a:r>
              <a:rPr lang="ru-RU" sz="1600" dirty="0">
                <a:solidFill>
                  <a:schemeClr val="tx2">
                    <a:lumMod val="50000"/>
                  </a:schemeClr>
                </a:solidFill>
                <a:latin typeface="Bahnschrift Light" panose="020B0502040204020203" pitchFamily="34" charset="0"/>
              </a:rPr>
              <a:t>Если атлет пришел первым и упал, то такой результат тоже засчитывается, но только в том случае, если он самостоятельно пересек линию финиша. Если соревнования проводятся, а время на них </a:t>
            </a:r>
            <a:r>
              <a:rPr lang="ru-RU" sz="1600" dirty="0" err="1">
                <a:solidFill>
                  <a:schemeClr val="tx2">
                    <a:lumMod val="50000"/>
                  </a:schemeClr>
                </a:solidFill>
                <a:latin typeface="Bahnschrift Light" panose="020B0502040204020203" pitchFamily="34" charset="0"/>
              </a:rPr>
              <a:t>отмеряется</a:t>
            </a:r>
            <a:r>
              <a:rPr lang="ru-RU" sz="1600" dirty="0">
                <a:solidFill>
                  <a:schemeClr val="tx2">
                    <a:lumMod val="50000"/>
                  </a:schemeClr>
                </a:solidFill>
                <a:latin typeface="Bahnschrift Light" panose="020B0502040204020203" pitchFamily="34" charset="0"/>
              </a:rPr>
              <a:t> секундомером, то, как правило, результат округляется до десятых, например, атлет пробежал 100 метров за 12,36 сек, то ему засчитывается результат 12,4 сек. При этом для каждого спортсмена должен быть отдельный секундомер, а время победителя сверяется по трем секундомерам.</a:t>
            </a:r>
          </a:p>
          <a:p>
            <a:pPr algn="just"/>
            <a:r>
              <a:rPr lang="ru-RU" sz="1600" dirty="0">
                <a:solidFill>
                  <a:schemeClr val="tx2">
                    <a:lumMod val="50000"/>
                  </a:schemeClr>
                </a:solidFill>
                <a:latin typeface="Bahnschrift Light" panose="020B0502040204020203" pitchFamily="34" charset="0"/>
              </a:rPr>
              <a:t>Как должен правильно финишировать атлет, также освещают составленные правила соревнований по лёгкой атлетике:</a:t>
            </a:r>
          </a:p>
          <a:p>
            <a:pPr algn="just"/>
            <a:r>
              <a:rPr lang="ru-RU" sz="1600" dirty="0">
                <a:solidFill>
                  <a:schemeClr val="tx2">
                    <a:lumMod val="50000"/>
                  </a:schemeClr>
                </a:solidFill>
                <a:latin typeface="Bahnschrift Light" panose="020B0502040204020203" pitchFamily="34" charset="0"/>
              </a:rPr>
              <a:t>Бывает и такое, что линия пересекается одновременно несколькими спортсменами. Иногда делается фотофиниш, но если и он не помогает определить победителя, то в таком случае судьи принимают решение о перебежке.</a:t>
            </a:r>
          </a:p>
        </p:txBody>
      </p:sp>
      <p:pic>
        <p:nvPicPr>
          <p:cNvPr id="6148" name="Picture 4">
            <a:extLst>
              <a:ext uri="{FF2B5EF4-FFF2-40B4-BE49-F238E27FC236}">
                <a16:creationId xmlns:a16="http://schemas.microsoft.com/office/drawing/2014/main" id="{00037780-4421-43AB-B6A0-9F7635AAEBD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70389" y="4305123"/>
            <a:ext cx="3094280" cy="23154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72156714"/>
      </p:ext>
    </p:extLst>
  </p:cSld>
  <p:clrMapOvr>
    <a:masterClrMapping/>
  </p:clrMapOvr>
</p:sld>
</file>

<file path=ppt/theme/theme1.xml><?xml version="1.0" encoding="utf-8"?>
<a:theme xmlns:a="http://schemas.openxmlformats.org/drawingml/2006/main" name="Базис">
  <a:themeElements>
    <a:clrScheme name="Базис">
      <a:dk1>
        <a:srgbClr val="000000"/>
      </a:dk1>
      <a:lt1>
        <a:srgbClr val="FFFFFF"/>
      </a:lt1>
      <a:dk2>
        <a:srgbClr val="565349"/>
      </a:dk2>
      <a:lt2>
        <a:srgbClr val="DDDDDD"/>
      </a:lt2>
      <a:accent1>
        <a:srgbClr val="A6B727"/>
      </a:accent1>
      <a:accent2>
        <a:srgbClr val="DF5327"/>
      </a:accent2>
      <a:accent3>
        <a:srgbClr val="FE9E00"/>
      </a:accent3>
      <a:accent4>
        <a:srgbClr val="418AB3"/>
      </a:accent4>
      <a:accent5>
        <a:srgbClr val="D7D447"/>
      </a:accent5>
      <a:accent6>
        <a:srgbClr val="818183"/>
      </a:accent6>
      <a:hlink>
        <a:srgbClr val="F59E00"/>
      </a:hlink>
      <a:folHlink>
        <a:srgbClr val="B2B2B2"/>
      </a:folHlink>
    </a:clrScheme>
    <a:fontScheme name="Базис">
      <a:maj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Базис">
      <a:fillStyleLst>
        <a:solidFill>
          <a:schemeClr val="phClr"/>
        </a:solidFill>
        <a:solidFill>
          <a:schemeClr val="phClr">
            <a:tint val="55000"/>
            <a:satMod val="130000"/>
          </a:schemeClr>
        </a:solidFill>
        <a:gradFill rotWithShape="1">
          <a:gsLst>
            <a:gs pos="0">
              <a:schemeClr val="phClr"/>
            </a:gs>
            <a:gs pos="90000">
              <a:schemeClr val="phClr">
                <a:shade val="100000"/>
                <a:satMod val="105000"/>
              </a:schemeClr>
            </a:gs>
            <a:gs pos="100000">
              <a:schemeClr val="phClr">
                <a:shade val="80000"/>
                <a:satMod val="120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53975" cap="flat" cmpd="dbl"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27000"/>
                <a:satMod val="120000"/>
              </a:schemeClr>
            </a:contourClr>
          </a:sp3d>
        </a:effectStyle>
      </a:effectStyleLst>
      <a:bgFillStyleLst>
        <a:solidFill>
          <a:schemeClr val="phClr"/>
        </a:solidFill>
        <a:solidFill>
          <a:schemeClr val="phClr">
            <a:tint val="95000"/>
            <a:shade val="95000"/>
            <a:satMod val="140000"/>
          </a:schemeClr>
        </a:solidFill>
        <a:solidFill>
          <a:schemeClr val="phClr">
            <a:tint val="90000"/>
            <a:shade val="85000"/>
            <a:satMod val="160000"/>
            <a:lumMod val="110000"/>
          </a:schemeClr>
        </a:solidFill>
      </a:bgFillStyleLst>
    </a:fmtScheme>
  </a:themeElements>
  <a:objectDefaults/>
  <a:extraClrSchemeLst/>
  <a:extLst>
    <a:ext uri="{05A4C25C-085E-4340-85A3-A5531E510DB2}">
      <thm15:themeFamily xmlns:thm15="http://schemas.microsoft.com/office/thememl/2012/main" name="Basis" id="{5665723A-49BA-4B57-8411-A56F8F207965}" vid="{90E45F77-AEFC-46EF-A7C1-5B338C297B02}"/>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Базис</Template>
  <TotalTime>37</TotalTime>
  <Words>2098</Words>
  <Application>Microsoft Office PowerPoint</Application>
  <PresentationFormat>Широкоэкранный</PresentationFormat>
  <Paragraphs>54</Paragraphs>
  <Slides>19</Slides>
  <Notes>2</Notes>
  <HiddenSlides>0</HiddenSlides>
  <MMClips>0</MMClips>
  <ScaleCrop>false</ScaleCrop>
  <HeadingPairs>
    <vt:vector size="6" baseType="variant">
      <vt:variant>
        <vt:lpstr>Использованные шрифты</vt:lpstr>
      </vt:variant>
      <vt:variant>
        <vt:i4>6</vt:i4>
      </vt:variant>
      <vt:variant>
        <vt:lpstr>Тема</vt:lpstr>
      </vt:variant>
      <vt:variant>
        <vt:i4>1</vt:i4>
      </vt:variant>
      <vt:variant>
        <vt:lpstr>Заголовки слайдов</vt:lpstr>
      </vt:variant>
      <vt:variant>
        <vt:i4>19</vt:i4>
      </vt:variant>
    </vt:vector>
  </HeadingPairs>
  <TitlesOfParts>
    <vt:vector size="26" baseType="lpstr">
      <vt:lpstr>Arial</vt:lpstr>
      <vt:lpstr>Bahnschrift Light</vt:lpstr>
      <vt:lpstr>Bahnschrift SemiBold</vt:lpstr>
      <vt:lpstr>Bahnschrift SemiCondensed</vt:lpstr>
      <vt:lpstr>Calibri</vt:lpstr>
      <vt:lpstr>Corbel</vt:lpstr>
      <vt:lpstr>Базис</vt:lpstr>
      <vt:lpstr>Правила соревнований в легкой атлетике</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Спасибо за внимание</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Правила соревнований в легкой атлетике</dc:title>
  <dc:creator>katafalk</dc:creator>
  <cp:lastModifiedBy>katafalk</cp:lastModifiedBy>
  <cp:revision>23</cp:revision>
  <dcterms:created xsi:type="dcterms:W3CDTF">2022-05-05T19:59:26Z</dcterms:created>
  <dcterms:modified xsi:type="dcterms:W3CDTF">2022-05-05T20:36:30Z</dcterms:modified>
</cp:coreProperties>
</file>