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21"/>
  </p:notesMasterIdLst>
  <p:sldIdLst>
    <p:sldId id="259" r:id="rId2"/>
    <p:sldId id="261" r:id="rId3"/>
    <p:sldId id="267" r:id="rId4"/>
    <p:sldId id="274" r:id="rId5"/>
    <p:sldId id="275" r:id="rId6"/>
    <p:sldId id="276" r:id="rId7"/>
    <p:sldId id="266" r:id="rId8"/>
    <p:sldId id="262" r:id="rId9"/>
    <p:sldId id="260" r:id="rId10"/>
    <p:sldId id="263" r:id="rId11"/>
    <p:sldId id="264" r:id="rId12"/>
    <p:sldId id="265" r:id="rId13"/>
    <p:sldId id="268" r:id="rId14"/>
    <p:sldId id="269" r:id="rId15"/>
    <p:sldId id="270" r:id="rId16"/>
    <p:sldId id="272" r:id="rId17"/>
    <p:sldId id="271" r:id="rId18"/>
    <p:sldId id="273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 autoAdjust="0"/>
    <p:restoredTop sz="94660"/>
  </p:normalViewPr>
  <p:slideViewPr>
    <p:cSldViewPr>
      <p:cViewPr>
        <p:scale>
          <a:sx n="89" d="100"/>
          <a:sy n="89" d="100"/>
        </p:scale>
        <p:origin x="-1422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AE4440-5532-4676-BDA7-7659EA55BCC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78B877-8A03-4E68-8D03-59218EC563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3EEBF7C-98B9-4416-A19F-0D20585EE5A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12DDF3-EB4D-4A15-AF5D-4677CE54F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gif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3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84784"/>
            <a:ext cx="9144000" cy="4536504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14 проб</a:t>
            </a:r>
            <a: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/>
            </a:r>
            <a:b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</a:br>
            <a: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/>
            </a:r>
            <a:b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</a:br>
            <a: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/>
            </a:r>
            <a:b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</a:br>
            <a:r>
              <a:rPr lang="ru-RU" sz="48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для диагностики</a:t>
            </a:r>
            <a: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/>
            </a:r>
            <a:b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</a:br>
            <a: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/>
            </a:r>
            <a:b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</a:br>
            <a: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 </a:t>
            </a:r>
            <a:r>
              <a:rPr lang="ru-RU" sz="48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фонематических </a:t>
            </a:r>
            <a:br>
              <a:rPr lang="ru-RU" sz="48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</a:br>
            <a:r>
              <a:rPr lang="ru-RU" sz="48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/>
            </a:r>
            <a:br>
              <a:rPr lang="ru-RU" sz="48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</a:br>
            <a:r>
              <a:rPr lang="ru-RU" sz="48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процессов</a:t>
            </a:r>
            <a:endParaRPr lang="ru-RU" sz="4800" b="1" i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7617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2">
                    <a:lumMod val="50000"/>
                  </a:schemeClr>
                </a:solidFill>
              </a:rPr>
              <a:t>6.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260648"/>
            <a:ext cx="75007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Выделение первого ударного гласного звука в слове.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Назови первый звук в слове»</a:t>
            </a:r>
            <a:endParaRPr lang="ru-RU" sz="2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7" name="Picture 1" descr="D:\download\мама\ПУБЛИКАЦИИ НА САЙТЫ\Каринки А\hello_html_m5ca992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96752"/>
            <a:ext cx="2124057" cy="2828752"/>
          </a:xfrm>
          <a:prstGeom prst="rect">
            <a:avLst/>
          </a:prstGeom>
          <a:noFill/>
        </p:spPr>
      </p:pic>
      <p:pic>
        <p:nvPicPr>
          <p:cNvPr id="9218" name="Picture 2" descr="D:\download\мама\ПУБЛИКАЦИИ НА САЙТЫ\Картинки И\0_9c571_f7291e81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268760"/>
            <a:ext cx="2597636" cy="2448272"/>
          </a:xfrm>
          <a:prstGeom prst="rect">
            <a:avLst/>
          </a:prstGeom>
          <a:noFill/>
        </p:spPr>
      </p:pic>
      <p:pic>
        <p:nvPicPr>
          <p:cNvPr id="9219" name="Picture 3" descr="D:\download\мама\ПУБЛИКАЦИИ НА САЙТЫ\Картинки О\e598c73ae932da19be47973a8483fbe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077072"/>
            <a:ext cx="2605493" cy="2029669"/>
          </a:xfrm>
          <a:prstGeom prst="rect">
            <a:avLst/>
          </a:prstGeom>
          <a:noFill/>
        </p:spPr>
      </p:pic>
      <p:pic>
        <p:nvPicPr>
          <p:cNvPr id="9220" name="Picture 4" descr="D:\download\мама\ПУБЛИКАЦИИ НА САЙТЫ\Картинки У\26-264418_duck-clip-art-rubber-duck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221088"/>
            <a:ext cx="2373313" cy="157638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843808" y="908720"/>
            <a:ext cx="2589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Аист, ива, ослик, утка.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7184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B0F0"/>
                </a:solidFill>
              </a:rPr>
              <a:t>7.</a:t>
            </a:r>
            <a:endParaRPr lang="ru-RU" sz="54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1896" y="260648"/>
            <a:ext cx="64556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Выделение первого согласного звука в слове </a:t>
            </a:r>
          </a:p>
          <a:p>
            <a:pPr algn="ctr"/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(перед ударным гласным).</a:t>
            </a:r>
          </a:p>
          <a:p>
            <a:pPr algn="ctr"/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«Назови первый звук»</a:t>
            </a:r>
            <a:endParaRPr lang="ru-RU" sz="2000" b="1" dirty="0">
              <a:ln>
                <a:solidFill>
                  <a:srgbClr val="00B0F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4" name="AutoShape 2" descr="https://sun9-43.userapi.com/c850328/v850328761/13681b/6PeQRzwig9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6" name="Picture 4" descr="https://sun9-43.userapi.com/c850328/v850328761/13681b/6PeQRzwig9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6752"/>
            <a:ext cx="1618380" cy="2232248"/>
          </a:xfrm>
          <a:prstGeom prst="rect">
            <a:avLst/>
          </a:prstGeom>
          <a:noFill/>
        </p:spPr>
      </p:pic>
      <p:pic>
        <p:nvPicPr>
          <p:cNvPr id="8198" name="Picture 6" descr="https://otvet.imgsmail.ru/download/246982837_c8755b47f245258981310a52b983ebfe_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501008"/>
            <a:ext cx="2062309" cy="2304256"/>
          </a:xfrm>
          <a:prstGeom prst="rect">
            <a:avLst/>
          </a:prstGeom>
          <a:noFill/>
        </p:spPr>
      </p:pic>
      <p:sp>
        <p:nvSpPr>
          <p:cNvPr id="8200" name="AutoShape 8" descr="https://pickimage.ru/wp-content/uploads/images/detskie/oak/dub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2" name="Picture 10" descr="https://pickimage.ru/wp-content/uploads/images/detskie/oak/dub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212976"/>
            <a:ext cx="2592288" cy="2592288"/>
          </a:xfrm>
          <a:prstGeom prst="rect">
            <a:avLst/>
          </a:prstGeom>
          <a:noFill/>
        </p:spPr>
      </p:pic>
      <p:pic>
        <p:nvPicPr>
          <p:cNvPr id="8204" name="Picture 12" descr="http://900igr.net/up/datai/80249/0002-001-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412776"/>
            <a:ext cx="1631260" cy="468052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084168" y="1628800"/>
            <a:ext cx="2473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Жук, мак, бочка, дуб.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7841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B0F0"/>
                </a:solidFill>
              </a:rPr>
              <a:t>8.</a:t>
            </a:r>
            <a:endParaRPr lang="ru-RU" sz="54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404664"/>
            <a:ext cx="5349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Выделение последнего звука в слове.</a:t>
            </a:r>
          </a:p>
          <a:p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«Назови последний звук в слове»</a:t>
            </a:r>
            <a:endParaRPr lang="ru-RU" sz="2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https://pickimage.ru/wp-content/uploads/images/detskie/catfish/ribasom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149080"/>
            <a:ext cx="3552329" cy="1760940"/>
          </a:xfrm>
          <a:prstGeom prst="rect">
            <a:avLst/>
          </a:prstGeom>
          <a:noFill/>
        </p:spPr>
      </p:pic>
      <p:pic>
        <p:nvPicPr>
          <p:cNvPr id="7172" name="Picture 4" descr="https://coloring.best/wp-content/uploads/2019/11/Whale-Coloring-Pages-For-Preschool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196752"/>
            <a:ext cx="2880320" cy="2533876"/>
          </a:xfrm>
          <a:prstGeom prst="rect">
            <a:avLst/>
          </a:prstGeom>
          <a:noFill/>
        </p:spPr>
      </p:pic>
      <p:pic>
        <p:nvPicPr>
          <p:cNvPr id="7174" name="Picture 6" descr="https://w-dog.ru/wallpapers/13/4/520707231291873/lisa-belyj-fon-minimalizm.jpg"/>
          <p:cNvPicPr>
            <a:picLocks noChangeAspect="1" noChangeArrowheads="1"/>
          </p:cNvPicPr>
          <p:nvPr/>
        </p:nvPicPr>
        <p:blipFill>
          <a:blip r:embed="rId4" cstate="print"/>
          <a:srcRect l="29303" t="12338" r="33682" b="13633"/>
          <a:stretch>
            <a:fillRect/>
          </a:stretch>
        </p:blipFill>
        <p:spPr bwMode="auto">
          <a:xfrm>
            <a:off x="5292080" y="3645024"/>
            <a:ext cx="2073830" cy="2592288"/>
          </a:xfrm>
          <a:prstGeom prst="rect">
            <a:avLst/>
          </a:prstGeom>
          <a:noFill/>
        </p:spPr>
      </p:pic>
      <p:sp>
        <p:nvSpPr>
          <p:cNvPr id="7176" name="AutoShape 8" descr="http://zabavnik.club/wp-content/uploads/key_17_290553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8" name="AutoShape 10" descr="http://zabavnik.club/wp-content/uploads/key_17_290553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0" name="Picture 12" descr="http://zabavnik.club/wp-content/uploads/key_17_290553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1772816"/>
            <a:ext cx="2088232" cy="208823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419872" y="1124744"/>
            <a:ext cx="2480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Ключ, кит, сом, лиса.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7617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2">
                    <a:lumMod val="50000"/>
                  </a:schemeClr>
                </a:solidFill>
              </a:rPr>
              <a:t>9.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260648"/>
            <a:ext cx="687880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места звука в слове по отношению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«начало, середина, конец»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«Вагончики». 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«Определи, где слышится звук </a:t>
            </a:r>
            <a:r>
              <a:rPr lang="en-US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sz="2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en-US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поставь фишку в подходящий вагончик»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146" name="AutoShape 2" descr="https://sun9-9.userapi.com/impf/4mHiYrw3yXYko5iCeMr_MDkv6I3nscUNO3iqlg/F8HD5vkAFqg.jpg?size=604x451&amp;quality=96&amp;sign=7e693130d06b310d2ce9bf2922c023e1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https://sun9-9.userapi.com/impf/4mHiYrw3yXYko5iCeMr_MDkv6I3nscUNO3iqlg/F8HD5vkAFqg.jpg?size=604x451&amp;quality=96&amp;sign=7e693130d06b310d2ce9bf2922c023e1&amp;type=album"/>
          <p:cNvPicPr>
            <a:picLocks noChangeAspect="1" noChangeArrowheads="1"/>
          </p:cNvPicPr>
          <p:nvPr/>
        </p:nvPicPr>
        <p:blipFill>
          <a:blip r:embed="rId2" cstate="print"/>
          <a:srcRect r="1121" b="49712"/>
          <a:stretch>
            <a:fillRect/>
          </a:stretch>
        </p:blipFill>
        <p:spPr bwMode="auto">
          <a:xfrm>
            <a:off x="2483768" y="1844824"/>
            <a:ext cx="4104456" cy="1558654"/>
          </a:xfrm>
          <a:prstGeom prst="rect">
            <a:avLst/>
          </a:prstGeom>
          <a:noFill/>
        </p:spPr>
      </p:pic>
      <p:sp>
        <p:nvSpPr>
          <p:cNvPr id="6150" name="AutoShape 6" descr="https://avatars.mds.yandex.net/get-zen_doc/197997/pub_5e9208b6794a123cf310365d_5e9208e60a471779a8543752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https://avatars.mds.yandex.net/get-zen_doc/197997/pub_5e9208b6794a123cf310365d_5e9208e60a471779a8543752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17032"/>
            <a:ext cx="2376264" cy="1679227"/>
          </a:xfrm>
          <a:prstGeom prst="rect">
            <a:avLst/>
          </a:prstGeom>
          <a:noFill/>
        </p:spPr>
      </p:pic>
      <p:sp>
        <p:nvSpPr>
          <p:cNvPr id="6154" name="AutoShape 10" descr="https://im0-tub-ru.yandex.net/i?id=9fd928b60ac22c817d3b602a2ae539b2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6" name="Picture 12" descr="https://im0-tub-ru.yandex.net/i?id=9fd928b60ac22c817d3b602a2ae539b2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077072"/>
            <a:ext cx="3328369" cy="1872208"/>
          </a:xfrm>
          <a:prstGeom prst="rect">
            <a:avLst/>
          </a:prstGeom>
          <a:noFill/>
        </p:spPr>
      </p:pic>
      <p:sp>
        <p:nvSpPr>
          <p:cNvPr id="6158" name="AutoShape 14" descr="https://images.ru.prom.st/375924255_w640_h640_topor-tulips-tool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60" name="Picture 16" descr="https://images.ru.prom.st/375924255_w640_h640_topor-tulips-tools.jpg"/>
          <p:cNvPicPr>
            <a:picLocks noChangeAspect="1" noChangeArrowheads="1"/>
          </p:cNvPicPr>
          <p:nvPr/>
        </p:nvPicPr>
        <p:blipFill>
          <a:blip r:embed="rId5" cstate="print"/>
          <a:srcRect l="20956" r="21352" b="2564"/>
          <a:stretch>
            <a:fillRect/>
          </a:stretch>
        </p:blipFill>
        <p:spPr bwMode="auto">
          <a:xfrm>
            <a:off x="6588224" y="3429000"/>
            <a:ext cx="2160240" cy="273630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95536" y="5805264"/>
            <a:ext cx="2068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Суп, поезд, топор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10935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B0F0"/>
                </a:solidFill>
              </a:rPr>
              <a:t>10.</a:t>
            </a:r>
            <a:endParaRPr lang="ru-RU" sz="54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332656"/>
            <a:ext cx="58080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количества звуков в слове.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звуков в слове «дом»?»</a:t>
            </a:r>
            <a:endParaRPr lang="ru-RU" sz="2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s://catherineasquithgallery.com/uploads/posts/2021-02/thumbs/1614529556_4-p-dom-na-belom-fone-5.png"/>
          <p:cNvPicPr>
            <a:picLocks noChangeAspect="1" noChangeArrowheads="1"/>
          </p:cNvPicPr>
          <p:nvPr/>
        </p:nvPicPr>
        <p:blipFill>
          <a:blip r:embed="rId2" cstate="print"/>
          <a:srcRect t="14175" r="1721" b="18731"/>
          <a:stretch>
            <a:fillRect/>
          </a:stretch>
        </p:blipFill>
        <p:spPr bwMode="auto">
          <a:xfrm>
            <a:off x="971600" y="1124744"/>
            <a:ext cx="7488832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9669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B0F0"/>
                </a:solidFill>
              </a:rPr>
              <a:t>11.</a:t>
            </a:r>
            <a:endParaRPr lang="ru-RU" sz="54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404664"/>
            <a:ext cx="69124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позиционного места звука в слове.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«Назови соседей звука  </a:t>
            </a:r>
            <a:r>
              <a:rPr lang="en-US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en-US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 слове «роза».</a:t>
            </a:r>
            <a:endParaRPr lang="ru-RU" sz="2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4" descr="https://pickimage.ru/wp-content/uploads/images/detskie/rose/roza1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6F3EC"/>
              </a:clrFrom>
              <a:clrTo>
                <a:srgbClr val="E6F3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1556792"/>
            <a:ext cx="3087143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10550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00B0F0"/>
                </a:solidFill>
              </a:rPr>
              <a:t>12</a:t>
            </a:r>
            <a:r>
              <a:rPr lang="ru-RU" sz="5400" dirty="0" smtClean="0">
                <a:solidFill>
                  <a:srgbClr val="00B0F0"/>
                </a:solidFill>
              </a:rPr>
              <a:t>.</a:t>
            </a:r>
            <a:endParaRPr lang="ru-RU" sz="5400" dirty="0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3176" y="332656"/>
            <a:ext cx="69156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Составление слова из звуков, 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данных в ненарушенной последовательности. 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«Угадай, какое слово получится из этих звуков».</a:t>
            </a:r>
            <a:endParaRPr lang="ru-RU" sz="2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1484784"/>
            <a:ext cx="1443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К, о, т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6096" y="1556792"/>
            <a:ext cx="2095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С, л, о,  </a:t>
            </a:r>
            <a:r>
              <a:rPr lang="ru-RU" sz="3600" dirty="0" err="1" smtClean="0">
                <a:solidFill>
                  <a:schemeClr val="bg2">
                    <a:lumMod val="25000"/>
                  </a:schemeClr>
                </a:solidFill>
              </a:rPr>
              <a:t>н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074" name="Picture 2" descr="https://im0-tub-ru.yandex.net/i?id=16859d3eda2f840385d1dbc775af8bd0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636912"/>
            <a:ext cx="2266950" cy="3048001"/>
          </a:xfrm>
          <a:prstGeom prst="rect">
            <a:avLst/>
          </a:prstGeom>
          <a:noFill/>
        </p:spPr>
      </p:pic>
      <p:pic>
        <p:nvPicPr>
          <p:cNvPr id="3076" name="Picture 4" descr="https://thumbs.dreamstime.com/b/%D1%81%D1%86%D0%B5%D0%BD%D0%B0-%D0%BC%D1%83%D0%BB%D1%8C%D1%82%D1%84%D0%B8%D0%BB%D1%8C%D0%BC%D0%B0-%D1%81-%D0%B1%D0%BE%D0%BB%D1%8C%D1%88%D0%B8%D0%BC-%D1%81%D0%BB%D0%BE%D0%BD%D0%BE%D0%BC-%D0%BD%D0%B0-%D0%B1%D0%B5%D0%BB%D0%BE%D0%BC-%D1%81%D0%B0%D1%84%D0%B0%D1%80%D0%B8-%D0%BF%D1%80%D0%B5%D0%B4%D0%BF%D0%BE%D1%81%D1%8B%D0%BB%D0%BA%D0%B8-%D0%B1%D0%B5%D0%BB%D0%BE%D0%B9-1497972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132856"/>
            <a:ext cx="5040560" cy="420256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923928" y="6309320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 5.5 лет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83568" y="6309320"/>
            <a:ext cx="2863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Фонематический синтез.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60648"/>
            <a:ext cx="66184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Составление слова из звуков, </a:t>
            </a:r>
          </a:p>
          <a:p>
            <a:pPr algn="ctr"/>
            <a:r>
              <a:rPr lang="ru-RU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данных в нарушенной последовательности. </a:t>
            </a:r>
          </a:p>
          <a:p>
            <a:pPr algn="ctr"/>
            <a:r>
              <a:rPr lang="ru-RU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«Угадай, какое слово получится из этих звуков».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88640"/>
            <a:ext cx="10502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2">
                    <a:lumMod val="50000"/>
                  </a:schemeClr>
                </a:solidFill>
              </a:rPr>
              <a:t>13.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50" name="AutoShape 2" descr="http://as-seeds.ru/upload/iblock/6fa/6fa40ff7dd51689211dc73ebe0a69df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://as-seeds.ru/upload/iblock/6fa/6fa40ff7dd51689211dc73ebe0a69df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://as-seeds.ru/upload/iblock/6fa/6fa40ff7dd51689211dc73ebe0a69df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://as-seeds.ru/upload/iblock/6fa/6fa40ff7dd51689211dc73ebe0a69df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http://as-seeds.ru/upload/iblock/6fa/6fa40ff7dd51689211dc73ebe0a69df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https://www.miloliza.com/images/zagadki/Lu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492896"/>
            <a:ext cx="2520280" cy="3553346"/>
          </a:xfrm>
          <a:prstGeom prst="rect">
            <a:avLst/>
          </a:prstGeom>
          <a:noFill/>
        </p:spPr>
      </p:pic>
      <p:pic>
        <p:nvPicPr>
          <p:cNvPr id="2062" name="Picture 14" descr="https://pickimage.ru/wp-content/uploads/images/detskie/rose/roza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6F3EC"/>
              </a:clrFrom>
              <a:clrTo>
                <a:srgbClr val="E6F3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1772816"/>
            <a:ext cx="3087143" cy="417646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55576" y="1556792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К, л, у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292080" y="1556792"/>
            <a:ext cx="1032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Р, </a:t>
            </a:r>
            <a:r>
              <a:rPr lang="ru-RU" dirty="0" err="1" smtClean="0"/>
              <a:t>з</a:t>
            </a:r>
            <a:r>
              <a:rPr lang="ru-RU" dirty="0" smtClean="0"/>
              <a:t>, о, а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332656"/>
            <a:ext cx="7816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Способность осуществлять анализ слов в умственном плане. </a:t>
            </a:r>
          </a:p>
          <a:p>
            <a:pPr algn="ctr"/>
            <a:r>
              <a:rPr lang="ru-RU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«Назови все слова с мягкими согласными».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88640"/>
            <a:ext cx="10599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2">
                    <a:lumMod val="50000"/>
                  </a:schemeClr>
                </a:solidFill>
              </a:rPr>
              <a:t>14.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Picture 2" descr="https://im0-tub-ru.yandex.net/i?id=16859d3eda2f840385d1dbc775af8bd0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1517167" cy="2039889"/>
          </a:xfrm>
          <a:prstGeom prst="rect">
            <a:avLst/>
          </a:prstGeom>
          <a:noFill/>
        </p:spPr>
      </p:pic>
      <p:pic>
        <p:nvPicPr>
          <p:cNvPr id="5" name="Picture 4" descr="https://thumbs.dreamstime.com/b/%D1%81%D1%86%D0%B5%D0%BD%D0%B0-%D0%BC%D1%83%D0%BB%D1%8C%D1%82%D1%84%D0%B8%D0%BB%D1%8C%D0%BC%D0%B0-%D1%81-%D0%B1%D0%BE%D0%BB%D1%8C%D1%88%D0%B8%D0%BC-%D1%81%D0%BB%D0%BE%D0%BD%D0%BE%D0%BC-%D0%BD%D0%B0-%D0%B1%D0%B5%D0%BB%D0%BE%D0%BC-%D1%81%D0%B0%D1%84%D0%B0%D1%80%D0%B8-%D0%BF%D1%80%D0%B5%D0%B4%D0%BF%D0%BE%D1%81%D1%8B%D0%BB%D0%BA%D0%B8-%D0%B1%D0%B5%D0%BB%D0%BE%D0%B9-1497972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412776"/>
            <a:ext cx="2736304" cy="2281393"/>
          </a:xfrm>
          <a:prstGeom prst="rect">
            <a:avLst/>
          </a:prstGeom>
          <a:noFill/>
        </p:spPr>
      </p:pic>
      <p:pic>
        <p:nvPicPr>
          <p:cNvPr id="6" name="Picture 4" descr="https://coloring.best/wp-content/uploads/2019/11/Whale-Coloring-Pages-For-Preschoole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196752"/>
            <a:ext cx="2880320" cy="2533876"/>
          </a:xfrm>
          <a:prstGeom prst="rect">
            <a:avLst/>
          </a:prstGeom>
          <a:noFill/>
        </p:spPr>
      </p:pic>
      <p:pic>
        <p:nvPicPr>
          <p:cNvPr id="7" name="Picture 6" descr="https://w-dog.ru/wallpapers/13/4/520707231291873/lisa-belyj-fon-minimalizm.jpg"/>
          <p:cNvPicPr>
            <a:picLocks noChangeAspect="1" noChangeArrowheads="1"/>
          </p:cNvPicPr>
          <p:nvPr/>
        </p:nvPicPr>
        <p:blipFill>
          <a:blip r:embed="rId5" cstate="print"/>
          <a:srcRect l="29303" t="12338" r="33682" b="13633"/>
          <a:stretch>
            <a:fillRect/>
          </a:stretch>
        </p:blipFill>
        <p:spPr bwMode="auto">
          <a:xfrm>
            <a:off x="467544" y="3717032"/>
            <a:ext cx="2073830" cy="2592288"/>
          </a:xfrm>
          <a:prstGeom prst="rect">
            <a:avLst/>
          </a:prstGeom>
          <a:noFill/>
        </p:spPr>
      </p:pic>
      <p:pic>
        <p:nvPicPr>
          <p:cNvPr id="8" name="Picture 18" descr="https://im0-tub-ru.yandex.net/i?id=02ac0c34c8ccefef86015131fda23136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4365104"/>
            <a:ext cx="1549365" cy="1709646"/>
          </a:xfrm>
          <a:prstGeom prst="rect">
            <a:avLst/>
          </a:prstGeom>
          <a:noFill/>
        </p:spPr>
      </p:pic>
      <p:pic>
        <p:nvPicPr>
          <p:cNvPr id="9" name="Picture 4" descr="D:\download\мама\ПУБЛИКАЦИИ НА САЙТЫ\Картинки У\26-264418_duck-clip-art-rubber-duck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293096"/>
            <a:ext cx="2373313" cy="157638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051720" y="5949280"/>
            <a:ext cx="3831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Кот</a:t>
            </a:r>
            <a:r>
              <a:rPr lang="ru-RU" u="sng" dirty="0" smtClean="0"/>
              <a:t>, кит</a:t>
            </a:r>
            <a:r>
              <a:rPr lang="ru-RU" dirty="0" smtClean="0"/>
              <a:t>, слон, </a:t>
            </a:r>
            <a:r>
              <a:rPr lang="ru-RU" u="sng" dirty="0" smtClean="0"/>
              <a:t>лис</a:t>
            </a:r>
            <a:r>
              <a:rPr lang="ru-RU" dirty="0" smtClean="0"/>
              <a:t>а, утка, </a:t>
            </a:r>
            <a:r>
              <a:rPr lang="ru-RU" u="sng" dirty="0" smtClean="0"/>
              <a:t>вишн</a:t>
            </a:r>
            <a:r>
              <a:rPr lang="ru-RU" dirty="0" smtClean="0"/>
              <a:t>я)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067944" y="6309320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 7 лет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6309320"/>
            <a:ext cx="3674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Фонематические представления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презентации использованы материалы </a:t>
            </a:r>
            <a:r>
              <a:rPr lang="ru-RU" dirty="0" err="1" smtClean="0"/>
              <a:t>логоклуба</a:t>
            </a:r>
            <a:r>
              <a:rPr lang="ru-RU" dirty="0" smtClean="0"/>
              <a:t> </a:t>
            </a:r>
            <a:r>
              <a:rPr lang="ru-RU" dirty="0" err="1" smtClean="0"/>
              <a:t>марианны</a:t>
            </a:r>
            <a:r>
              <a:rPr lang="ru-RU" dirty="0" smtClean="0"/>
              <a:t> </a:t>
            </a:r>
            <a:r>
              <a:rPr lang="ru-RU" dirty="0" err="1" smtClean="0"/>
              <a:t>Лынской</a:t>
            </a:r>
            <a:r>
              <a:rPr lang="ru-RU" smtClean="0"/>
              <a:t> и картинки </a:t>
            </a:r>
            <a:r>
              <a:rPr lang="ru-RU" dirty="0" smtClean="0"/>
              <a:t>из интернета в свободном доступе.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88640"/>
            <a:ext cx="6687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2">
                    <a:lumMod val="50000"/>
                  </a:schemeClr>
                </a:solidFill>
              </a:rPr>
              <a:t>1.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2723" y="332656"/>
            <a:ext cx="841127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Различение правильног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 </a:t>
            </a:r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неправильного произношения</a:t>
            </a:r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«Посмотри на картинки.</a:t>
            </a:r>
          </a:p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Если скажу неправильно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стукни молоточком».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95916">
            <a:off x="5749157" y="2960827"/>
            <a:ext cx="41910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im0-tub-ru.yandex.net/i?id=cadf422b4e410b58012a553b029a568e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1728191" cy="1728192"/>
          </a:xfrm>
          <a:prstGeom prst="rect">
            <a:avLst/>
          </a:prstGeom>
          <a:noFill/>
        </p:spPr>
      </p:pic>
      <p:pic>
        <p:nvPicPr>
          <p:cNvPr id="1030" name="Picture 6" descr="https://proimg.ru/wp-content/uploads/2017/10/watermelon-154510_960_7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1772816"/>
            <a:ext cx="1929914" cy="1656184"/>
          </a:xfrm>
          <a:prstGeom prst="rect">
            <a:avLst/>
          </a:prstGeom>
          <a:noFill/>
        </p:spPr>
      </p:pic>
      <p:sp>
        <p:nvSpPr>
          <p:cNvPr id="1032" name="AutoShape 8" descr="http://s-apelsin.narod.ru/apelsin_log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://s-apelsin.narod.ru/apelsin_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9" y="1628800"/>
            <a:ext cx="1772634" cy="1656184"/>
          </a:xfrm>
          <a:prstGeom prst="rect">
            <a:avLst/>
          </a:prstGeom>
          <a:noFill/>
        </p:spPr>
      </p:pic>
      <p:sp>
        <p:nvSpPr>
          <p:cNvPr id="1036" name="AutoShape 12" descr="https://sklad.freeimg.ru/rsynced_images/apple-1988506_128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s://sklad.freeimg.ru/rsynced_images/apple-1988506_128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356992"/>
            <a:ext cx="1872208" cy="1872208"/>
          </a:xfrm>
          <a:prstGeom prst="rect">
            <a:avLst/>
          </a:prstGeom>
          <a:noFill/>
        </p:spPr>
      </p:pic>
      <p:pic>
        <p:nvPicPr>
          <p:cNvPr id="1042" name="Picture 18" descr="https://im0-tub-ru.yandex.net/i?id=02ac0c34c8ccefef86015131fda23136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3645024"/>
            <a:ext cx="1223079" cy="1349606"/>
          </a:xfrm>
          <a:prstGeom prst="rect">
            <a:avLst/>
          </a:prstGeom>
          <a:noFill/>
        </p:spPr>
      </p:pic>
      <p:pic>
        <p:nvPicPr>
          <p:cNvPr id="1044" name="Picture 20" descr="http://www.kja-artists.com/assets/kjaartist_popup_strawberry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3" y="3501008"/>
            <a:ext cx="2016224" cy="151216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475656" y="5373216"/>
            <a:ext cx="52870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Банан,  </a:t>
            </a:r>
            <a:r>
              <a:rPr lang="ru-RU" dirty="0" err="1" smtClean="0"/>
              <a:t>бамам</a:t>
            </a:r>
            <a:r>
              <a:rPr lang="ru-RU" dirty="0" smtClean="0"/>
              <a:t>, </a:t>
            </a:r>
            <a:r>
              <a:rPr lang="ru-RU" dirty="0" err="1" smtClean="0"/>
              <a:t>абуз</a:t>
            </a:r>
            <a:r>
              <a:rPr lang="ru-RU" dirty="0" smtClean="0"/>
              <a:t>, арбуз, апельсин, </a:t>
            </a:r>
            <a:r>
              <a:rPr lang="ru-RU" dirty="0" err="1" smtClean="0"/>
              <a:t>иписин</a:t>
            </a:r>
            <a:r>
              <a:rPr lang="ru-RU" dirty="0" smtClean="0"/>
              <a:t>, </a:t>
            </a:r>
          </a:p>
          <a:p>
            <a:r>
              <a:rPr lang="ru-RU" dirty="0" err="1" smtClean="0"/>
              <a:t>абако</a:t>
            </a:r>
            <a:r>
              <a:rPr lang="ru-RU" dirty="0" smtClean="0"/>
              <a:t>, яблоко, клубника, кубика, </a:t>
            </a:r>
            <a:r>
              <a:rPr lang="ru-RU" dirty="0" err="1" smtClean="0"/>
              <a:t>исня</a:t>
            </a:r>
            <a:r>
              <a:rPr lang="ru-RU" dirty="0" smtClean="0"/>
              <a:t>, вишня.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07904" y="6381328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 1,5 лет.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95536" y="6381328"/>
            <a:ext cx="2553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Фонематический слух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7569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2.</a:t>
            </a:r>
            <a:endParaRPr lang="ru-RU" sz="5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332656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Идентификация слов </a:t>
            </a:r>
          </a:p>
          <a:p>
            <a:pPr algn="ctr"/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различающихся </a:t>
            </a:r>
            <a:r>
              <a:rPr lang="ru-RU" sz="2000" b="1" dirty="0" err="1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опозиционными</a:t>
            </a:r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фонемами.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«Покажи где….?»</a:t>
            </a:r>
            <a:endParaRPr lang="ru-RU" sz="2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https://catherineasquithgallery.com/uploads/posts/2021-02/1614545267_56-p-korova-na-belom-fone-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484784"/>
            <a:ext cx="3543699" cy="2812811"/>
          </a:xfrm>
          <a:prstGeom prst="rect">
            <a:avLst/>
          </a:prstGeom>
          <a:noFill/>
        </p:spPr>
      </p:pic>
      <p:pic>
        <p:nvPicPr>
          <p:cNvPr id="13316" name="Picture 4" descr="https://sun9-13.userapi.com/c855632/v855632829/2232e2/rWue0vFsR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700808"/>
            <a:ext cx="2664296" cy="2399632"/>
          </a:xfrm>
          <a:prstGeom prst="rect">
            <a:avLst/>
          </a:prstGeom>
          <a:noFill/>
        </p:spPr>
      </p:pic>
      <p:pic>
        <p:nvPicPr>
          <p:cNvPr id="13318" name="Picture 6" descr="https://bipbap.ru/wp-content/uploads/2017/11/Vorona-Cro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573016"/>
            <a:ext cx="2736304" cy="247562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67544" y="5805264"/>
            <a:ext cx="2727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Корона, ворона, корова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332656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Идентификация слов </a:t>
            </a:r>
          </a:p>
          <a:p>
            <a:pPr algn="ctr"/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различающихся </a:t>
            </a:r>
            <a:r>
              <a:rPr lang="ru-RU" sz="2000" b="1" dirty="0" err="1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опозиционными</a:t>
            </a:r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фонемами.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«Покажи где….?»</a:t>
            </a:r>
            <a:endParaRPr lang="ru-RU" sz="2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8" name="Picture 2" descr="https://ds03.infourok.ru/uploads/ex/074c/000041e3-7f591942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645024"/>
            <a:ext cx="3431431" cy="2573574"/>
          </a:xfrm>
          <a:prstGeom prst="rect">
            <a:avLst/>
          </a:prstGeom>
          <a:noFill/>
        </p:spPr>
      </p:pic>
      <p:pic>
        <p:nvPicPr>
          <p:cNvPr id="29700" name="Picture 4" descr="https://upload.wikimedia.org/wikipedia/commons/a/a5/Braxen%2C_Iduns_kokbok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124744"/>
            <a:ext cx="3695080" cy="2312776"/>
          </a:xfrm>
          <a:prstGeom prst="rect">
            <a:avLst/>
          </a:prstGeom>
          <a:noFill/>
        </p:spPr>
      </p:pic>
      <p:pic>
        <p:nvPicPr>
          <p:cNvPr id="29702" name="Picture 6" descr="https://i.etsystatic.com/13718244/r/il/58b682/2144825425/il_794xN.2144825425_1a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700808"/>
            <a:ext cx="4672903" cy="367240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72000" y="5661248"/>
            <a:ext cx="162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Лес, лев, лещ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332656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Идентификация слов </a:t>
            </a:r>
          </a:p>
          <a:p>
            <a:pPr algn="ctr"/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различающихся </a:t>
            </a:r>
            <a:r>
              <a:rPr lang="ru-RU" sz="2000" b="1" dirty="0" err="1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опозиционными</a:t>
            </a:r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фонемами.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«Покажи где….?»</a:t>
            </a:r>
            <a:endParaRPr lang="ru-RU" sz="2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 descr="https://catherineasquithgallery.com/uploads/posts/2021-03/thumbs/1614597900_56-p-gori-na-belom-fone-8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13130"/>
            <a:ext cx="3888432" cy="2430270"/>
          </a:xfrm>
          <a:prstGeom prst="rect">
            <a:avLst/>
          </a:prstGeom>
          <a:noFill/>
        </p:spPr>
      </p:pic>
      <p:sp>
        <p:nvSpPr>
          <p:cNvPr id="30724" name="AutoShape 4" descr="https://thumbs.dreamstime.com/b/%D0%BB%D0%BE%D0%B3%D0%BE%D0%B2%D0%BE-%D0%B2%D0%BE-%D0%BA%D0%B0-%D0%B2%D0%B5%D1%80%D1%82%D0%B5%D0%BF-%D0%B2-%D0%BF%D1%83%D1%89%D0%B5-%D0%B8%D0%B7%D0%BE-%D0%B8%D1%80%D0%BE%D0%B2%D0%B0%D0%BD%D0%BD%D0%B0%D1%8F-%D0%B8-%D1%8E%D1%81%D1%82%D1%80%D0%B0%D1%86%D0%B8%D1%8F-%D0%BD%D0%B0-%D0%B1%D0%B5-%D0%BE%D0%B9-%D0%BF%D1%80%D0%B5-%D0%BF%D0%BE%D1%81%D1%8B-%D0%BA%D0%B5-297421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6" name="Picture 6" descr="https://thumbs.dreamstime.com/b/%D0%BB%D0%BE%D0%B3%D0%BE%D0%B2%D0%BE-%D0%B2%D0%BE-%D0%BA%D0%B0-%D0%B2%D0%B5%D1%80%D1%82%D0%B5%D0%BF-%D0%B2-%D0%BF%D1%83%D1%89%D0%B5-%D0%B8%D0%B7%D0%BE-%D0%B8%D1%80%D0%BE%D0%B2%D0%B0%D0%BD%D0%BD%D0%B0%D1%8F-%D0%B8-%D1%8E%D1%81%D1%82%D1%80%D0%B0%D1%86%D0%B8%D1%8F-%D0%BD%D0%B0-%D0%B1%D0%B5-%D0%BE%D0%B9-%D0%BF%D1%80%D0%B5-%D0%BF%D0%BE%D1%81%D1%8B-%D0%BA%D0%B5-297421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00808"/>
            <a:ext cx="3825785" cy="4536504"/>
          </a:xfrm>
          <a:prstGeom prst="rect">
            <a:avLst/>
          </a:prstGeom>
          <a:noFill/>
        </p:spPr>
      </p:pic>
      <p:sp>
        <p:nvSpPr>
          <p:cNvPr id="30728" name="AutoShape 8" descr="https://img6.auto.ria.com/images/journal/news92/images/mers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0" name="AutoShape 10" descr="https://img6.auto.ria.com/images/journal/news92/images/mers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2" name="AutoShape 12" descr="https://img6.auto.ria.com/images/journal/news92/images/mers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4" name="Picture 14" descr="https://www.supercars.net/blog/wp-content/uploads/2016/01/2004_Koenigsegg_CCR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717032"/>
            <a:ext cx="3384376" cy="253828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716016" y="1484784"/>
            <a:ext cx="1996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Нора, гора, фара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332656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Идентификация слов </a:t>
            </a:r>
          </a:p>
          <a:p>
            <a:pPr algn="ctr"/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различающихся </a:t>
            </a:r>
            <a:r>
              <a:rPr lang="ru-RU" sz="2000" b="1" dirty="0" err="1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опозиционными</a:t>
            </a:r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фонемами.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«Покажи где….?»</a:t>
            </a:r>
            <a:endParaRPr lang="ru-RU" sz="2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24" name="AutoShape 4" descr="https://thumbs.dreamstime.com/b/%D0%BB%D0%BE%D0%B3%D0%BE%D0%B2%D0%BE-%D0%B2%D0%BE-%D0%BA%D0%B0-%D0%B2%D0%B5%D1%80%D1%82%D0%B5%D0%BF-%D0%B2-%D0%BF%D1%83%D1%89%D0%B5-%D0%B8%D0%B7%D0%BE-%D0%B8%D1%80%D0%BE%D0%B2%D0%B0%D0%BD%D0%BD%D0%B0%D1%8F-%D0%B8-%D1%8E%D1%81%D1%82%D1%80%D0%B0%D1%86%D0%B8%D1%8F-%D0%BD%D0%B0-%D0%B1%D0%B5-%D0%BE%D0%B9-%D0%BF%D1%80%D0%B5-%D0%BF%D0%BE%D1%81%D1%8B-%D0%BA%D0%B5-297421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8" name="AutoShape 8" descr="https://img6.auto.ria.com/images/journal/news92/images/mers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0" name="AutoShape 10" descr="https://img6.auto.ria.com/images/journal/news92/images/mers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2" name="AutoShape 12" descr="https://img6.auto.ria.com/images/journal/news92/images/mers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4" descr="https://img-s3.onedio.com/id-58a0c48b25210d2727e6652a/rev-0/raw/s-a3498125109f5da0aa6269be43e469a5dc18e8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3128871" cy="4176464"/>
          </a:xfrm>
          <a:prstGeom prst="rect">
            <a:avLst/>
          </a:prstGeom>
          <a:noFill/>
        </p:spPr>
      </p:pic>
      <p:pic>
        <p:nvPicPr>
          <p:cNvPr id="32770" name="Picture 2" descr="https://im0-tub-ru.yandex.net/i?id=836abda9ca7525b45e634eb6b7bc8bf0&amp;ref=rim&amp;n=33&amp;w=257&amp;h=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861048"/>
            <a:ext cx="3384029" cy="197511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63888" y="1556792"/>
            <a:ext cx="168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Кефир, зефир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64096" cy="93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00B0F0"/>
                </a:solidFill>
              </a:rPr>
              <a:t>3.</a:t>
            </a:r>
            <a:endParaRPr lang="ru-RU" sz="54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404664"/>
            <a:ext cx="73821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Повторение </a:t>
            </a:r>
            <a:r>
              <a:rPr lang="ru-RU" sz="2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десемантизированных</a:t>
            </a:r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цепочек слогов.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«Смешные человечки говорят на своем языке.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Повтори слоги, как я».</a:t>
            </a:r>
            <a:endParaRPr lang="ru-RU" sz="2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0" name="AutoShape 2" descr="https://img-s3.onedio.com/id-58a0c48b25210d2727e6652a/rev-0/raw/s-a3498125109f5da0aa6269be43e469a5dc18e83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4" name="Picture 6" descr="https://sovyatka.ru/800/600/https/www.vippng.com/png/detail/15-156187_ufo-clipart-blue-alien-aliens-clip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2900661" cy="2232248"/>
          </a:xfrm>
          <a:prstGeom prst="rect">
            <a:avLst/>
          </a:prstGeom>
          <a:noFill/>
        </p:spPr>
      </p:pic>
      <p:pic>
        <p:nvPicPr>
          <p:cNvPr id="12295" name="Picture 7" descr="C:\Users\Phoenix\Desktop\pngegg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149080"/>
            <a:ext cx="1977702" cy="207090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67744" y="2132856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 5 лет 2 слога:  </a:t>
            </a:r>
            <a:r>
              <a:rPr lang="ru-RU" dirty="0" err="1" smtClean="0"/>
              <a:t>па-ба</a:t>
            </a:r>
            <a:r>
              <a:rPr lang="ru-RU" dirty="0" smtClean="0"/>
              <a:t>,  </a:t>
            </a:r>
            <a:r>
              <a:rPr lang="ru-RU" dirty="0" err="1" smtClean="0"/>
              <a:t>та-да</a:t>
            </a:r>
            <a:r>
              <a:rPr lang="ru-RU" dirty="0" smtClean="0"/>
              <a:t>, </a:t>
            </a:r>
            <a:r>
              <a:rPr lang="ru-RU" dirty="0" err="1" smtClean="0"/>
              <a:t>ка-га</a:t>
            </a:r>
            <a:r>
              <a:rPr lang="ru-RU" dirty="0" smtClean="0"/>
              <a:t>, </a:t>
            </a:r>
            <a:r>
              <a:rPr lang="ru-RU" dirty="0" err="1" smtClean="0"/>
              <a:t>ва-фа</a:t>
            </a:r>
            <a:r>
              <a:rPr lang="ru-RU" dirty="0" smtClean="0"/>
              <a:t>, </a:t>
            </a:r>
            <a:r>
              <a:rPr lang="ru-RU" dirty="0" err="1" smtClean="0"/>
              <a:t>са-ша</a:t>
            </a:r>
            <a:r>
              <a:rPr lang="ru-RU" dirty="0" smtClean="0"/>
              <a:t>, </a:t>
            </a:r>
            <a:r>
              <a:rPr lang="ru-RU" dirty="0" err="1" smtClean="0"/>
              <a:t>зо-жо</a:t>
            </a:r>
            <a:endParaRPr lang="ru-RU" dirty="0" smtClean="0"/>
          </a:p>
          <a:p>
            <a:r>
              <a:rPr lang="ru-RU" dirty="0" smtClean="0"/>
              <a:t>                                  </a:t>
            </a:r>
            <a:r>
              <a:rPr lang="ru-RU" dirty="0" err="1" smtClean="0"/>
              <a:t>мо-мё</a:t>
            </a:r>
            <a:r>
              <a:rPr lang="ru-RU" dirty="0" smtClean="0"/>
              <a:t>,  </a:t>
            </a:r>
            <a:r>
              <a:rPr lang="ru-RU" dirty="0" err="1" smtClean="0"/>
              <a:t>тя-ча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4077072"/>
            <a:ext cx="6346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 5  лет 3 слога:  </a:t>
            </a:r>
            <a:r>
              <a:rPr lang="ru-RU" dirty="0" err="1" smtClean="0"/>
              <a:t>па-па</a:t>
            </a:r>
            <a:r>
              <a:rPr lang="ru-RU" dirty="0" smtClean="0"/>
              <a:t> –ба;  </a:t>
            </a:r>
            <a:r>
              <a:rPr lang="ru-RU" dirty="0" err="1" smtClean="0"/>
              <a:t>та-да-та</a:t>
            </a:r>
            <a:r>
              <a:rPr lang="ru-RU" dirty="0" smtClean="0"/>
              <a:t>; </a:t>
            </a:r>
            <a:r>
              <a:rPr lang="ru-RU" dirty="0" err="1" smtClean="0"/>
              <a:t>ко-го-го</a:t>
            </a:r>
            <a:r>
              <a:rPr lang="ru-RU" dirty="0" smtClean="0"/>
              <a:t>; </a:t>
            </a:r>
            <a:r>
              <a:rPr lang="ru-RU" dirty="0" err="1" smtClean="0"/>
              <a:t>сы-сы</a:t>
            </a:r>
            <a:r>
              <a:rPr lang="ru-RU" dirty="0" smtClean="0"/>
              <a:t>- </a:t>
            </a:r>
            <a:r>
              <a:rPr lang="ru-RU" dirty="0" err="1" smtClean="0"/>
              <a:t>ши</a:t>
            </a:r>
            <a:endParaRPr lang="ru-RU" dirty="0" smtClean="0"/>
          </a:p>
          <a:p>
            <a:r>
              <a:rPr lang="ru-RU" dirty="0" smtClean="0"/>
              <a:t>                                </a:t>
            </a:r>
            <a:r>
              <a:rPr lang="ru-RU" dirty="0" err="1" smtClean="0"/>
              <a:t>мы-ми-мы</a:t>
            </a:r>
            <a:r>
              <a:rPr lang="ru-RU" dirty="0" smtClean="0"/>
              <a:t>, </a:t>
            </a:r>
            <a:r>
              <a:rPr lang="ru-RU" dirty="0" err="1" smtClean="0"/>
              <a:t>ать-ач-ач</a:t>
            </a:r>
            <a:r>
              <a:rPr lang="ru-RU" dirty="0" smtClean="0"/>
              <a:t>, </a:t>
            </a:r>
            <a:r>
              <a:rPr lang="ru-RU" dirty="0" err="1" smtClean="0"/>
              <a:t>са-ца-ца</a:t>
            </a:r>
            <a:r>
              <a:rPr lang="ru-RU" dirty="0" smtClean="0"/>
              <a:t>, </a:t>
            </a:r>
            <a:r>
              <a:rPr lang="ru-RU" dirty="0" err="1" smtClean="0"/>
              <a:t>ра-ла-ла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5301208"/>
            <a:ext cx="6412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 7 лет 4 слога: </a:t>
            </a:r>
            <a:r>
              <a:rPr lang="ru-RU" dirty="0" err="1" smtClean="0"/>
              <a:t>па-ба-па-па</a:t>
            </a:r>
            <a:r>
              <a:rPr lang="ru-RU" dirty="0" smtClean="0"/>
              <a:t>, </a:t>
            </a:r>
            <a:r>
              <a:rPr lang="ru-RU" dirty="0" err="1" smtClean="0"/>
              <a:t>ать</a:t>
            </a:r>
            <a:r>
              <a:rPr lang="ru-RU" dirty="0" smtClean="0"/>
              <a:t>- </a:t>
            </a:r>
            <a:r>
              <a:rPr lang="ru-RU" dirty="0" err="1" smtClean="0"/>
              <a:t>ач</a:t>
            </a:r>
            <a:r>
              <a:rPr lang="ru-RU" dirty="0" smtClean="0"/>
              <a:t> –</a:t>
            </a:r>
            <a:r>
              <a:rPr lang="ru-RU" dirty="0" err="1" smtClean="0"/>
              <a:t>ач</a:t>
            </a:r>
            <a:r>
              <a:rPr lang="ru-RU" dirty="0" smtClean="0"/>
              <a:t>- </a:t>
            </a:r>
            <a:r>
              <a:rPr lang="ru-RU" dirty="0" err="1" smtClean="0"/>
              <a:t>ать</a:t>
            </a:r>
            <a:r>
              <a:rPr lang="ru-RU" dirty="0" smtClean="0"/>
              <a:t>, </a:t>
            </a:r>
            <a:r>
              <a:rPr lang="ru-RU" dirty="0" err="1" smtClean="0"/>
              <a:t>со-шо-шо-со</a:t>
            </a:r>
            <a:endParaRPr lang="ru-RU" dirty="0" smtClean="0"/>
          </a:p>
          <a:p>
            <a:r>
              <a:rPr lang="ru-RU" dirty="0" smtClean="0"/>
              <a:t>                             </a:t>
            </a:r>
            <a:r>
              <a:rPr lang="ru-RU" dirty="0" err="1" smtClean="0"/>
              <a:t>тя-ца-тя-ца</a:t>
            </a:r>
            <a:r>
              <a:rPr lang="ru-RU" dirty="0" smtClean="0"/>
              <a:t>, </a:t>
            </a:r>
            <a:r>
              <a:rPr lang="ru-RU" dirty="0" err="1" smtClean="0"/>
              <a:t>са-ца-ца-са</a:t>
            </a:r>
            <a:r>
              <a:rPr lang="ru-RU" dirty="0" smtClean="0"/>
              <a:t> и  т  </a:t>
            </a:r>
            <a:r>
              <a:rPr lang="ru-RU" dirty="0" err="1" smtClean="0"/>
              <a:t>д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923928" y="6381328"/>
            <a:ext cx="1130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 3-х лет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51520" y="6381328"/>
            <a:ext cx="335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Фонематическое восприятие.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88640"/>
            <a:ext cx="761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00B0F0"/>
                </a:solidFill>
              </a:rPr>
              <a:t>4.</a:t>
            </a:r>
            <a:endParaRPr lang="ru-RU" sz="5400" dirty="0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9059" y="332656"/>
            <a:ext cx="84449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наличия или отсутствия звука в слове.</a:t>
            </a:r>
          </a:p>
          <a:p>
            <a:pPr algn="ctr"/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«Позвони в колокольчик, если услышишь в слове звук </a:t>
            </a:r>
            <a:r>
              <a:rPr lang="en-US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en-US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sz="2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000" b="1" dirty="0">
              <a:ln>
                <a:solidFill>
                  <a:schemeClr val="bg2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https://img.tttcdn.com/product/xy/2000/2000/p/gu1/I/5/I7595/I7595-1-d2ad-rvu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72682">
            <a:off x="5147171" y="1627909"/>
            <a:ext cx="3168352" cy="31683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1772816"/>
            <a:ext cx="55446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Маска, собака, лимон, ночь, дом, петух.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88640"/>
            <a:ext cx="7360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B0F0"/>
                </a:solidFill>
              </a:rPr>
              <a:t>5.</a:t>
            </a:r>
            <a:endParaRPr lang="ru-RU" sz="5400" dirty="0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260648"/>
            <a:ext cx="5593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картинок</a:t>
            </a:r>
          </a:p>
          <a:p>
            <a:pPr algn="ctr"/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наличию-отсутствию звука в слове.</a:t>
            </a:r>
          </a:p>
          <a:p>
            <a:pPr algn="ctr"/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«Выбери все картинки со звуком </a:t>
            </a:r>
            <a:r>
              <a:rPr lang="en-US" sz="2000" b="1" dirty="0" smtClean="0">
                <a:ln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en-US" sz="2000" b="1" dirty="0" smtClean="0">
                <a:ln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sz="2000" b="1" dirty="0" smtClean="0">
                <a:ln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000" b="1" dirty="0">
              <a:ln>
                <a:solidFill>
                  <a:srgbClr val="00B0F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https://im0-tub-ru.yandex.net/i?id=35b3fac88c1dcf8dcd1c26a282c46be1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2016224" cy="2016224"/>
          </a:xfrm>
          <a:prstGeom prst="rect">
            <a:avLst/>
          </a:prstGeom>
          <a:noFill/>
        </p:spPr>
      </p:pic>
      <p:pic>
        <p:nvPicPr>
          <p:cNvPr id="10244" name="Picture 4" descr="https://im0-tub-ru.yandex.net/i?id=f876df22a72957b1e03e4a0fea67bb22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356992"/>
            <a:ext cx="2808312" cy="2808312"/>
          </a:xfrm>
          <a:prstGeom prst="rect">
            <a:avLst/>
          </a:prstGeom>
          <a:noFill/>
        </p:spPr>
      </p:pic>
      <p:pic>
        <p:nvPicPr>
          <p:cNvPr id="6" name="Picture 2" descr="https://catherineasquithgallery.com/uploads/posts/2021-02/1614545267_56-p-korova-na-belom-fone-7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412776"/>
            <a:ext cx="3090105" cy="2452771"/>
          </a:xfrm>
          <a:prstGeom prst="rect">
            <a:avLst/>
          </a:prstGeom>
          <a:noFill/>
        </p:spPr>
      </p:pic>
      <p:pic>
        <p:nvPicPr>
          <p:cNvPr id="2" name="Picture 2" descr="https://im0-tub-ru.yandex.net/i?id=e7408f07e7d663b995b62b4a53578f4f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1412776"/>
            <a:ext cx="2931392" cy="1600052"/>
          </a:xfrm>
          <a:prstGeom prst="rect">
            <a:avLst/>
          </a:prstGeom>
          <a:noFill/>
        </p:spPr>
      </p:pic>
      <p:pic>
        <p:nvPicPr>
          <p:cNvPr id="5" name="Picture 4" descr="https://yt3.ggpht.com/a/AATXAJxJtBnpKzp9AHAeQL7TqaXNJNezxTXScZC27Ycj=s900-c-k-c0xffffffff-no-rj-m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3789040"/>
            <a:ext cx="2016224" cy="2016224"/>
          </a:xfrm>
          <a:prstGeom prst="rect">
            <a:avLst/>
          </a:prstGeom>
          <a:noFill/>
        </p:spPr>
      </p:pic>
      <p:sp>
        <p:nvSpPr>
          <p:cNvPr id="10246" name="AutoShape 6" descr="https://clipartart.com/images/shovel-picture-clipart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8" name="Picture 8" descr="https://clipartart.com/images/shovel-picture-clipart-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4005064"/>
            <a:ext cx="2160240" cy="217685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55576" y="5805264"/>
            <a:ext cx="2803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Колесо, радуга, корова,</a:t>
            </a:r>
          </a:p>
          <a:p>
            <a:r>
              <a:rPr lang="ru-RU" dirty="0" smtClean="0"/>
              <a:t>Малина, лопата, кубики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851920" y="6381328"/>
            <a:ext cx="1268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 5 –и лет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3528" y="6309320"/>
            <a:ext cx="2844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Фонематический анализ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10938</TotalTime>
  <Words>563</Words>
  <Application>Microsoft Office PowerPoint</Application>
  <PresentationFormat>Экран (4:3)</PresentationFormat>
  <Paragraphs>97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Официальная</vt:lpstr>
      <vt:lpstr>14 проб   для диагностики   фонематических   процессов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 [А], буква А</dc:title>
  <dc:creator>Phoenix</dc:creator>
  <cp:lastModifiedBy>Phoenix</cp:lastModifiedBy>
  <cp:revision>36</cp:revision>
  <dcterms:created xsi:type="dcterms:W3CDTF">2020-01-29T17:29:57Z</dcterms:created>
  <dcterms:modified xsi:type="dcterms:W3CDTF">2022-05-16T15:49:09Z</dcterms:modified>
</cp:coreProperties>
</file>