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9" r:id="rId11"/>
    <p:sldId id="279" r:id="rId12"/>
    <p:sldId id="267" r:id="rId13"/>
    <p:sldId id="268" r:id="rId14"/>
    <p:sldId id="271" r:id="rId15"/>
    <p:sldId id="276" r:id="rId16"/>
    <p:sldId id="278" r:id="rId17"/>
    <p:sldId id="273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rus-pic.ru/wp-content/uploads/2021/05/roditelskoe_sobranie__ampquotshkolnaja_gotovnost_ampquo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 descr="C:\Users\Настя\Desktop\eight_school_frames_png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1700808"/>
            <a:ext cx="81369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algn="ctr"/>
            <a:r>
              <a:rPr lang="ru-RU" alt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«БУДУЩИЙ  ПЕРВОКЛАССНИК»</a:t>
            </a:r>
          </a:p>
          <a:p>
            <a:pPr algn="ctr"/>
            <a:endParaRPr lang="ru-RU" alt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Воспитатели:  Кузяева Н.А.</a:t>
            </a:r>
          </a:p>
          <a:p>
            <a:pPr algn="ctr"/>
            <a:r>
              <a:rPr lang="ru-RU" alt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Труханова Н.В.      </a:t>
            </a:r>
          </a:p>
          <a:p>
            <a:pPr algn="ctr"/>
            <a:r>
              <a:rPr lang="ru-RU" alt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Логопед: Головкина Э.И.</a:t>
            </a:r>
          </a:p>
          <a:p>
            <a:endPara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G:\ФОТО ПРОЕКТ БУДУЩИЙ ПЕРВОКЛАССНИК\i (2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4896544" cy="3672408"/>
          </a:xfrm>
          <a:prstGeom prst="rect">
            <a:avLst/>
          </a:prstGeom>
          <a:noFill/>
        </p:spPr>
      </p:pic>
      <p:pic>
        <p:nvPicPr>
          <p:cNvPr id="3075" name="Picture 3" descr="C:\Users\Настя\Desktop\ФОТО ПРОЕКТ\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636912"/>
            <a:ext cx="5184576" cy="38719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260648"/>
            <a:ext cx="69847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Настя\Desktop\ФОТО ПРОЕКТ БУДУЩИЙ ПЕРВОКЛАССНИК\i (2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836712"/>
            <a:ext cx="3679887" cy="4906516"/>
          </a:xfrm>
          <a:prstGeom prst="rect">
            <a:avLst/>
          </a:prstGeom>
          <a:noFill/>
        </p:spPr>
      </p:pic>
      <p:pic>
        <p:nvPicPr>
          <p:cNvPr id="9" name="Picture 2" descr="C:\Users\Настя\Desktop\ФОТО ПРОЕКТ\image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836712"/>
            <a:ext cx="3456384" cy="49398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</p:spPr>
      </p:pic>
      <p:pic>
        <p:nvPicPr>
          <p:cNvPr id="3074" name="Picture 2" descr="C:\Users\Настя\Desktop\ФОТО ПРОЕКТ\image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5040560" cy="3637462"/>
          </a:xfrm>
          <a:prstGeom prst="rect">
            <a:avLst/>
          </a:prstGeom>
          <a:noFill/>
        </p:spPr>
      </p:pic>
      <p:pic>
        <p:nvPicPr>
          <p:cNvPr id="1026" name="Picture 2" descr="C:\Users\Настя\Desktop\ФОТО ПРОЕКТ\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068960"/>
            <a:ext cx="4770617" cy="35312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Настя\Desktop\ФОТО ПРОЕКТ\image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708920"/>
            <a:ext cx="4536504" cy="3797761"/>
          </a:xfrm>
          <a:prstGeom prst="rect">
            <a:avLst/>
          </a:prstGeom>
          <a:noFill/>
        </p:spPr>
      </p:pic>
      <p:pic>
        <p:nvPicPr>
          <p:cNvPr id="4" name="Picture 4" descr="C:\Users\Настя\Desktop\ФОТО ПРОЕКТ\image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4392488" cy="3563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260648"/>
            <a:ext cx="69847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стя\Desktop\ФОТО ПРОЕКТ БУДУЩИЙ ПЕРВОКЛАССНИК\i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5"/>
            <a:ext cx="4752528" cy="3564397"/>
          </a:xfrm>
          <a:prstGeom prst="rect">
            <a:avLst/>
          </a:prstGeom>
          <a:noFill/>
        </p:spPr>
      </p:pic>
      <p:pic>
        <p:nvPicPr>
          <p:cNvPr id="5" name="Picture 2" descr="C:\Users\Настя\Desktop\ФОТО ПРОЕКТ БУДУЩИЙ ПЕРВОКЛАССНИК\i (1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5923" y="2852936"/>
            <a:ext cx="4836029" cy="36270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260648"/>
            <a:ext cx="69847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ФОТО ПРОЕКТ БУДУЩИЙ ПЕРВОКЛАССНИК\i (2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4752528" cy="3564396"/>
          </a:xfrm>
          <a:prstGeom prst="rect">
            <a:avLst/>
          </a:prstGeom>
          <a:noFill/>
        </p:spPr>
      </p:pic>
      <p:pic>
        <p:nvPicPr>
          <p:cNvPr id="1027" name="Picture 3" descr="G:\ФОТО ПРОЕКТ БУДУЩИЙ ПЕРВОКЛАССНИК\i (2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996952"/>
            <a:ext cx="4776531" cy="35823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42493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G:\ФОТО ПРОЕКТ БУДУЩИЙ ПЕРВОКЛАССНИК\i (2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752528" cy="3564396"/>
          </a:xfrm>
          <a:prstGeom prst="rect">
            <a:avLst/>
          </a:prstGeom>
          <a:noFill/>
        </p:spPr>
      </p:pic>
      <p:pic>
        <p:nvPicPr>
          <p:cNvPr id="1026" name="Picture 2" descr="G:\ФОТО ПРОЕКТ БУДУЩИЙ ПЕРВОКЛАССНИК\i (10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068960"/>
            <a:ext cx="4584509" cy="34383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424936" cy="10802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Результативность обучения </a:t>
            </a:r>
          </a:p>
          <a:p>
            <a:pPr marL="627063"/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основанный на взаимодействии воспитателей, логопеда, родителей, позволил успешно сформировать у старших дошкольников первоначальную готовность к обучению в школе. </a:t>
            </a:r>
          </a:p>
          <a:p>
            <a:pPr marL="627063"/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Данный проект дал хорошие результаты в формировании и развитии у детей серьёзного отношения к учёбе.</a:t>
            </a:r>
          </a:p>
          <a:p>
            <a:pPr marL="627063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Всего 15 детей</a:t>
            </a:r>
          </a:p>
          <a:p>
            <a:pPr>
              <a:tabLst>
                <a:tab pos="627063" algn="l"/>
                <a:tab pos="717550" algn="l"/>
              </a:tabLst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с речевой нормой – 5 чел.</a:t>
            </a:r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близко к норме – 8 чел.</a:t>
            </a:r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со значительным улучшением – 2 чел.</a:t>
            </a:r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0" y="1700809"/>
            <a:ext cx="457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  <a:b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b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</a:t>
            </a:r>
            <a:endParaRPr lang="ru-RU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476672"/>
            <a:ext cx="6912768" cy="10125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            </a:t>
            </a:r>
            <a:br>
              <a:rPr lang="ru-RU" alt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участниках проекта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рассчитан для детей 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подготовительной группы;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Предлагает активное участие 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воспитателей, логопеда, родителей</a:t>
            </a:r>
          </a:p>
          <a:p>
            <a:pPr algn="ctr"/>
            <a:endParaRPr lang="ru-RU" sz="3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5229493"/>
            <a:ext cx="45720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Char char="•"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620688"/>
            <a:ext cx="7056784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проекта: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у детей подготовительной</a:t>
            </a:r>
          </a:p>
          <a:p>
            <a:r>
              <a:rPr lang="ru-RU" alt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группы положительного отношения к предстоящему обучению в школе и осознание необходимости становления правильной речи</a:t>
            </a:r>
          </a:p>
          <a:p>
            <a:pPr algn="ctr"/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7096" y="476672"/>
            <a:ext cx="7093296" cy="13018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проекта: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Расширить знания детей и родителей о  школе, создать позитивное отношение к обучению в школе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Развивать у детей связную речь, стимулировать познавательную активность, коммуникативные навыки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Повысить родительскую компетентность в вопросах пред школьной подготовки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Закрепить навык </a:t>
            </a:r>
            <a:r>
              <a:rPr lang="ru-RU" alt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звуко</a:t>
            </a:r>
            <a:r>
              <a:rPr lang="ru-RU" alt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слогового анализа и синтеза</a:t>
            </a:r>
          </a:p>
          <a:p>
            <a:pPr algn="ctr"/>
            <a:endParaRPr lang="ru-RU" alt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404664"/>
            <a:ext cx="770485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Продолжительность  проекта</a:t>
            </a:r>
          </a:p>
          <a:p>
            <a:r>
              <a:rPr lang="ru-RU" sz="2800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Долгосрочный: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ноябрь 2021г. - апрель 2022г.</a:t>
            </a: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404664"/>
            <a:ext cx="7128792" cy="10556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Ожидаемый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результат</a:t>
            </a:r>
            <a:endParaRPr lang="ru-RU" alt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Наличие у детей правильных, чётких представлений и знаний о школе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Совершенствование навыка чтения и навыков звукового анализа 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Совершенствование связного и последовательного, грамматически и фонетически правильного изложения своих мыслей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Создание положительного эмоционального отношения к школе</a:t>
            </a:r>
          </a:p>
          <a:p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9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404664"/>
            <a:ext cx="6984776" cy="1178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детьми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Ознакомление с пословицами и поговорками </a:t>
            </a:r>
          </a:p>
          <a:p>
            <a:pPr marL="179388" indent="-179388"/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русского народа об учении, труде и книгах;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Чтение художественной литературы (Н.Носов     </a:t>
            </a:r>
          </a:p>
          <a:p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«Незнайка учится», Л.Толстой «Филиппок»,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И.Токмакова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«Мне грустно…», В.Губарев «Королевство кривых зеркал», А.Линдгрен «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Пеппи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–длинный чулок»);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Оформление выставки в книжном уголке по теме: «Школа. Школьные принадлежности»;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Просмотр мультфильмов «Маша идёт в школу», «Козленок, который умел считать до десяти.»;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Занятие-досуг «Страна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Звукобуквия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Оформление выставки детских рисунков «Мои мечты о школе»</a:t>
            </a:r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5445224"/>
            <a:ext cx="7488832" cy="39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476672"/>
            <a:ext cx="7056784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  <a:p>
            <a:pPr>
              <a:buFont typeface="Arial" pitchFamily="34" charset="0"/>
              <a:buChar char="•"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Анкетирование родителей «Готов ли ваш ребёнок к школе»;</a:t>
            </a:r>
          </a:p>
          <a:p>
            <a:pPr>
              <a:buFont typeface="Arial" pitchFamily="34" charset="0"/>
              <a:buChar char="•"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Мастер - класс для родителей «Что такое звуковой анализ слова»;</a:t>
            </a:r>
          </a:p>
          <a:p>
            <a:pPr>
              <a:buFont typeface="Arial" pitchFamily="34" charset="0"/>
              <a:buChar char="•"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Родительские собрания:</a:t>
            </a:r>
          </a:p>
          <a:p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«Профилактика </a:t>
            </a:r>
            <a:r>
              <a:rPr lang="ru-RU" sz="23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дисграфических</a:t>
            </a: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3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дислексических</a:t>
            </a: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нарушений у детей»,</a:t>
            </a:r>
          </a:p>
          <a:p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«Ваш ребёнок - будущий первоклассник» </a:t>
            </a:r>
          </a:p>
          <a:p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(с приглашением учителей начальных классов);</a:t>
            </a:r>
          </a:p>
          <a:p>
            <a:pPr>
              <a:buFont typeface="Arial" pitchFamily="34" charset="0"/>
              <a:buChar char="•"/>
            </a:pP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Консультации: «Что должен знать ребёнок, который собирается в школу», «Взаимосвязь логопеда и семьи», «Звуковая культура речи», «Что нужно помнить при обучении дошкольника грамоте», Медлительность - это плохо?», «Что такое </a:t>
            </a:r>
            <a:r>
              <a:rPr lang="ru-RU" sz="23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гиперактивность</a:t>
            </a:r>
            <a:r>
              <a:rPr lang="ru-RU" sz="23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?»</a:t>
            </a:r>
          </a:p>
          <a:p>
            <a:pPr algn="ctr"/>
            <a:endParaRPr lang="ru-RU" sz="23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 flipV="1">
            <a:off x="467544" y="603058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alt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fokina_l._p._shablon_prezentatsii_-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Настя\Desktop\ФОТО ПРОЕКТ\image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4752528" cy="3822318"/>
          </a:xfrm>
          <a:prstGeom prst="rect">
            <a:avLst/>
          </a:prstGeom>
          <a:noFill/>
        </p:spPr>
      </p:pic>
      <p:pic>
        <p:nvPicPr>
          <p:cNvPr id="2051" name="Picture 3" descr="C:\Users\Настя\Desktop\ФОТО ПРОЕКТ\image (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924944"/>
            <a:ext cx="4680520" cy="35103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414</Words>
  <Application>Microsoft Office PowerPoint</Application>
  <PresentationFormat>Экран (4:3)</PresentationFormat>
  <Paragraphs>137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57</cp:revision>
  <dcterms:created xsi:type="dcterms:W3CDTF">2022-01-17T03:57:20Z</dcterms:created>
  <dcterms:modified xsi:type="dcterms:W3CDTF">2022-05-16T15:35:47Z</dcterms:modified>
</cp:coreProperties>
</file>