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eekpng.com/png/full/24-245938_purple-brush-pink-brush-pink-brush-line-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69007">
            <a:off x="712686" y="-893724"/>
            <a:ext cx="7138711" cy="449035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188640"/>
            <a:ext cx="914400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spc="-300" dirty="0">
                <a:solidFill>
                  <a:schemeClr val="bg1"/>
                </a:solidFill>
                <a:latin typeface="DotumChe" pitchFamily="49" charset="-127"/>
                <a:ea typeface="DotumChe" pitchFamily="49" charset="-127"/>
                <a:cs typeface="David" pitchFamily="34" charset="-79"/>
              </a:rPr>
              <a:t>АСТРОНОМИЯ ДРЕВНЕЙ   РУСИ</a:t>
            </a:r>
            <a:br>
              <a:rPr lang="ru-RU" sz="4800" spc="-300" dirty="0">
                <a:solidFill>
                  <a:schemeClr val="bg1"/>
                </a:solidFill>
                <a:latin typeface="DotumChe" pitchFamily="49" charset="-127"/>
                <a:ea typeface="DotumChe" pitchFamily="49" charset="-127"/>
                <a:cs typeface="David" pitchFamily="34" charset="-79"/>
              </a:rPr>
            </a:br>
            <a:r>
              <a:rPr lang="ru-RU" sz="2000" dirty="0">
                <a:solidFill>
                  <a:schemeClr val="bg1"/>
                </a:solidFill>
                <a:latin typeface="Arial Black" pitchFamily="34" charset="0"/>
                <a:ea typeface="DotumChe" pitchFamily="49" charset="-127"/>
                <a:cs typeface="David" pitchFamily="34" charset="-79"/>
              </a:rPr>
              <a:t>в фольклоре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140968"/>
            <a:ext cx="9144000" cy="31393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endParaRPr lang="ru-RU" dirty="0">
              <a:latin typeface="Arial Black" pitchFamily="34" charset="0"/>
            </a:endParaRPr>
          </a:p>
          <a:p>
            <a:pPr algn="ctr"/>
            <a:endParaRPr lang="ru-RU" dirty="0">
              <a:latin typeface="Arial Black" pitchFamily="34" charset="0"/>
            </a:endParaRPr>
          </a:p>
          <a:p>
            <a:pPr algn="ctr"/>
            <a:endParaRPr lang="ru-RU" dirty="0">
              <a:latin typeface="Arial Black" pitchFamily="34" charset="0"/>
            </a:endParaRPr>
          </a:p>
          <a:p>
            <a:pPr algn="ctr"/>
            <a:endParaRPr lang="ru-RU" dirty="0">
              <a:latin typeface="Arial Black" pitchFamily="34" charset="0"/>
            </a:endParaRPr>
          </a:p>
          <a:p>
            <a:pPr algn="ctr"/>
            <a:endParaRPr lang="ru-RU" dirty="0">
              <a:latin typeface="Arial Black" pitchFamily="34" charset="0"/>
            </a:endParaRPr>
          </a:p>
          <a:p>
            <a:pPr algn="ctr"/>
            <a:r>
              <a:rPr lang="ru-RU" dirty="0">
                <a:latin typeface="Arial Black" pitchFamily="34" charset="0"/>
              </a:rPr>
              <a:t>Часть информации взята из рукописи </a:t>
            </a:r>
          </a:p>
          <a:p>
            <a:pPr algn="ctr"/>
            <a:r>
              <a:rPr lang="ru-RU" dirty="0">
                <a:latin typeface="Arial Black" pitchFamily="34" charset="0"/>
              </a:rPr>
              <a:t>«ОЧЕРКИ ИСТОРИИ АСТРОНОМИИ В ДРЕВНЕЙ РУСИ» (1930) </a:t>
            </a:r>
          </a:p>
          <a:p>
            <a:pPr algn="ctr"/>
            <a:endParaRPr lang="ru-RU" dirty="0">
              <a:latin typeface="Arial Black" pitchFamily="34" charset="0"/>
            </a:endParaRPr>
          </a:p>
          <a:p>
            <a:pPr algn="ctr"/>
            <a:endParaRPr lang="ru-RU" dirty="0">
              <a:latin typeface="Lato Light" pitchFamily="34" charset="0"/>
              <a:cs typeface="Lato Light" pitchFamily="34" charset="0"/>
            </a:endParaRPr>
          </a:p>
          <a:p>
            <a:pPr algn="ctr"/>
            <a:endParaRPr lang="ru-RU" dirty="0">
              <a:latin typeface="Lato Light" pitchFamily="34" charset="0"/>
              <a:cs typeface="Lato Light" pitchFamily="34" charset="0"/>
            </a:endParaRPr>
          </a:p>
          <a:p>
            <a:pPr algn="ctr"/>
            <a:endParaRPr lang="ru-RU" dirty="0">
              <a:latin typeface="Arial Black" pitchFamily="34" charset="0"/>
              <a:cs typeface="Lato Light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Солнце движется с востока на запад, затем скрывается за землей-горой и тем "творит нощь,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дондеже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, окружая вверху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океяна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по северным странам,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приидет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паки на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востоки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". Солнце является "присно светящимся". Луна же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овогда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облачается светом,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овогда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совлагает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доброту света. Луна не сама по естеству убывает, но зрак света своего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спрятывает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,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егда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бо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приступает к солнцу, отступая же паки являет виден". Луна светит мифическим "светом первого дня творения...". Такова была вселенная в представлении Космы. Основной принцип устройства этой вселенной — неподвижность Земли и неба, под сводами которого течение светил управляется ангелами.</a:t>
            </a:r>
          </a:p>
        </p:txBody>
      </p:sp>
      <p:pic>
        <p:nvPicPr>
          <p:cNvPr id="21506" name="Picture 2" descr="https://pic.rutube.ru/video/1f/38/1f38bfe03d1d7e19a41e875d7f1255b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712008"/>
            <a:ext cx="3744416" cy="4145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latin typeface="Lato Light" pitchFamily="34" charset="0"/>
                <a:cs typeface="Lato Light" pitchFamily="34" charset="0"/>
              </a:rPr>
              <a:t>Епифаний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Кипрский, творения которого не менее уважались, полагал, что ангелы, управляющие на небе движением небесных светил, собирают трубами морскую воду, чтобы пустить ее снова в виде дождя на землю</a:t>
            </a:r>
          </a:p>
        </p:txBody>
      </p:sp>
      <p:pic>
        <p:nvPicPr>
          <p:cNvPr id="23554" name="Picture 2" descr="https://fs3.fotoload.ru/f/1118/1541865508/ce7b51c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0684" y="2204864"/>
            <a:ext cx="4740416" cy="45194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3140969"/>
            <a:ext cx="548213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Святитель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Епифаний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Кипрский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Одновременно с книгой Космы в Древней Руси обращалось и другое космографическое сочинение, составленное Иоанном, экзархом болгарским, и носившее название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Шестоднев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". Оно дошло до нас в древней рукописи, восходящей к 1263 г. Но это сочинение на Руси было менее популярно.</a:t>
            </a:r>
          </a:p>
        </p:txBody>
      </p:sp>
      <p:pic>
        <p:nvPicPr>
          <p:cNvPr id="24578" name="Picture 2" descr="https://pp.userapi.com/c637827/v637827589/d035/_AheTf1nG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2022" y="1628800"/>
            <a:ext cx="4252915" cy="50363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9" y="3140968"/>
            <a:ext cx="61107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Икона Сотворение мира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Шестоднев</a:t>
            </a:r>
            <a:endParaRPr lang="ru-RU" dirty="0"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556792"/>
            <a:ext cx="43204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Солнце, по словам Иоанна, свое шествие совершает в ночное время "под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земный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пол" и "на восточный предел приходе и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пакы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повыше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земнаго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поля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гредет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на запад -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тако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бо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круговное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обхождение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небеснаго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величьства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от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въсхода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на западное". Здесь не говорится, однако, какую форму имеет этот "земной пол" - круглую или прямоугольную, но, по-видимому, автор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Шестоднева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 -сторонник круглой площади, так как ему небезызвестно разделение Земли по климатическим поясам.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868144" y="3645024"/>
            <a:ext cx="4608512" cy="4464496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332656"/>
            <a:ext cx="2987824" cy="18864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88640"/>
            <a:ext cx="8640960" cy="40626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Black" pitchFamily="34" charset="0"/>
                <a:cs typeface="Lato Light" pitchFamily="34" charset="0"/>
              </a:rPr>
              <a:t>Астрономия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 </a:t>
            </a: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(от 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др.-греч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. 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ἄστρον 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— «звезда» и 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νόμος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 — «закон») —наука о Вселенной, изучающая расположение, движение, структуру, происхождение и развитие небесных тел (планет, звёзд и т. д.) и систем.</a:t>
            </a: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Астрономия — одна из древнейших и старейших наук. Она возникла из практических потребностей человечества.</a:t>
            </a: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С тех пор как на Земле существуют люди, их всегда интересовало то, что они видели на небе. Ещё в глубокой древности они заметили взаимосвязь движения небесных светил по небосводу и периодических изменений погоды. Астрономия тогда была основательно перемешана с астрологией (группа описательных и предсказательных практик, традиций и верований, связанных с небесными телами).</a:t>
            </a: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</p:txBody>
      </p:sp>
      <p:pic>
        <p:nvPicPr>
          <p:cNvPr id="14338" name="Picture 2" descr="https://upload.wikimedia.org/wikipedia/commons/2/23/Astrological_signs_by_J._D._Myli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789040"/>
            <a:ext cx="2839971" cy="2893740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899592" y="3140968"/>
            <a:ext cx="5958408" cy="3658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Иллюстрация из европейской книги 1618 года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868144" y="3645024"/>
            <a:ext cx="4608512" cy="4464496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332656"/>
            <a:ext cx="7308304" cy="216024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88641"/>
            <a:ext cx="87129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Black" pitchFamily="34" charset="0"/>
              </a:rPr>
              <a:t>Астрологические мотивы в искусстве</a:t>
            </a: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Как в литературе, так и в живописи, книжной миниатюре, музыке и скульптуре неоднократно создавались циклы, связанные со знаками Зодиака и астрологическим значением планет.</a:t>
            </a: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Творения Данте, Шекспира, Кальдерона, Стендаля, Скотта и других писателей в художественной форме зачастую отображают астрологические концепции, господствовавшие в эпоху их написания.</a:t>
            </a: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Мало известным остаётся особый литературный стихотворный жанр, </a:t>
            </a:r>
            <a:r>
              <a:rPr lang="ru-RU" i="1" dirty="0" err="1">
                <a:latin typeface="Lato Light" pitchFamily="34" charset="0"/>
                <a:cs typeface="Lato Light" pitchFamily="34" charset="0"/>
              </a:rPr>
              <a:t>генетлиаконик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, существовавший в европейской литературе. Эти стихотворения посвящались астрологическому восхвалению новорождённых и их родителей, основываясь на гороскопе новорождённого. </a:t>
            </a:r>
          </a:p>
        </p:txBody>
      </p:sp>
      <p:pic>
        <p:nvPicPr>
          <p:cNvPr id="15362" name="Picture 2" descr="https://upload.wikimedia.org/wikipedia/commons/thumb/0/07/ND-Amiens_agreste2.JPG/1280px-ND-Amiens_agrest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591018"/>
            <a:ext cx="4176464" cy="3132348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07504" y="3140968"/>
            <a:ext cx="67504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Знаки зодиака (Козерог, Водолей, Рыбы) </a:t>
            </a: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на фасаде кафедрального собора в Амьене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868144" y="3645024"/>
            <a:ext cx="4608512" cy="4464496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16632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На Руси астрономия, соприкасалась с религией и потому казалась опаснее всякой другой науки. Ее смешивали с астрологией, она представлялась подозрительной и нечистой, еретической "прелестью". В поучительных наставлениях Древней Руси делались предостережения от занятия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науцей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смрадною — халдейской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остронумией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".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Богомерзостен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перед богом всяк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любяй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геометрию, а се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душевнии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греси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учитися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астрологии и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еллинским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книгам...; проклинаю прелесть тех, иже зрят на круг небесный: своему разуму верующий,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удобь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впадает в прелести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различныя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; люби простыню (простоту) паче мудрости",- так наставительно предостерегает один из русских книжников своих читателей.</a:t>
            </a:r>
          </a:p>
        </p:txBody>
      </p:sp>
      <p:pic>
        <p:nvPicPr>
          <p:cNvPr id="2050" name="Picture 2" descr="https://avatars.mds.yandex.net/get-zen_doc/5231757/pub_60de25369fbe9a1a04928ca1_60de27fb88ac257a92d8cf97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140968"/>
            <a:ext cx="5148064" cy="3577905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6632"/>
            <a:ext cx="8640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В Византии еще в конце VI в. появилась рукопись купца из Александрии - Космы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Индикоплова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под названием "Христианская топография". В этой книге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Косма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сделал попытку изложить представление о системе мира на основании священного писания. В самой Византии эта книга не пользовалась особой популярностью. Тем не менее книга эта получила широкое распространение в Западной Европе, а на Русь проникла еще в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домонгольский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период и приобрела потом широкую популярность среди русских книжников. Русский читатель нашел в ней ответы на все свои вопросы, касавшиеся мироздания. </a:t>
            </a: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492896"/>
            <a:ext cx="43204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latin typeface="Lato Light" pitchFamily="34" charset="0"/>
                <a:cs typeface="Lato Light" pitchFamily="34" charset="0"/>
              </a:rPr>
              <a:t>Косма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Индикоплов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является ярым противником птолемеевой системы мира, поскольку в этой системе утверждалась шарообразность Земли и неба;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Косма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непримирим в отношении этой «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круглообразной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ереси». В своем сочинении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Косма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поместил даже иронический рисунок - Землю в виде шара и четырех человек с четырех ее сторон, с надписью "что всуе излагаете от внешних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противноходци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,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како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убо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мощно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прияти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сия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лжая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изложения?"</a:t>
            </a:r>
          </a:p>
        </p:txBody>
      </p:sp>
      <p:pic>
        <p:nvPicPr>
          <p:cNvPr id="1028" name="Picture 4" descr="https://royallib.com/zip_emu/br/389/389736/i_0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293096"/>
            <a:ext cx="4238625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По мнению Космы, учение о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круглообратности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 небесного свода ведет начало от вавилонского столпотворения. С верху вавилонской башни первым людям могло, действительно, казаться, что Земля и небо – круглые. Но если небо кругло, то, следовательно, оно не имеет конца, и, следовательно, не прикасается краями к земному шару и так далее... Этими аргументами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Косма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думал сокрушить учение о шарообразности Земли и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круглообратности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 неба. Славянский переводчик книги Космы осыпает последователей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круглообразной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 ереси всякими нелестными эпитетами: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кощунами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", "нечестивыми", "невеждами" ... Учение же Космы предлагается как единственно правильное мировоззрение.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Земля имеет форму прямоугольника, длина которого между востоком и западом вдвое больше ширины - между севером и югом. Сверху прямоугольник Земли возвышается в гору, верхушка которой наклонена к северо-западу, и по склону этой земли-горы от севера до юга живут разные народы. На севере живут гипербореи (гиперборея — северная страна в древнегреческой мифологии), а несколько южнее "великая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русь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". Восточные страны находятся у подошвы земли-горы; солнце, шествуя в своем дневном пути вокруг земли-горы и склоняясь к югу, проходит ближе к южным, нежели к северным странам.</a:t>
            </a:r>
          </a:p>
        </p:txBody>
      </p:sp>
      <p:pic>
        <p:nvPicPr>
          <p:cNvPr id="20482" name="Picture 2" descr="https://litvek.com/icl/i/41/401841/i_00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6722" y="2492897"/>
            <a:ext cx="6856182" cy="4365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proza.ru/pics/2015/11/28/2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07529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3"/>
            <a:ext cx="86409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ato Light" pitchFamily="34" charset="0"/>
                <a:cs typeface="Lato Light" pitchFamily="34" charset="0"/>
              </a:rPr>
              <a:t>Кругом земли-горы обтекает море,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зовомое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океян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", с четырьмя "пучинами", вдающимися в сушу. Это, во-первых, море, "от греческой земли исходящее до западной" (Средиземное море), во-вторых,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Иаровейское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море,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нарицаемое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Чермное" (Красное море), в-третьих, "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Перское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море Ливанские земли" (Аравийское море) и, в-четвертых, "от северные страны,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нарицаемое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Каспийское", "Окрест же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океяна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,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идеже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живяхом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человецы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на востоке, прежде бывшего потопа при Ной рай есть". </a:t>
            </a:r>
          </a:p>
          <a:p>
            <a:r>
              <a:rPr lang="ru-RU" dirty="0">
                <a:latin typeface="Lato Light" pitchFamily="34" charset="0"/>
                <a:cs typeface="Lato Light" pitchFamily="34" charset="0"/>
              </a:rPr>
              <a:t>Таким образом, Земля делилась океаном на две части - землю-гору, "на ней же живем ныне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вси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человецы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", и землю заокеанскую, где находится рай. И человек, слыша: "Упование всех концов земли и сущих в море далече", понимал землю совсем не так, как понимаем ее мы, - в смысле материков и островов, а воображал ее четырехсторонней площадью с райским островом, находящимся где-то недоступно далеко за морем-океаном. На краю заокеанской земли, по учению Космы, возвышается твердая, но прозрачная стена небесного свода, она непосредственно соединена с землей - "край с краем связана, друг с другом совокуплена и неподвижно </a:t>
            </a:r>
            <a:r>
              <a:rPr lang="ru-RU" dirty="0" err="1">
                <a:latin typeface="Lato Light" pitchFamily="34" charset="0"/>
                <a:cs typeface="Lato Light" pitchFamily="34" charset="0"/>
              </a:rPr>
              <a:t>пребываста</a:t>
            </a:r>
            <a:r>
              <a:rPr lang="ru-RU" dirty="0">
                <a:latin typeface="Lato Light" pitchFamily="34" charset="0"/>
                <a:cs typeface="Lato Light" pitchFamily="34" charset="0"/>
              </a:rPr>
              <a:t>". Так как земля четырехугольна, то и прилегающее к ней небо имеет вид четырехстороннего шатра.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1233</Words>
  <Application>Microsoft Office PowerPoint</Application>
  <PresentationFormat>Экран (4:3)</PresentationFormat>
  <Paragraphs>81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DotumChe</vt:lpstr>
      <vt:lpstr>Arial</vt:lpstr>
      <vt:lpstr>Arial Black</vt:lpstr>
      <vt:lpstr>Calibri</vt:lpstr>
      <vt:lpstr>Lato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qwert001920@mail.ru</cp:lastModifiedBy>
  <cp:revision>42</cp:revision>
  <dcterms:created xsi:type="dcterms:W3CDTF">2022-01-22T16:22:34Z</dcterms:created>
  <dcterms:modified xsi:type="dcterms:W3CDTF">2022-05-16T15:56:35Z</dcterms:modified>
</cp:coreProperties>
</file>