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6" r:id="rId6"/>
    <p:sldId id="267" r:id="rId7"/>
    <p:sldId id="261" r:id="rId8"/>
    <p:sldId id="262" r:id="rId9"/>
    <p:sldId id="264" r:id="rId10"/>
    <p:sldId id="263" r:id="rId11"/>
    <p:sldId id="265" r:id="rId12"/>
    <p:sldId id="268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FF13"/>
    <a:srgbClr val="FBC9F4"/>
    <a:srgbClr val="A7FF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4D4DFC-5E69-40ED-A0C3-7FA6460BEC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7ECC1A6-580F-48E5-A0EC-2243F0BDB2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747274-200F-40B5-B3E2-D794D2266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424C6-AFAD-4870-B84E-416AAF33F5E5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537C9D-C81B-4815-B356-842A8DCB5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1C6EA7E-29F6-41A8-B051-FE339D2E9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E486-09C3-4F27-B06A-267515DE3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746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218982-EBD1-40FB-8B79-9AD878EC8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DB66C52-E18A-49DD-AEA3-583FF0EA7C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B024D7-A83C-44E3-8085-E3C253A7E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424C6-AFAD-4870-B84E-416AAF33F5E5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C9589B-FD70-43EB-BA6D-16979063C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38C70A-45BA-4F4A-8166-32E1BA804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E486-09C3-4F27-B06A-267515DE3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967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953D44A-BCFE-44A1-B133-26B496AF16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5DAB362-2F55-48F4-99ED-A932592543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DD4E608-2B68-4094-BC8E-C9E13E767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424C6-AFAD-4870-B84E-416AAF33F5E5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3FBC068-93A2-4E0B-B1D6-349CEBD73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3D5467D-2DFE-4743-8313-F3AA8177C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E486-09C3-4F27-B06A-267515DE3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372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7274B9-3262-4180-8BA5-28050CA27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8F9A82-6B7C-4996-908C-9C30D1826F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72DC2E-1BB7-4B6A-B21D-0E838996D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424C6-AFAD-4870-B84E-416AAF33F5E5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7777DA-C1C4-49A3-B74A-2835A2ADB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CE0419-0F36-490A-8022-6AE258237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E486-09C3-4F27-B06A-267515DE3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120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451BE6-A652-4286-93E2-3404A065B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8C50205-C92F-4927-A044-43B91E809E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5D4AF2A-33FA-4139-8B34-DED1A180B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424C6-AFAD-4870-B84E-416AAF33F5E5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7B4F058-1859-4B7F-9EE8-AAACF3E34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10FB79C-1DE1-4EE2-A124-DE37E78E6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E486-09C3-4F27-B06A-267515DE3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584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7B7C9C-DD5B-463D-BEA7-5A9CA72B1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361044-E55C-4C4E-97A5-EA66CD8392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538FF88-E2FC-49FC-A34D-2F61A380D4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44FA273-E314-4E29-9F86-6F36204B0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424C6-AFAD-4870-B84E-416AAF33F5E5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5EAB3D4-46E8-4830-958C-295DD3B4C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A345574-8B6C-41EF-9106-1BD411392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E486-09C3-4F27-B06A-267515DE3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784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AA0A49-985E-4748-B923-B07892107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A9301C8-ED9D-4031-8D92-D634BCD4BF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0C3BD7D-8235-4A89-AA8B-E9C17C5FF3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B4CEC49-0EA5-452E-AB91-6C05C43C45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1763283-EC66-401F-B21D-ED96657D17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5044874-6FA0-472E-B196-0B8D62697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424C6-AFAD-4870-B84E-416AAF33F5E5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9AA772F-8A98-4DFF-9A7B-68A5EF71A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8C3DDDA-F732-474C-8949-02C6BA6C4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E486-09C3-4F27-B06A-267515DE3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650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F55999-D68B-4342-972C-2AC994CA6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7EE6AC1-9FAD-454D-A827-D404B2A7C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424C6-AFAD-4870-B84E-416AAF33F5E5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702AFE2-A232-4DFF-8BDF-449D87A4C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43C8C61-CD68-485C-994A-CD29AC6AE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E486-09C3-4F27-B06A-267515DE3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409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4610034-43AA-4729-9838-23CA609A5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424C6-AFAD-4870-B84E-416AAF33F5E5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2818962-3437-49EF-AB9E-3D7E9B4CA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99C7D27-B7DA-4AE7-8DA7-DA9622770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E486-09C3-4F27-B06A-267515DE3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814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443527-41D7-4DBC-A4F7-7AAD443E2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C8145D-0C0C-4663-AB81-0F838AF30E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7DCA42F-9201-477D-A0BF-549DD27FCC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DA6CBDE-4E69-495D-BA29-A0A2DDF20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424C6-AFAD-4870-B84E-416AAF33F5E5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6F923E-7779-48EB-A7E0-36782D4C5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49A478F-3361-415E-A0C3-4100D25A2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E486-09C3-4F27-B06A-267515DE3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100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2E20CA-F39E-451C-B868-242967702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873D2B2-9755-4A5A-A1F5-69254271B1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86C3F66-7AF5-4F89-B5EE-DB4254F697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8105CA6-B745-4F33-BF30-B6F19E9AD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424C6-AFAD-4870-B84E-416AAF33F5E5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7BDF45A-FE08-4149-AA25-46F6D86C5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747E79-4E62-41B8-A249-6C531C566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E486-09C3-4F27-B06A-267515DE3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290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53C24A-FE43-4480-895A-CE871A51B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F573CB4-EF0D-4DC0-8BB5-232F926772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9BAF23-DEF3-4D44-81A4-0F052730CE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424C6-AFAD-4870-B84E-416AAF33F5E5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1F9DAE-A9C7-42C6-ABE2-9A28E8BEF6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E928E8-7FC5-49F4-8545-B142421D62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2EE486-09C3-4F27-B06A-267515DE3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865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33F9087-F13D-4401-8906-B365F7E3CE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FF00FF"/>
              </a:highligh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DCABF8-F2CA-4CF7-B528-527CEE3AD725}"/>
              </a:ext>
            </a:extLst>
          </p:cNvPr>
          <p:cNvSpPr txBox="1"/>
          <p:nvPr/>
        </p:nvSpPr>
        <p:spPr>
          <a:xfrm>
            <a:off x="0" y="3108054"/>
            <a:ext cx="1219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highlight>
                  <a:srgbClr val="01FF13"/>
                </a:highlight>
                <a:latin typeface="Arial Black" panose="020B0A04020102020204" pitchFamily="34" charset="0"/>
              </a:rPr>
              <a:t>НЕФТЯНАЯ, ГАЗОВАЯ И УГОЛЬНАЯ ПРОМЫШЛЕННОСТЬ КАК ОСНОВА МИРОВОЙ ЭНЕРГЕТИКИ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40CB3E6-BA1C-42A4-A78B-7746EBCD42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522" y="3840490"/>
            <a:ext cx="3058650" cy="216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>
            <a:extLst>
              <a:ext uri="{FF2B5EF4-FFF2-40B4-BE49-F238E27FC236}">
                <a16:creationId xmlns:a16="http://schemas.microsoft.com/office/drawing/2014/main" id="{48BBCA1C-0749-4F1B-B98B-43C71CF71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6913842" y="244928"/>
            <a:ext cx="5038672" cy="2554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FE7822C-583A-4F21-ABAB-5317168B0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34299">
            <a:off x="7013008" y="-1504329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4C94810-8F9A-4D87-9939-03F381E1586D}"/>
              </a:ext>
            </a:extLst>
          </p:cNvPr>
          <p:cNvSpPr txBox="1"/>
          <p:nvPr/>
        </p:nvSpPr>
        <p:spPr>
          <a:xfrm>
            <a:off x="0" y="-1143000"/>
            <a:ext cx="12192000" cy="763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  <a:p>
            <a:pPr algn="ctr"/>
            <a:endParaRPr lang="ru-RU" sz="1000" dirty="0">
              <a:highlight>
                <a:srgbClr val="01FF13"/>
              </a:highlight>
              <a:latin typeface="Arial Black" panose="020B0A04020102020204" pitchFamily="34" charset="0"/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E295BCF5-5567-4E3D-9CC0-BA636454ECD4}"/>
              </a:ext>
            </a:extLst>
          </p:cNvPr>
          <p:cNvSpPr/>
          <p:nvPr/>
        </p:nvSpPr>
        <p:spPr>
          <a:xfrm>
            <a:off x="9080923" y="2746473"/>
            <a:ext cx="186267" cy="10583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CDDE536F-2533-456E-A885-279644031F73}"/>
              </a:ext>
            </a:extLst>
          </p:cNvPr>
          <p:cNvSpPr/>
          <p:nvPr/>
        </p:nvSpPr>
        <p:spPr>
          <a:xfrm>
            <a:off x="6849139" y="803473"/>
            <a:ext cx="129405" cy="889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B6EAD0D8-592C-4F5F-A022-8C85514DA6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8861" y="4644883"/>
            <a:ext cx="4895411" cy="298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A1ECF94-A4A1-4E61-A6C4-DD70E413C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2159">
            <a:off x="-4810658" y="5739128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>
            <a:extLst>
              <a:ext uri="{FF2B5EF4-FFF2-40B4-BE49-F238E27FC236}">
                <a16:creationId xmlns:a16="http://schemas.microsoft.com/office/drawing/2014/main" id="{E11542B3-AD76-4AF1-97B6-C3DE4BE9E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43543" y="-3927"/>
            <a:ext cx="3880757" cy="2587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>
            <a:extLst>
              <a:ext uri="{FF2B5EF4-FFF2-40B4-BE49-F238E27FC236}">
                <a16:creationId xmlns:a16="http://schemas.microsoft.com/office/drawing/2014/main" id="{43640445-0CA9-4F11-821F-2ED6654F8D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4866" y="3792924"/>
            <a:ext cx="4202217" cy="323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5AEA45E-D6DB-46B1-ABC5-1A2D03E1DA23}"/>
              </a:ext>
            </a:extLst>
          </p:cNvPr>
          <p:cNvSpPr/>
          <p:nvPr/>
        </p:nvSpPr>
        <p:spPr>
          <a:xfrm>
            <a:off x="195943" y="212271"/>
            <a:ext cx="11756571" cy="6400801"/>
          </a:xfrm>
          <a:prstGeom prst="rect">
            <a:avLst/>
          </a:prstGeom>
          <a:noFill/>
          <a:ln w="57150">
            <a:solidFill>
              <a:srgbClr val="01FF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812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33F9087-F13D-4401-8906-B365F7E3CE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FF00FF"/>
              </a:highlight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1ECF94-A4A1-4E61-A6C4-DD70E413C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2159">
            <a:off x="-4810658" y="5739128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FE7822C-583A-4F21-ABAB-5317168B0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34299">
            <a:off x="7013008" y="-1504329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5AEA45E-D6DB-46B1-ABC5-1A2D03E1DA23}"/>
              </a:ext>
            </a:extLst>
          </p:cNvPr>
          <p:cNvSpPr/>
          <p:nvPr/>
        </p:nvSpPr>
        <p:spPr>
          <a:xfrm>
            <a:off x="195943" y="212271"/>
            <a:ext cx="11756571" cy="6400801"/>
          </a:xfrm>
          <a:prstGeom prst="rect">
            <a:avLst/>
          </a:prstGeom>
          <a:noFill/>
          <a:ln w="57150">
            <a:solidFill>
              <a:srgbClr val="01FF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Добыча природного газа, угля">
            <a:extLst>
              <a:ext uri="{FF2B5EF4-FFF2-40B4-BE49-F238E27FC236}">
                <a16:creationId xmlns:a16="http://schemas.microsoft.com/office/drawing/2014/main" id="{A172C51E-4B82-4E0D-99F3-D40C8450FF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25" y="0"/>
            <a:ext cx="52371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A67602A-407D-4406-9E10-26BC22847082}"/>
              </a:ext>
            </a:extLst>
          </p:cNvPr>
          <p:cNvSpPr txBox="1"/>
          <p:nvPr/>
        </p:nvSpPr>
        <p:spPr>
          <a:xfrm>
            <a:off x="8713787" y="1658942"/>
            <a:ext cx="3356291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ru-RU" b="0" i="1" dirty="0">
              <a:solidFill>
                <a:srgbClr val="212529"/>
              </a:solidFill>
              <a:effectLst/>
              <a:latin typeface="-apple-system"/>
            </a:endParaRPr>
          </a:p>
          <a:p>
            <a:pPr algn="l"/>
            <a:endParaRPr lang="ru-RU" i="1" dirty="0">
              <a:solidFill>
                <a:srgbClr val="212529"/>
              </a:solidFill>
              <a:latin typeface="-apple-system"/>
            </a:endParaRPr>
          </a:p>
          <a:p>
            <a:pPr algn="l"/>
            <a:endParaRPr lang="ru-RU" b="0" i="1" dirty="0">
              <a:solidFill>
                <a:srgbClr val="212529"/>
              </a:solidFill>
              <a:effectLst/>
              <a:latin typeface="-apple-system"/>
            </a:endParaRPr>
          </a:p>
          <a:p>
            <a:pPr algn="l"/>
            <a:endParaRPr lang="ru-RU" i="1" dirty="0">
              <a:solidFill>
                <a:srgbClr val="212529"/>
              </a:solidFill>
              <a:latin typeface="-apple-system"/>
            </a:endParaRPr>
          </a:p>
          <a:p>
            <a:pPr algn="l"/>
            <a:endParaRPr lang="ru-RU" b="0" i="1" dirty="0">
              <a:solidFill>
                <a:srgbClr val="212529"/>
              </a:solidFill>
              <a:effectLst/>
              <a:latin typeface="-apple-system"/>
            </a:endParaRPr>
          </a:p>
          <a:p>
            <a:pPr algn="l"/>
            <a:endParaRPr lang="ru-RU" i="1" dirty="0">
              <a:solidFill>
                <a:srgbClr val="212529"/>
              </a:solidFill>
              <a:latin typeface="-apple-system"/>
            </a:endParaRPr>
          </a:p>
          <a:p>
            <a:pPr algn="l"/>
            <a:endParaRPr lang="ru-RU" b="0" i="1" dirty="0">
              <a:solidFill>
                <a:srgbClr val="212529"/>
              </a:solidFill>
              <a:effectLst/>
              <a:latin typeface="-apple-system"/>
            </a:endParaRPr>
          </a:p>
          <a:p>
            <a:pPr algn="l"/>
            <a:endParaRPr lang="ru-RU" i="1" dirty="0">
              <a:solidFill>
                <a:srgbClr val="212529"/>
              </a:solidFill>
              <a:latin typeface="-apple-system"/>
            </a:endParaRPr>
          </a:p>
          <a:p>
            <a:pPr algn="l"/>
            <a:endParaRPr lang="ru-RU" b="0" i="1" dirty="0">
              <a:solidFill>
                <a:srgbClr val="212529"/>
              </a:solidFill>
              <a:effectLst/>
              <a:latin typeface="-apple-system"/>
            </a:endParaRPr>
          </a:p>
          <a:p>
            <a:pPr algn="l"/>
            <a:endParaRPr lang="ru-RU" i="1" dirty="0">
              <a:solidFill>
                <a:srgbClr val="212529"/>
              </a:solidFill>
              <a:latin typeface="-apple-system"/>
            </a:endParaRPr>
          </a:p>
          <a:p>
            <a:pPr algn="l"/>
            <a:endParaRPr lang="ru-RU" b="0" i="1" dirty="0">
              <a:solidFill>
                <a:srgbClr val="212529"/>
              </a:solidFill>
              <a:effectLst/>
              <a:latin typeface="-apple-system"/>
            </a:endParaRPr>
          </a:p>
          <a:p>
            <a:pPr algn="l"/>
            <a:endParaRPr lang="ru-RU" i="1" dirty="0">
              <a:solidFill>
                <a:srgbClr val="212529"/>
              </a:solidFill>
              <a:latin typeface="-apple-system"/>
            </a:endParaRPr>
          </a:p>
          <a:p>
            <a:pPr algn="l"/>
            <a:r>
              <a:rPr lang="ru-RU" b="0" dirty="0">
                <a:solidFill>
                  <a:srgbClr val="212529"/>
                </a:solidFill>
                <a:effectLst/>
                <a:latin typeface="+mj-lt"/>
              </a:rPr>
              <a:t>Рис. 26. главные районы добычи </a:t>
            </a:r>
          </a:p>
          <a:p>
            <a:pPr algn="l"/>
            <a:r>
              <a:rPr lang="ru-RU" b="0" dirty="0">
                <a:solidFill>
                  <a:srgbClr val="212529"/>
                </a:solidFill>
                <a:effectLst/>
                <a:latin typeface="+mj-lt"/>
              </a:rPr>
              <a:t>природного газа в мире;</a:t>
            </a:r>
          </a:p>
          <a:p>
            <a:pPr algn="l"/>
            <a:r>
              <a:rPr lang="ru-RU" b="0" dirty="0">
                <a:solidFill>
                  <a:srgbClr val="212529"/>
                </a:solidFill>
                <a:effectLst/>
                <a:latin typeface="+mj-lt"/>
              </a:rPr>
              <a:t>--</a:t>
            </a:r>
            <a:br>
              <a:rPr lang="ru-RU" b="0" dirty="0">
                <a:solidFill>
                  <a:srgbClr val="212529"/>
                </a:solidFill>
                <a:effectLst/>
                <a:latin typeface="+mj-lt"/>
              </a:rPr>
            </a:br>
            <a:r>
              <a:rPr lang="ru-RU" b="0" dirty="0">
                <a:solidFill>
                  <a:srgbClr val="212529"/>
                </a:solidFill>
                <a:effectLst/>
                <a:latin typeface="+mj-lt"/>
              </a:rPr>
              <a:t>Рис. 27. главные районы </a:t>
            </a:r>
          </a:p>
          <a:p>
            <a:pPr algn="l"/>
            <a:r>
              <a:rPr lang="ru-RU" b="0" dirty="0">
                <a:solidFill>
                  <a:srgbClr val="212529"/>
                </a:solidFill>
                <a:effectLst/>
                <a:latin typeface="+mj-lt"/>
              </a:rPr>
              <a:t>добычи угля в мире.</a:t>
            </a:r>
          </a:p>
          <a:p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4184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33F9087-F13D-4401-8906-B365F7E3CE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FF00FF"/>
              </a:highlight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1ECF94-A4A1-4E61-A6C4-DD70E413C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2159">
            <a:off x="-4810658" y="5739128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FE7822C-583A-4F21-ABAB-5317168B0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34299">
            <a:off x="7013008" y="-1504329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A6D3395-C638-4FF0-AD28-3EFA7D81BAB9}"/>
              </a:ext>
            </a:extLst>
          </p:cNvPr>
          <p:cNvSpPr txBox="1"/>
          <p:nvPr/>
        </p:nvSpPr>
        <p:spPr>
          <a:xfrm>
            <a:off x="195943" y="244928"/>
            <a:ext cx="7542167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Промышленная деятельность человечества очень тесно связана с окружающей средой. Именно промышленность - главный потребитель большинства природных ресурсов. Также остро стоит проблема «грязного» производства.</a:t>
            </a:r>
          </a:p>
          <a:p>
            <a:pPr algn="l"/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Развитие горнодобывающей промышленности нарушает почвенный покров, «съедает» целые природные ландшафты, вызывая необходимость больших затрат на их рекультивацию. Морские горные разработки таят в себе большую экологическую угрозу для мирового океана. При лесозаготовках также разрушается почвенный покров. Развитие металлургии сопровождается загрязнением атмосферы, повышением содержания в окружающей среде железа, свинца, олова, меди, ртути, мышьяка и других металлов, что может создать реальную угрозу здоровью людей. Развитие химической и нефтехимической промышленности нередко приводит к заражению воздуха, воды, почвенного покрова;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ocoбенно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 опасны крупные аварии на таких предприятиях. То же относится и к предприятиям целлюлозно-бумажной промышленности.</a:t>
            </a:r>
          </a:p>
          <a:p>
            <a:pPr algn="l"/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Но нельзя забывать и о том, что ученые и инженеры откликнулись на перечисленные выше проблемы, причем разработкой не только природоохранных технологий, но и принципов размещения, лучше учитывающих экологический фактор. В первую очередь это относится к размещению «грязных» производств.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B56962CA-E36E-47C8-8E6A-23D48F57A5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229" y="1508761"/>
            <a:ext cx="4677771" cy="510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5AEA45E-D6DB-46B1-ABC5-1A2D03E1DA23}"/>
              </a:ext>
            </a:extLst>
          </p:cNvPr>
          <p:cNvSpPr/>
          <p:nvPr/>
        </p:nvSpPr>
        <p:spPr>
          <a:xfrm>
            <a:off x="195943" y="212271"/>
            <a:ext cx="11756571" cy="6400801"/>
          </a:xfrm>
          <a:prstGeom prst="rect">
            <a:avLst/>
          </a:prstGeom>
          <a:noFill/>
          <a:ln w="57150">
            <a:solidFill>
              <a:srgbClr val="01FF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335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33F9087-F13D-4401-8906-B365F7E3CE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FF00FF"/>
              </a:highlight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1ECF94-A4A1-4E61-A6C4-DD70E413C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2159">
            <a:off x="-4810658" y="5739128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FE7822C-583A-4F21-ABAB-5317168B0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34299">
            <a:off x="7013008" y="-1504329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5AEA45E-D6DB-46B1-ABC5-1A2D03E1DA23}"/>
              </a:ext>
            </a:extLst>
          </p:cNvPr>
          <p:cNvSpPr/>
          <p:nvPr/>
        </p:nvSpPr>
        <p:spPr>
          <a:xfrm>
            <a:off x="195943" y="212271"/>
            <a:ext cx="11756571" cy="6400801"/>
          </a:xfrm>
          <a:prstGeom prst="rect">
            <a:avLst/>
          </a:prstGeom>
          <a:noFill/>
          <a:ln w="57150">
            <a:solidFill>
              <a:srgbClr val="01FF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FA7AF3-0BE6-42DA-BADA-4CFB6A2E60B7}"/>
              </a:ext>
            </a:extLst>
          </p:cNvPr>
          <p:cNvSpPr txBox="1"/>
          <p:nvPr/>
        </p:nvSpPr>
        <p:spPr>
          <a:xfrm>
            <a:off x="195943" y="244929"/>
            <a:ext cx="115883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222222"/>
                </a:solidFill>
                <a:effectLst/>
                <a:latin typeface="+mj-lt"/>
              </a:rPr>
              <a:t>-- Слово «нефть» буквально переводится как «каменное масло».</a:t>
            </a:r>
          </a:p>
          <a:p>
            <a:r>
              <a:rPr lang="ru-RU" b="0" i="0" dirty="0">
                <a:solidFill>
                  <a:srgbClr val="222222"/>
                </a:solidFill>
                <a:effectLst/>
                <a:latin typeface="+mj-lt"/>
              </a:rPr>
              <a:t>-- Нефть используется людьми уже более 6000 лет. В древнем Вавилоне битум использовался при строительстве зданий и для герметизации морских судов. Гудрон впервые был использован в VIII веке в Багдаде при строительстве дорог. Древние египтяне и впоследствии греки использовали для освещения примитивные лампы, топливом для которых служили легкие нефти.</a:t>
            </a:r>
          </a:p>
          <a:p>
            <a:r>
              <a:rPr lang="ru-RU" b="0" i="0" dirty="0">
                <a:solidFill>
                  <a:srgbClr val="222222"/>
                </a:solidFill>
                <a:effectLst/>
                <a:latin typeface="+mj-lt"/>
              </a:rPr>
              <a:t>-- Впервые в Европе нефть, экспортируемая из Венесуэлы в 1539 году, использовалась для лечения подагры Императора Карла V.</a:t>
            </a:r>
          </a:p>
          <a:p>
            <a:r>
              <a:rPr lang="ru-RU" b="0" i="0" dirty="0">
                <a:solidFill>
                  <a:srgbClr val="222222"/>
                </a:solidFill>
                <a:effectLst/>
                <a:latin typeface="+mj-lt"/>
              </a:rPr>
              <a:t>-- Самая глубокая скважина в мире была пробурена в ноябре 2017 года на Сахалине-I, достигнув глубины 15 000 метров.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8" name="Picture 10">
            <a:extLst>
              <a:ext uri="{FF2B5EF4-FFF2-40B4-BE49-F238E27FC236}">
                <a16:creationId xmlns:a16="http://schemas.microsoft.com/office/drawing/2014/main" id="{F312EB97-B12D-48C8-ADE5-C22BF095C3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239485" y="3033655"/>
            <a:ext cx="7013411" cy="3555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id="{6FBDB253-2E6F-4449-A125-B8B430661880}"/>
              </a:ext>
            </a:extLst>
          </p:cNvPr>
          <p:cNvSpPr/>
          <p:nvPr/>
        </p:nvSpPr>
        <p:spPr>
          <a:xfrm>
            <a:off x="4017433" y="2988733"/>
            <a:ext cx="186267" cy="10583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0BA63ECB-3806-48D0-86C9-DAA942B498B9}"/>
              </a:ext>
            </a:extLst>
          </p:cNvPr>
          <p:cNvSpPr/>
          <p:nvPr/>
        </p:nvSpPr>
        <p:spPr>
          <a:xfrm>
            <a:off x="7167033" y="5689600"/>
            <a:ext cx="129405" cy="889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8">
            <a:extLst>
              <a:ext uri="{FF2B5EF4-FFF2-40B4-BE49-F238E27FC236}">
                <a16:creationId xmlns:a16="http://schemas.microsoft.com/office/drawing/2014/main" id="{3AED4349-7760-41B4-8C51-F35D82ED2B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342" y="3094567"/>
            <a:ext cx="3375988" cy="337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511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33F9087-F13D-4401-8906-B365F7E3CE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FF00FF"/>
              </a:highlight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1ECF94-A4A1-4E61-A6C4-DD70E413C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2159">
            <a:off x="-4810658" y="5739128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FE7822C-583A-4F21-ABAB-5317168B0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34299">
            <a:off x="7013008" y="-1504329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5AEA45E-D6DB-46B1-ABC5-1A2D03E1DA23}"/>
              </a:ext>
            </a:extLst>
          </p:cNvPr>
          <p:cNvSpPr/>
          <p:nvPr/>
        </p:nvSpPr>
        <p:spPr>
          <a:xfrm>
            <a:off x="195943" y="212271"/>
            <a:ext cx="11756571" cy="6400801"/>
          </a:xfrm>
          <a:prstGeom prst="rect">
            <a:avLst/>
          </a:prstGeom>
          <a:noFill/>
          <a:ln w="57150">
            <a:solidFill>
              <a:srgbClr val="01FF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9D6C28-428D-4072-8EBA-4D6B5151693B}"/>
              </a:ext>
            </a:extLst>
          </p:cNvPr>
          <p:cNvSpPr txBox="1"/>
          <p:nvPr/>
        </p:nvSpPr>
        <p:spPr>
          <a:xfrm>
            <a:off x="195943" y="244928"/>
            <a:ext cx="7039247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22222"/>
                </a:solidFill>
                <a:latin typeface="+mj-lt"/>
              </a:rPr>
              <a:t>Б</a:t>
            </a:r>
            <a:r>
              <a:rPr lang="ru-RU" b="0" i="0" dirty="0">
                <a:solidFill>
                  <a:srgbClr val="222222"/>
                </a:solidFill>
                <a:effectLst/>
                <a:latin typeface="+mj-lt"/>
              </a:rPr>
              <a:t>лагодаря нефти киты были спасены от полного истребления:</a:t>
            </a:r>
            <a:br>
              <a:rPr lang="ru-RU" dirty="0">
                <a:latin typeface="+mj-lt"/>
              </a:rPr>
            </a:br>
            <a:r>
              <a:rPr lang="ru-RU" dirty="0">
                <a:latin typeface="+mj-lt"/>
              </a:rPr>
              <a:t>--</a:t>
            </a:r>
            <a:br>
              <a:rPr lang="ru-RU" dirty="0">
                <a:latin typeface="+mj-lt"/>
              </a:rPr>
            </a:br>
            <a:r>
              <a:rPr lang="ru-RU" b="0" i="0" dirty="0">
                <a:solidFill>
                  <a:srgbClr val="222222"/>
                </a:solidFill>
                <a:effectLst/>
                <a:latin typeface="+mj-lt"/>
              </a:rPr>
              <a:t>В девятнадцатом веке существовал огромный спрос на китовый жир. Китовый жир широко использовался в осветительных лампах, так как он сгорал медленно, не выделяя при этом дыма и неприятного запаха. Кроме того, китовый жир использовался для изготовления свечей, как смазка для часовых механизмов, в качестве защитного покрытия на ранних фотографиях, а также как обязательный элемент при изготовлении лекарственных препаратов, мыла и косметики. Из-за повышенного спроса, охота на китов к середине XIX века привела к почти полному вымиранию этих животных. Но благодаря более дешевому керосину, получаемому в процессе перегонки нефти, и открытию безопасного использования его в качестве источника освещения, спрос на китовый жир начал резко снижаться. Единственное для чего до сих пор используют китовый жир – это космические исследования. Оказалось, что китовый жир (точнее жир кашалотов) не замерзает даже при аномально низких температурах (какие существуют в космическом пространстве). Благодаря этому уникальному свойству китовый жир – идеальный смазочный материал для использования в космических зондах.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11266" name="Picture 2" descr="спрос на китовый жир">
            <a:extLst>
              <a:ext uri="{FF2B5EF4-FFF2-40B4-BE49-F238E27FC236}">
                <a16:creationId xmlns:a16="http://schemas.microsoft.com/office/drawing/2014/main" id="{164832BF-B0EE-4F19-AE5B-CB1F01095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555" y="426763"/>
            <a:ext cx="4642635" cy="300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>
            <a:extLst>
              <a:ext uri="{FF2B5EF4-FFF2-40B4-BE49-F238E27FC236}">
                <a16:creationId xmlns:a16="http://schemas.microsoft.com/office/drawing/2014/main" id="{A2DDC389-0309-4337-9EC5-276EC7864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6692">
            <a:off x="6919679" y="3311284"/>
            <a:ext cx="5364246" cy="249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461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33F9087-F13D-4401-8906-B365F7E3CE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FF00FF"/>
              </a:highlight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1ECF94-A4A1-4E61-A6C4-DD70E413C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2159">
            <a:off x="-4810658" y="5739128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FE7822C-583A-4F21-ABAB-5317168B0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34299">
            <a:off x="7013008" y="-1504329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5AEA45E-D6DB-46B1-ABC5-1A2D03E1DA23}"/>
              </a:ext>
            </a:extLst>
          </p:cNvPr>
          <p:cNvSpPr/>
          <p:nvPr/>
        </p:nvSpPr>
        <p:spPr>
          <a:xfrm>
            <a:off x="195943" y="212271"/>
            <a:ext cx="11756571" cy="6400801"/>
          </a:xfrm>
          <a:prstGeom prst="rect">
            <a:avLst/>
          </a:prstGeom>
          <a:noFill/>
          <a:ln w="57150">
            <a:solidFill>
              <a:srgbClr val="01FF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План-схема темы 5">
            <a:extLst>
              <a:ext uri="{FF2B5EF4-FFF2-40B4-BE49-F238E27FC236}">
                <a16:creationId xmlns:a16="http://schemas.microsoft.com/office/drawing/2014/main" id="{82B380AD-B1FC-4DB1-BC8A-AAE82519D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574" y="0"/>
            <a:ext cx="5252852" cy="6847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9827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33F9087-F13D-4401-8906-B365F7E3CE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FF00FF"/>
              </a:highlight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1ECF94-A4A1-4E61-A6C4-DD70E413C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2159">
            <a:off x="-4810658" y="5739128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FE7822C-583A-4F21-ABAB-5317168B0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34299">
            <a:off x="7013008" y="-1504329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5AEA45E-D6DB-46B1-ABC5-1A2D03E1DA23}"/>
              </a:ext>
            </a:extLst>
          </p:cNvPr>
          <p:cNvSpPr/>
          <p:nvPr/>
        </p:nvSpPr>
        <p:spPr>
          <a:xfrm>
            <a:off x="195943" y="212271"/>
            <a:ext cx="11756571" cy="6400801"/>
          </a:xfrm>
          <a:prstGeom prst="rect">
            <a:avLst/>
          </a:prstGeom>
          <a:noFill/>
          <a:ln w="57150">
            <a:solidFill>
              <a:srgbClr val="01FF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Блок 7">
            <a:extLst>
              <a:ext uri="{FF2B5EF4-FFF2-40B4-BE49-F238E27FC236}">
                <a16:creationId xmlns:a16="http://schemas.microsoft.com/office/drawing/2014/main" id="{D5DD906E-78F0-4EB5-99A6-6F16A85ABB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631" y="0"/>
            <a:ext cx="51387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2223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33F9087-F13D-4401-8906-B365F7E3CE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FF00FF"/>
              </a:highlight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1ECF94-A4A1-4E61-A6C4-DD70E413C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2159">
            <a:off x="-4810658" y="5739128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FE7822C-583A-4F21-ABAB-5317168B0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34299">
            <a:off x="7013008" y="-1504329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7EA36D9-6BDE-4168-A5A1-C048FB81D1F9}"/>
              </a:ext>
            </a:extLst>
          </p:cNvPr>
          <p:cNvSpPr txBox="1"/>
          <p:nvPr/>
        </p:nvSpPr>
        <p:spPr>
          <a:xfrm>
            <a:off x="239487" y="244928"/>
            <a:ext cx="11713028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Нефтяная промышленность имеет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ocoбенно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 большое значение.</a:t>
            </a:r>
            <a:br>
              <a:rPr lang="ru-RU" b="0" i="0" dirty="0">
                <a:solidFill>
                  <a:srgbClr val="212529"/>
                </a:solidFill>
                <a:effectLst/>
                <a:latin typeface="+mj-lt"/>
              </a:rPr>
            </a:b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--</a:t>
            </a:r>
          </a:p>
          <a:p>
            <a:pPr algn="l"/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Нефть была известна человеку с глубокой древности</a:t>
            </a:r>
            <a:r>
              <a:rPr lang="ru-RU" dirty="0">
                <a:solidFill>
                  <a:srgbClr val="212529"/>
                </a:solidFill>
                <a:latin typeface="+mj-lt"/>
              </a:rPr>
              <a:t>, 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ее применяли для освещения, обогрева, изготовления лекарств. В XIX в. стимулом к росту ее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дoбычи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 сначала стало изобретение керосиновой лампы, а затем двигателя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внутреннeгo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 сгорания. В ХХ в. ни один другой вид первичных энергоресурсов не оказал столь большого влияния на экономическое и социальное развитие человечества, как нефть.</a:t>
            </a:r>
            <a:br>
              <a:rPr lang="ru-RU" b="0" i="0" dirty="0">
                <a:solidFill>
                  <a:srgbClr val="212529"/>
                </a:solidFill>
                <a:effectLst/>
                <a:latin typeface="+mj-lt"/>
              </a:rPr>
            </a:b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--</a:t>
            </a:r>
          </a:p>
          <a:p>
            <a:pPr algn="l"/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Ныне нефть добывается почти в 100 странах мира. Между экономически развитыми и развивающимися странами мировая добыча (достигшая 3,9 млрд тонн) распределяется в пропорции 35: 65. Около 40% ее приходится на страны ОПЕК. </a:t>
            </a:r>
          </a:p>
          <a:p>
            <a:pPr algn="l"/>
            <a:endParaRPr lang="ru-RU" dirty="0">
              <a:solidFill>
                <a:srgbClr val="212529"/>
              </a:solidFill>
              <a:latin typeface="+mj-lt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93C94A39-AF82-4346-B161-DA99B668A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559" y="3255043"/>
            <a:ext cx="7304442" cy="3652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4BB1EAA7-60A1-49DF-A94B-D163BFB3D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886697" y="3429000"/>
            <a:ext cx="7333651" cy="3472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5AEA45E-D6DB-46B1-ABC5-1A2D03E1DA23}"/>
              </a:ext>
            </a:extLst>
          </p:cNvPr>
          <p:cNvSpPr/>
          <p:nvPr/>
        </p:nvSpPr>
        <p:spPr>
          <a:xfrm>
            <a:off x="195943" y="212271"/>
            <a:ext cx="11756571" cy="6400801"/>
          </a:xfrm>
          <a:prstGeom prst="rect">
            <a:avLst/>
          </a:prstGeom>
          <a:noFill/>
          <a:ln w="57150">
            <a:solidFill>
              <a:srgbClr val="01FF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697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33F9087-F13D-4401-8906-B365F7E3CE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FF00FF"/>
              </a:highlight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1ECF94-A4A1-4E61-A6C4-DD70E413C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2159">
            <a:off x="-4810658" y="5739128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FE7822C-583A-4F21-ABAB-5317168B0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34299">
            <a:off x="7013008" y="-1504329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5AEA45E-D6DB-46B1-ABC5-1A2D03E1DA23}"/>
              </a:ext>
            </a:extLst>
          </p:cNvPr>
          <p:cNvSpPr/>
          <p:nvPr/>
        </p:nvSpPr>
        <p:spPr>
          <a:xfrm>
            <a:off x="195943" y="212271"/>
            <a:ext cx="11756571" cy="6400801"/>
          </a:xfrm>
          <a:prstGeom prst="rect">
            <a:avLst/>
          </a:prstGeom>
          <a:noFill/>
          <a:ln w="57150">
            <a:solidFill>
              <a:srgbClr val="01FF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EA36D9-6BDE-4168-A5A1-C048FB81D1F9}"/>
              </a:ext>
            </a:extLst>
          </p:cNvPr>
          <p:cNvSpPr txBox="1"/>
          <p:nvPr/>
        </p:nvSpPr>
        <p:spPr>
          <a:xfrm>
            <a:off x="239487" y="244928"/>
            <a:ext cx="1171302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i="0" dirty="0">
                <a:solidFill>
                  <a:srgbClr val="333333"/>
                </a:solidFill>
                <a:effectLst/>
                <a:latin typeface="+mj-lt"/>
              </a:rPr>
              <a:t>ОПЕК - </a:t>
            </a:r>
            <a:r>
              <a:rPr lang="en-US" i="0" dirty="0">
                <a:solidFill>
                  <a:srgbClr val="333333"/>
                </a:solidFill>
                <a:effectLst/>
                <a:latin typeface="+mj-lt"/>
              </a:rPr>
              <a:t>Organization of the Petroleum Exporting Countries</a:t>
            </a:r>
            <a:r>
              <a:rPr lang="ru-RU" i="0" dirty="0">
                <a:solidFill>
                  <a:srgbClr val="333333"/>
                </a:solidFill>
                <a:effectLst/>
                <a:latin typeface="+mj-lt"/>
              </a:rPr>
              <a:t> </a:t>
            </a:r>
            <a:r>
              <a:rPr lang="ru-RU" dirty="0">
                <a:solidFill>
                  <a:srgbClr val="333333"/>
                </a:solidFill>
                <a:latin typeface="+mj-lt"/>
              </a:rPr>
              <a:t>(</a:t>
            </a:r>
            <a:r>
              <a:rPr lang="ru-RU" i="0" dirty="0">
                <a:solidFill>
                  <a:srgbClr val="333333"/>
                </a:solidFill>
                <a:effectLst/>
                <a:latin typeface="+mj-lt"/>
              </a:rPr>
              <a:t>Организация стран-экспортёров нефти);</a:t>
            </a:r>
          </a:p>
          <a:p>
            <a:pPr algn="l"/>
            <a:r>
              <a:rPr lang="ru-RU" i="0" dirty="0">
                <a:solidFill>
                  <a:srgbClr val="333333"/>
                </a:solidFill>
                <a:effectLst/>
                <a:latin typeface="+mj-lt"/>
              </a:rPr>
              <a:t>--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+mj-lt"/>
              </a:rPr>
              <a:t>По состоянию на март 2020 г. в состав ОПЕК входят 13 стран: Алжир, Ангола, Венесуэла, Габон, Ирак, Иран, Конго, Кувейт, Ливия, Объединённые Арабские Эмираты, Нигерия, Саудовская Аравия, Экваториальная Гвинея. </a:t>
            </a:r>
          </a:p>
          <a:p>
            <a:r>
              <a:rPr lang="ru-RU" dirty="0">
                <a:solidFill>
                  <a:srgbClr val="333333"/>
                </a:solidFill>
                <a:latin typeface="+mj-lt"/>
              </a:rPr>
              <a:t>--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+mj-lt"/>
              </a:rPr>
              <a:t>Штаб-квартира расположена в Вене.</a:t>
            </a:r>
            <a:endParaRPr lang="ru-RU" dirty="0">
              <a:solidFill>
                <a:srgbClr val="212529"/>
              </a:solidFill>
              <a:latin typeface="+mj-lt"/>
            </a:endParaRPr>
          </a:p>
          <a:p>
            <a:pPr algn="l"/>
            <a:endParaRPr lang="ru-RU" i="0" dirty="0">
              <a:solidFill>
                <a:srgbClr val="212529"/>
              </a:solidFill>
              <a:effectLst/>
              <a:latin typeface="+mj-lt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53BC8F38-36E7-4F30-970F-B91FDB5024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875" y="2471412"/>
            <a:ext cx="6194518" cy="3890712"/>
          </a:xfrm>
          <a:prstGeom prst="rect">
            <a:avLst/>
          </a:prstGeom>
          <a:noFill/>
          <a:ln w="57150">
            <a:solidFill>
              <a:srgbClr val="01FF1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B549A64E-43DA-4CCF-8EC5-31047B1CC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14" y="2909525"/>
            <a:ext cx="3957139" cy="279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9884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33F9087-F13D-4401-8906-B365F7E3CE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FF00FF"/>
              </a:highlight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1ECF94-A4A1-4E61-A6C4-DD70E413C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2159">
            <a:off x="-4810658" y="5739128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FE7822C-583A-4F21-ABAB-5317168B0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34299">
            <a:off x="7013008" y="-1504329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5AEA45E-D6DB-46B1-ABC5-1A2D03E1DA23}"/>
              </a:ext>
            </a:extLst>
          </p:cNvPr>
          <p:cNvSpPr/>
          <p:nvPr/>
        </p:nvSpPr>
        <p:spPr>
          <a:xfrm>
            <a:off x="195943" y="212271"/>
            <a:ext cx="11756571" cy="6400801"/>
          </a:xfrm>
          <a:prstGeom prst="rect">
            <a:avLst/>
          </a:prstGeom>
          <a:noFill/>
          <a:ln w="57150">
            <a:solidFill>
              <a:srgbClr val="01FF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ED8B58-D091-439A-B869-96134C73A844}"/>
              </a:ext>
            </a:extLst>
          </p:cNvPr>
          <p:cNvSpPr txBox="1"/>
          <p:nvPr/>
        </p:nvSpPr>
        <p:spPr>
          <a:xfrm>
            <a:off x="195943" y="244928"/>
            <a:ext cx="11756571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На страны Персидского залива (</a:t>
            </a:r>
            <a:r>
              <a:rPr lang="ru-RU" b="0" i="0" dirty="0">
                <a:solidFill>
                  <a:srgbClr val="333333"/>
                </a:solidFill>
                <a:effectLst/>
                <a:latin typeface="+mj-lt"/>
              </a:rPr>
              <a:t>Оман, Объединённые Арабские Эмираты, Саудовская Аравия, Катар, Бахрейн, Кувейт, Ирак и Иран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) приходится 2/3 мировых разведанных запасов нефти и около 1/3 ее мировой добычи. Четыре страны этого региона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дoбывают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 более 100 млн тонн нефти в год каждая (Саудовская Аравия, Иран, ОАЭ, Кувейт).</a:t>
            </a:r>
            <a:br>
              <a:rPr lang="ru-RU" b="0" i="0" dirty="0">
                <a:solidFill>
                  <a:srgbClr val="212529"/>
                </a:solidFill>
                <a:effectLst/>
                <a:latin typeface="+mj-lt"/>
              </a:rPr>
            </a:b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--</a:t>
            </a:r>
          </a:p>
          <a:p>
            <a:pPr algn="l"/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Остальные же регионы по размерам добычи нефти распределяются в таком порядке: CHГ, Латинская Америка, Африка, Северная Америка, зарубежная Европа, Австралия и Океания. </a:t>
            </a:r>
            <a:br>
              <a:rPr lang="ru-RU" b="0" i="0" dirty="0">
                <a:solidFill>
                  <a:srgbClr val="212529"/>
                </a:solidFill>
                <a:effectLst/>
                <a:latin typeface="+mj-lt"/>
              </a:rPr>
            </a:br>
            <a:endParaRPr lang="ru-RU" b="0" i="0" dirty="0">
              <a:solidFill>
                <a:srgbClr val="212529"/>
              </a:solidFill>
              <a:effectLst/>
              <a:latin typeface="+mj-lt"/>
            </a:endParaRPr>
          </a:p>
        </p:txBody>
      </p:sp>
      <p:pic>
        <p:nvPicPr>
          <p:cNvPr id="7176" name="Picture 8">
            <a:extLst>
              <a:ext uri="{FF2B5EF4-FFF2-40B4-BE49-F238E27FC236}">
                <a16:creationId xmlns:a16="http://schemas.microsoft.com/office/drawing/2014/main" id="{1406C32C-80B1-4D94-9C84-02D0D37F24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839" y="2220388"/>
            <a:ext cx="4250167" cy="425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>
            <a:extLst>
              <a:ext uri="{FF2B5EF4-FFF2-40B4-BE49-F238E27FC236}">
                <a16:creationId xmlns:a16="http://schemas.microsoft.com/office/drawing/2014/main" id="{83FBB24E-8186-45DE-8023-960A4691EC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239485" y="3033655"/>
            <a:ext cx="7013411" cy="3555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CB2619C5-2C4C-4C1B-916F-8F2C57C9C81F}"/>
              </a:ext>
            </a:extLst>
          </p:cNvPr>
          <p:cNvSpPr/>
          <p:nvPr/>
        </p:nvSpPr>
        <p:spPr>
          <a:xfrm>
            <a:off x="4017433" y="2988733"/>
            <a:ext cx="186267" cy="10583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158496C9-44A0-4A44-B189-79961D62AB05}"/>
              </a:ext>
            </a:extLst>
          </p:cNvPr>
          <p:cNvSpPr/>
          <p:nvPr/>
        </p:nvSpPr>
        <p:spPr>
          <a:xfrm>
            <a:off x="7167033" y="5689600"/>
            <a:ext cx="129405" cy="889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137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33F9087-F13D-4401-8906-B365F7E3CE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FF00FF"/>
              </a:highlight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1ECF94-A4A1-4E61-A6C4-DD70E413C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2159">
            <a:off x="-4810658" y="5739128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FE7822C-583A-4F21-ABAB-5317168B0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34299">
            <a:off x="7013008" y="-1504329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5AEA45E-D6DB-46B1-ABC5-1A2D03E1DA23}"/>
              </a:ext>
            </a:extLst>
          </p:cNvPr>
          <p:cNvSpPr/>
          <p:nvPr/>
        </p:nvSpPr>
        <p:spPr>
          <a:xfrm>
            <a:off x="195943" y="212271"/>
            <a:ext cx="11756571" cy="6400801"/>
          </a:xfrm>
          <a:prstGeom prst="rect">
            <a:avLst/>
          </a:prstGeom>
          <a:noFill/>
          <a:ln w="57150">
            <a:solidFill>
              <a:srgbClr val="01FF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Добыча нефти">
            <a:extLst>
              <a:ext uri="{FF2B5EF4-FFF2-40B4-BE49-F238E27FC236}">
                <a16:creationId xmlns:a16="http://schemas.microsoft.com/office/drawing/2014/main" id="{30E716AA-AFE0-4691-8DD4-219B347A3E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50" y="0"/>
            <a:ext cx="52181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622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33F9087-F13D-4401-8906-B365F7E3CE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FF00FF"/>
              </a:highlight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1ECF94-A4A1-4E61-A6C4-DD70E413C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2159">
            <a:off x="-4810658" y="5739128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>
            <a:extLst>
              <a:ext uri="{FF2B5EF4-FFF2-40B4-BE49-F238E27FC236}">
                <a16:creationId xmlns:a16="http://schemas.microsoft.com/office/drawing/2014/main" id="{EA7114EC-25E9-4294-8FEC-771388D3D6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6704" y="244927"/>
            <a:ext cx="4448094" cy="3336071"/>
          </a:xfrm>
          <a:prstGeom prst="rect">
            <a:avLst/>
          </a:prstGeom>
          <a:noFill/>
          <a:ln w="57150">
            <a:solidFill>
              <a:srgbClr val="01FF1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B3493BC3-4DCB-4BD9-8712-D59558CB99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6704" y="3580998"/>
            <a:ext cx="4467844" cy="2999392"/>
          </a:xfrm>
          <a:prstGeom prst="rect">
            <a:avLst/>
          </a:prstGeom>
          <a:noFill/>
          <a:ln w="38100">
            <a:solidFill>
              <a:srgbClr val="01FF1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FE7822C-583A-4F21-ABAB-5317168B0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34299">
            <a:off x="7013008" y="-1504329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21631F2-D4DE-44C8-B80F-7ED8E68A8B3E}"/>
              </a:ext>
            </a:extLst>
          </p:cNvPr>
          <p:cNvSpPr txBox="1"/>
          <p:nvPr/>
        </p:nvSpPr>
        <p:spPr>
          <a:xfrm>
            <a:off x="195944" y="244927"/>
            <a:ext cx="7173044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Мировая газовая промышленность также получила значительное развитие. Это объясняется тремя главными причинами: наличием больших разведанных запасов природного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гaза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, относительной дешевизной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eгo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 транспортировки, а также тем, что газ - экологически более «чистое» топливо, чем уголь и нефть. Вот почему с середины ХХ в. мировая добыча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природнoгo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 газа выросла почти в 14 раз, превысив уровень 2.7 трлн м</a:t>
            </a:r>
            <a:r>
              <a:rPr lang="ru-RU" b="0" i="0" baseline="30000" dirty="0">
                <a:solidFill>
                  <a:srgbClr val="212529"/>
                </a:solidFill>
                <a:effectLst/>
                <a:latin typeface="+mj-lt"/>
              </a:rPr>
              <a:t>3 </a:t>
            </a:r>
            <a:br>
              <a:rPr lang="ru-RU" b="0" i="0" dirty="0">
                <a:solidFill>
                  <a:srgbClr val="212529"/>
                </a:solidFill>
                <a:effectLst/>
                <a:latin typeface="+mj-lt"/>
              </a:rPr>
            </a:b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--</a:t>
            </a:r>
          </a:p>
          <a:p>
            <a:pPr algn="l"/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Еще не так давно почти весь природный газ добывался в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стpa</a:t>
            </a:r>
            <a:r>
              <a:rPr lang="ru-RU" dirty="0" err="1">
                <a:solidFill>
                  <a:srgbClr val="212529"/>
                </a:solidFill>
                <a:latin typeface="+mj-lt"/>
              </a:rPr>
              <a:t>н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ах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 Севера, в первую очередь в США и Канаде, в зарубежной Европе и СНГ.</a:t>
            </a:r>
            <a:r>
              <a:rPr lang="ru-RU" dirty="0">
                <a:solidFill>
                  <a:srgbClr val="212529"/>
                </a:solidFill>
                <a:latin typeface="+mj-lt"/>
              </a:rPr>
              <a:t> 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Но в последнее время крупными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eгo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 производителями стали и некоторые страны Юга, главным образом в Юго-Восточной и Юго-Западной Азии,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Ceверной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 Африке и Латинской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Aмeрике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.</a:t>
            </a:r>
            <a:br>
              <a:rPr lang="ru-RU" b="0" i="0" dirty="0">
                <a:solidFill>
                  <a:srgbClr val="212529"/>
                </a:solidFill>
                <a:effectLst/>
                <a:latin typeface="+mj-lt"/>
              </a:rPr>
            </a:b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--</a:t>
            </a:r>
          </a:p>
          <a:p>
            <a:pPr algn="l"/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В мировую торговлю поступает около 30% добываемого природного газа. Основная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eгo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 часть экспортируется по магистральным газопроводам - из России, Туркменистана, Нидерландов, Канады, Алжира. Остальная часть отправляется на экспорт в сжиженном виде в специальных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танкepaх-метановозах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. Сжиженный природный газ экспортируют главным образом развивающиеся страны, что уже привело к формированию морских «газовых мостов». Судя по прогнозам, добыча и потребление природного газа будут продолжать расти.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5AEA45E-D6DB-46B1-ABC5-1A2D03E1DA23}"/>
              </a:ext>
            </a:extLst>
          </p:cNvPr>
          <p:cNvSpPr/>
          <p:nvPr/>
        </p:nvSpPr>
        <p:spPr>
          <a:xfrm>
            <a:off x="195943" y="212271"/>
            <a:ext cx="11756571" cy="6400801"/>
          </a:xfrm>
          <a:prstGeom prst="rect">
            <a:avLst/>
          </a:prstGeom>
          <a:noFill/>
          <a:ln w="57150">
            <a:solidFill>
              <a:srgbClr val="01FF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556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33F9087-F13D-4401-8906-B365F7E3CE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FF00FF"/>
              </a:highlight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1ECF94-A4A1-4E61-A6C4-DD70E413C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2159">
            <a:off x="-4810658" y="5739128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6D666C0-3A41-457F-9E7C-D5346A2D105A}"/>
              </a:ext>
            </a:extLst>
          </p:cNvPr>
          <p:cNvSpPr txBox="1"/>
          <p:nvPr/>
        </p:nvSpPr>
        <p:spPr>
          <a:xfrm>
            <a:off x="195943" y="244928"/>
            <a:ext cx="4890407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Угольная промышленность, несмотря на конкуренцию нефтяной и газовой,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coxpaняет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 свое значение, а уровень мировой добычи уже приблизился к 6 млрд тонн. Из отдельных регионов мира особо выделяются зарубежная Азия, Северная Америка, зарубежная Европа, страны CHГ, а из отдельных стран - Китай, США, Индия, Австралия,</a:t>
            </a:r>
            <a:br>
              <a:rPr lang="ru-RU" b="0" i="0" dirty="0">
                <a:solidFill>
                  <a:srgbClr val="212529"/>
                </a:solidFill>
                <a:effectLst/>
                <a:latin typeface="+mj-lt"/>
              </a:rPr>
            </a:b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Россия.</a:t>
            </a:r>
            <a:br>
              <a:rPr lang="ru-RU" b="0" i="0" dirty="0">
                <a:solidFill>
                  <a:srgbClr val="212529"/>
                </a:solidFill>
                <a:effectLst/>
                <a:latin typeface="+mj-lt"/>
              </a:rPr>
            </a:b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--</a:t>
            </a:r>
          </a:p>
          <a:p>
            <a:pPr algn="l"/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Уголь потребляется преимущественно в тех же странах, где добывается, но все же примерно 10%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eгo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 поступает на мировой рынок. На экспорте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кaмeннoгo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 угля более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вceгo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 специализировались Австралия, ЮАР, Индонезия, Колумбия, Китай, США, Канада. В результате и в этой отрасли сформировались свои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ycтойчивые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 морские «угольные мосты». Россия тоже относится к числу экспортеров </a:t>
            </a:r>
            <a:r>
              <a:rPr lang="ru-RU" b="0" i="0" dirty="0" err="1">
                <a:solidFill>
                  <a:srgbClr val="212529"/>
                </a:solidFill>
                <a:effectLst/>
                <a:latin typeface="+mj-lt"/>
              </a:rPr>
              <a:t>кaмeннoгo</a:t>
            </a:r>
            <a:r>
              <a:rPr lang="ru-RU" b="0" i="0" dirty="0">
                <a:solidFill>
                  <a:srgbClr val="212529"/>
                </a:solidFill>
                <a:effectLst/>
                <a:latin typeface="+mj-lt"/>
              </a:rPr>
              <a:t> угля, но размеры экспорта не так велики, как прежде. 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514329BF-CBDE-461B-8E98-11449E0452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951" y="437279"/>
            <a:ext cx="6545580" cy="3927348"/>
          </a:xfrm>
          <a:prstGeom prst="rect">
            <a:avLst/>
          </a:prstGeom>
          <a:noFill/>
          <a:ln w="57150">
            <a:solidFill>
              <a:srgbClr val="01FF1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FE7822C-583A-4F21-ABAB-5317168B0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34299">
            <a:off x="7013008" y="-1504329"/>
            <a:ext cx="12192000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id="{C671ECD2-C209-43C3-AFAA-9EDD312F7C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770" y="3165206"/>
            <a:ext cx="6397942" cy="3905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5AEA45E-D6DB-46B1-ABC5-1A2D03E1DA23}"/>
              </a:ext>
            </a:extLst>
          </p:cNvPr>
          <p:cNvSpPr/>
          <p:nvPr/>
        </p:nvSpPr>
        <p:spPr>
          <a:xfrm>
            <a:off x="195943" y="212271"/>
            <a:ext cx="11756571" cy="6400801"/>
          </a:xfrm>
          <a:prstGeom prst="rect">
            <a:avLst/>
          </a:prstGeom>
          <a:noFill/>
          <a:ln w="57150">
            <a:solidFill>
              <a:srgbClr val="01FF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5242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1127</Words>
  <Application>Microsoft Office PowerPoint</Application>
  <PresentationFormat>Широкоэкранный</PresentationFormat>
  <Paragraphs>88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-apple-system</vt:lpstr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qwert001920@mail.ru</dc:creator>
  <cp:lastModifiedBy>qwert001920@mail.ru</cp:lastModifiedBy>
  <cp:revision>64</cp:revision>
  <dcterms:created xsi:type="dcterms:W3CDTF">2022-03-06T08:25:07Z</dcterms:created>
  <dcterms:modified xsi:type="dcterms:W3CDTF">2022-05-16T16:01:41Z</dcterms:modified>
</cp:coreProperties>
</file>