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91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ru-RU"/>
              <a:t>Образец заголовка</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ru-RU"/>
              <a:t>Образец заголовка</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5/16/2022</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5/16/2022</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E2BDB60-EC8D-85B4-825F-608E746F2330}"/>
              </a:ext>
            </a:extLst>
          </p:cNvPr>
          <p:cNvSpPr>
            <a:spLocks noGrp="1"/>
          </p:cNvSpPr>
          <p:nvPr>
            <p:ph type="ctrTitle"/>
          </p:nvPr>
        </p:nvSpPr>
        <p:spPr>
          <a:xfrm>
            <a:off x="2370524" y="1365019"/>
            <a:ext cx="8676222" cy="2658482"/>
          </a:xfrm>
        </p:spPr>
        <p:txBody>
          <a:bodyPr/>
          <a:lstStyle/>
          <a:p>
            <a:r>
              <a:rPr lang="ru-RU" dirty="0"/>
              <a:t>История легкой атлетики </a:t>
            </a:r>
          </a:p>
        </p:txBody>
      </p:sp>
      <p:sp>
        <p:nvSpPr>
          <p:cNvPr id="3" name="Подзаголовок 2">
            <a:extLst>
              <a:ext uri="{FF2B5EF4-FFF2-40B4-BE49-F238E27FC236}">
                <a16:creationId xmlns:a16="http://schemas.microsoft.com/office/drawing/2014/main" xmlns="" id="{99EE74A0-1541-816F-86C6-65440EF90F4E}"/>
              </a:ext>
            </a:extLst>
          </p:cNvPr>
          <p:cNvSpPr>
            <a:spLocks noGrp="1"/>
          </p:cNvSpPr>
          <p:nvPr>
            <p:ph type="subTitle" idx="1"/>
          </p:nvPr>
        </p:nvSpPr>
        <p:spPr>
          <a:xfrm>
            <a:off x="-1687280" y="4522439"/>
            <a:ext cx="8676222" cy="734740"/>
          </a:xfrm>
        </p:spPr>
        <p:txBody>
          <a:bodyPr/>
          <a:lstStyle/>
          <a:p>
            <a:r>
              <a:rPr lang="ru-RU" dirty="0" smtClean="0"/>
              <a:t> </a:t>
            </a:r>
            <a:endParaRPr lang="ru-RU" dirty="0"/>
          </a:p>
        </p:txBody>
      </p:sp>
    </p:spTree>
    <p:extLst>
      <p:ext uri="{BB962C8B-B14F-4D97-AF65-F5344CB8AC3E}">
        <p14:creationId xmlns:p14="http://schemas.microsoft.com/office/powerpoint/2010/main" val="16482215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D8490AB-79B0-4BCD-7676-3A122B622D67}"/>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2590F0F0-4AF2-40EA-B9FA-DFF9C386936E}"/>
              </a:ext>
            </a:extLst>
          </p:cNvPr>
          <p:cNvSpPr>
            <a:spLocks noGrp="1"/>
          </p:cNvSpPr>
          <p:nvPr>
            <p:ph idx="1"/>
          </p:nvPr>
        </p:nvSpPr>
        <p:spPr>
          <a:xfrm>
            <a:off x="1141413" y="2667000"/>
            <a:ext cx="7686636" cy="2424248"/>
          </a:xfrm>
        </p:spPr>
        <p:txBody>
          <a:bodyPr/>
          <a:lstStyle/>
          <a:p>
            <a:r>
              <a:rPr lang="ru-RU" sz="1800" dirty="0">
                <a:solidFill>
                  <a:schemeClr val="bg1">
                    <a:lumMod val="10000"/>
                    <a:lumOff val="90000"/>
                  </a:schemeClr>
                </a:solidFill>
                <a:latin typeface="HelveticaNeue"/>
              </a:rPr>
              <a:t>В США первый атлетический клуб появился в 1868 г. в Нью-Йорке. Но, пожалуй, центрами развития легкой атлетики в Америке в те годы становятся университеты. В 80-90-е годы прошлого века легкая атлетика, как самостоятельный вид спорта начинает культивироваться почти во всех странах Европы</a:t>
            </a:r>
            <a:endParaRPr lang="ru-RU" dirty="0">
              <a:solidFill>
                <a:schemeClr val="bg1">
                  <a:lumMod val="10000"/>
                  <a:lumOff val="90000"/>
                </a:schemeClr>
              </a:solidFill>
            </a:endParaRPr>
          </a:p>
        </p:txBody>
      </p:sp>
    </p:spTree>
    <p:extLst>
      <p:ext uri="{BB962C8B-B14F-4D97-AF65-F5344CB8AC3E}">
        <p14:creationId xmlns:p14="http://schemas.microsoft.com/office/powerpoint/2010/main" val="2731207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EDF00E9-B13A-3D0D-DC45-8EF7764CC51C}"/>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1F0629FC-F18F-AF3B-D68B-B10501E112EB}"/>
              </a:ext>
            </a:extLst>
          </p:cNvPr>
          <p:cNvSpPr>
            <a:spLocks noGrp="1"/>
          </p:cNvSpPr>
          <p:nvPr>
            <p:ph idx="1"/>
          </p:nvPr>
        </p:nvSpPr>
        <p:spPr>
          <a:xfrm>
            <a:off x="0" y="2583367"/>
            <a:ext cx="7376880" cy="2326556"/>
          </a:xfrm>
        </p:spPr>
        <p:txBody>
          <a:bodyPr/>
          <a:lstStyle/>
          <a:p>
            <a:r>
              <a:rPr lang="ru-RU" sz="1800" dirty="0">
                <a:solidFill>
                  <a:schemeClr val="bg1">
                    <a:lumMod val="10000"/>
                    <a:lumOff val="90000"/>
                  </a:schemeClr>
                </a:solidFill>
                <a:latin typeface="HelveticaNeue"/>
              </a:rPr>
              <a:t>Официальной датой рождения легкой атлетики в России принято считать 1888 год. В то лето группа молодых людей, отдыхающих в дачном местечке </a:t>
            </a:r>
            <a:r>
              <a:rPr lang="ru-RU" sz="1800" dirty="0" err="1">
                <a:solidFill>
                  <a:schemeClr val="bg1">
                    <a:lumMod val="10000"/>
                    <a:lumOff val="90000"/>
                  </a:schemeClr>
                </a:solidFill>
                <a:latin typeface="HelveticaNeue"/>
              </a:rPr>
              <a:t>Тярлево</a:t>
            </a:r>
            <a:r>
              <a:rPr lang="ru-RU" sz="1800" dirty="0">
                <a:solidFill>
                  <a:schemeClr val="bg1">
                    <a:lumMod val="10000"/>
                    <a:lumOff val="90000"/>
                  </a:schemeClr>
                </a:solidFill>
                <a:latin typeface="HelveticaNeue"/>
              </a:rPr>
              <a:t> под Петербургом, создала кружок любителей бега, а 6 августа того же года они провели первое соревнование по бегу. Деньги на организацию соревнования, на памятные призы собирали по подписке.</a:t>
            </a:r>
            <a:endParaRPr lang="ru-RU" dirty="0">
              <a:solidFill>
                <a:schemeClr val="bg1">
                  <a:lumMod val="10000"/>
                  <a:lumOff val="90000"/>
                </a:schemeClr>
              </a:solidFill>
            </a:endParaRPr>
          </a:p>
        </p:txBody>
      </p:sp>
      <p:pic>
        <p:nvPicPr>
          <p:cNvPr id="5" name="Рисунок 5">
            <a:extLst>
              <a:ext uri="{FF2B5EF4-FFF2-40B4-BE49-F238E27FC236}">
                <a16:creationId xmlns:a16="http://schemas.microsoft.com/office/drawing/2014/main" xmlns="" id="{5B45C7BE-F35B-2BFC-7E9B-FB0F3F31D3DA}"/>
              </a:ext>
            </a:extLst>
          </p:cNvPr>
          <p:cNvPicPr>
            <a:picLocks noChangeAspect="1"/>
          </p:cNvPicPr>
          <p:nvPr/>
        </p:nvPicPr>
        <p:blipFill>
          <a:blip r:embed="rId2"/>
          <a:stretch>
            <a:fillRect/>
          </a:stretch>
        </p:blipFill>
        <p:spPr>
          <a:xfrm>
            <a:off x="7283116" y="2102404"/>
            <a:ext cx="4908884" cy="3288482"/>
          </a:xfrm>
          <a:prstGeom prst="rect">
            <a:avLst/>
          </a:prstGeom>
        </p:spPr>
      </p:pic>
    </p:spTree>
    <p:extLst>
      <p:ext uri="{BB962C8B-B14F-4D97-AF65-F5344CB8AC3E}">
        <p14:creationId xmlns:p14="http://schemas.microsoft.com/office/powerpoint/2010/main" val="2371127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A1F0B22-8F16-FD95-6026-4B8F0C1D3C4E}"/>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A23147B3-E723-6FCC-D6EE-BB9AE743A171}"/>
              </a:ext>
            </a:extLst>
          </p:cNvPr>
          <p:cNvSpPr>
            <a:spLocks noGrp="1"/>
          </p:cNvSpPr>
          <p:nvPr>
            <p:ph idx="1"/>
          </p:nvPr>
        </p:nvSpPr>
        <p:spPr>
          <a:xfrm>
            <a:off x="0" y="3121253"/>
            <a:ext cx="7750200" cy="2444295"/>
          </a:xfrm>
        </p:spPr>
        <p:txBody>
          <a:bodyPr>
            <a:normAutofit lnSpcReduction="10000"/>
          </a:bodyPr>
          <a:lstStyle/>
          <a:p>
            <a:r>
              <a:rPr lang="ru-RU" sz="1800" dirty="0">
                <a:solidFill>
                  <a:schemeClr val="bg1">
                    <a:lumMod val="10000"/>
                    <a:lumOff val="90000"/>
                  </a:schemeClr>
                </a:solidFill>
                <a:latin typeface="HelveticaNeue"/>
              </a:rPr>
              <a:t>В следующем году кружок принял наименование «Общество любителей бега», а с 1893г. - «Петербургский кружок любителей спорта». Занятия бегом кружковцы начинали ранней весной на Петровском острове, а с наступлением лета - в </a:t>
            </a:r>
            <a:r>
              <a:rPr lang="ru-RU" sz="1800" dirty="0" err="1">
                <a:solidFill>
                  <a:schemeClr val="bg1">
                    <a:lumMod val="10000"/>
                    <a:lumOff val="90000"/>
                  </a:schemeClr>
                </a:solidFill>
                <a:latin typeface="HelveticaNeue"/>
              </a:rPr>
              <a:t>Тярлево</a:t>
            </a:r>
            <a:r>
              <a:rPr lang="ru-RU" sz="1800" dirty="0">
                <a:solidFill>
                  <a:schemeClr val="bg1">
                    <a:lumMod val="10000"/>
                    <a:lumOff val="90000"/>
                  </a:schemeClr>
                </a:solidFill>
                <a:latin typeface="HelveticaNeue"/>
              </a:rPr>
              <a:t>. Программа соревнований дополняется в 1893 г. прыжками в длину с разбега, с 1895 г. - толканием ядра, прыжками в высоту, барьерным бегом и бегом с препятствиями (стипль-чез). Чуть позже появляются соревнования по кроссу и прыжкам с шестом, метанию диска и метанию копья</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F3F428CA-F0A4-1EF9-73EA-14BD003DE945}"/>
              </a:ext>
            </a:extLst>
          </p:cNvPr>
          <p:cNvPicPr>
            <a:picLocks noChangeAspect="1"/>
          </p:cNvPicPr>
          <p:nvPr/>
        </p:nvPicPr>
        <p:blipFill>
          <a:blip r:embed="rId2"/>
          <a:stretch>
            <a:fillRect/>
          </a:stretch>
        </p:blipFill>
        <p:spPr>
          <a:xfrm>
            <a:off x="5580152" y="234028"/>
            <a:ext cx="6270826" cy="2656143"/>
          </a:xfrm>
          <a:prstGeom prst="rect">
            <a:avLst/>
          </a:prstGeom>
        </p:spPr>
      </p:pic>
    </p:spTree>
    <p:extLst>
      <p:ext uri="{BB962C8B-B14F-4D97-AF65-F5344CB8AC3E}">
        <p14:creationId xmlns:p14="http://schemas.microsoft.com/office/powerpoint/2010/main" val="2554420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F21775D-9D3F-3218-F9EE-E7283FC841AB}"/>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15300FAA-7FFA-1177-569D-F3B01B9C1432}"/>
              </a:ext>
            </a:extLst>
          </p:cNvPr>
          <p:cNvSpPr>
            <a:spLocks noGrp="1"/>
          </p:cNvSpPr>
          <p:nvPr>
            <p:ph idx="1"/>
          </p:nvPr>
        </p:nvSpPr>
        <p:spPr>
          <a:xfrm>
            <a:off x="397999" y="2945781"/>
            <a:ext cx="6963469" cy="2196172"/>
          </a:xfrm>
        </p:spPr>
        <p:txBody>
          <a:bodyPr>
            <a:normAutofit fontScale="92500" lnSpcReduction="10000"/>
          </a:bodyPr>
          <a:lstStyle/>
          <a:p>
            <a:r>
              <a:rPr lang="ru-RU" sz="1800" dirty="0">
                <a:solidFill>
                  <a:schemeClr val="bg1">
                    <a:lumMod val="10000"/>
                    <a:lumOff val="90000"/>
                  </a:schemeClr>
                </a:solidFill>
                <a:latin typeface="HelveticaNeue"/>
              </a:rPr>
              <a:t>1911 г. был создан Всероссийский союз любителей легкой атлетики. По настоянию известного спортсмена и журналиста </a:t>
            </a:r>
            <a:r>
              <a:rPr lang="ru-RU" sz="1800" dirty="0" err="1">
                <a:solidFill>
                  <a:schemeClr val="bg1">
                    <a:lumMod val="10000"/>
                    <a:lumOff val="90000"/>
                  </a:schemeClr>
                </a:solidFill>
                <a:latin typeface="HelveticaNeue"/>
              </a:rPr>
              <a:t>Г.Дюперрона</a:t>
            </a:r>
            <a:r>
              <a:rPr lang="ru-RU" sz="1800" dirty="0">
                <a:solidFill>
                  <a:schemeClr val="bg1">
                    <a:lumMod val="10000"/>
                    <a:lumOff val="90000"/>
                  </a:schemeClr>
                </a:solidFill>
                <a:latin typeface="HelveticaNeue"/>
              </a:rPr>
              <a:t>, побывавшего на Олимпийских играх в Париже в 1900 г. все соревнования начали проводиться по метрической системе. В 1908 г. кружок строит первую в России гаревую дорожку. Как вспоминали члены кружка, там выступали известнейшие легкоатлеты разных стран - </a:t>
            </a:r>
            <a:r>
              <a:rPr lang="ru-RU" sz="1800" dirty="0" err="1">
                <a:solidFill>
                  <a:schemeClr val="bg1">
                    <a:lumMod val="10000"/>
                    <a:lumOff val="90000"/>
                  </a:schemeClr>
                </a:solidFill>
                <a:latin typeface="HelveticaNeue"/>
              </a:rPr>
              <a:t>Х.Колехмайнен</a:t>
            </a:r>
            <a:r>
              <a:rPr lang="ru-RU" sz="1800" dirty="0">
                <a:solidFill>
                  <a:schemeClr val="bg1">
                    <a:lumMod val="10000"/>
                    <a:lumOff val="90000"/>
                  </a:schemeClr>
                </a:solidFill>
                <a:latin typeface="HelveticaNeue"/>
              </a:rPr>
              <a:t>, </a:t>
            </a:r>
            <a:r>
              <a:rPr lang="ru-RU" sz="1800" dirty="0" err="1">
                <a:solidFill>
                  <a:schemeClr val="bg1">
                    <a:lumMod val="10000"/>
                    <a:lumOff val="90000"/>
                  </a:schemeClr>
                </a:solidFill>
                <a:latin typeface="HelveticaNeue"/>
              </a:rPr>
              <a:t>А.Стенроос</a:t>
            </a:r>
            <a:r>
              <a:rPr lang="ru-RU" sz="1800" dirty="0">
                <a:solidFill>
                  <a:schemeClr val="bg1">
                    <a:lumMod val="10000"/>
                    <a:lumOff val="90000"/>
                  </a:schemeClr>
                </a:solidFill>
                <a:latin typeface="HelveticaNeue"/>
              </a:rPr>
              <a:t>, </a:t>
            </a:r>
            <a:r>
              <a:rPr lang="ru-RU" sz="1800" dirty="0" err="1">
                <a:solidFill>
                  <a:schemeClr val="bg1">
                    <a:lumMod val="10000"/>
                    <a:lumOff val="90000"/>
                  </a:schemeClr>
                </a:solidFill>
                <a:latin typeface="HelveticaNeue"/>
              </a:rPr>
              <a:t>Ю.Сааристо</a:t>
            </a:r>
            <a:r>
              <a:rPr lang="ru-RU" sz="1800" dirty="0">
                <a:solidFill>
                  <a:schemeClr val="bg1">
                    <a:lumMod val="10000"/>
                    <a:lumOff val="90000"/>
                  </a:schemeClr>
                </a:solidFill>
                <a:latin typeface="HelveticaNeue"/>
              </a:rPr>
              <a:t>, </a:t>
            </a:r>
            <a:r>
              <a:rPr lang="ru-RU" sz="1800" dirty="0" err="1">
                <a:solidFill>
                  <a:schemeClr val="bg1">
                    <a:lumMod val="10000"/>
                    <a:lumOff val="90000"/>
                  </a:schemeClr>
                </a:solidFill>
                <a:latin typeface="HelveticaNeue"/>
              </a:rPr>
              <a:t>Э.Брендедж</a:t>
            </a:r>
            <a:r>
              <a:rPr lang="ru-RU" sz="1800" dirty="0">
                <a:solidFill>
                  <a:schemeClr val="bg1">
                    <a:lumMod val="10000"/>
                    <a:lumOff val="90000"/>
                  </a:schemeClr>
                </a:solidFill>
                <a:latin typeface="HelveticaNeue"/>
              </a:rPr>
              <a:t>. Там же в 1908 г. кружок проводит первый чемпионат России</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ADBEABCA-1CD8-E0F3-60B0-00B4689BD750}"/>
              </a:ext>
            </a:extLst>
          </p:cNvPr>
          <p:cNvPicPr>
            <a:picLocks noChangeAspect="1"/>
          </p:cNvPicPr>
          <p:nvPr/>
        </p:nvPicPr>
        <p:blipFill>
          <a:blip r:embed="rId2"/>
          <a:stretch>
            <a:fillRect/>
          </a:stretch>
        </p:blipFill>
        <p:spPr>
          <a:xfrm>
            <a:off x="7927254" y="825305"/>
            <a:ext cx="3866747" cy="5207389"/>
          </a:xfrm>
          <a:prstGeom prst="rect">
            <a:avLst/>
          </a:prstGeom>
        </p:spPr>
      </p:pic>
    </p:spTree>
    <p:extLst>
      <p:ext uri="{BB962C8B-B14F-4D97-AF65-F5344CB8AC3E}">
        <p14:creationId xmlns:p14="http://schemas.microsoft.com/office/powerpoint/2010/main" val="2193177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403786E-9EF4-266D-AD70-321262A3A626}"/>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D2D3656D-C1D8-A8C4-C10F-881B9810C89F}"/>
              </a:ext>
            </a:extLst>
          </p:cNvPr>
          <p:cNvSpPr>
            <a:spLocks noGrp="1"/>
          </p:cNvSpPr>
          <p:nvPr>
            <p:ph idx="1"/>
          </p:nvPr>
        </p:nvSpPr>
        <p:spPr>
          <a:xfrm>
            <a:off x="243120" y="3074949"/>
            <a:ext cx="8043835" cy="2536903"/>
          </a:xfrm>
        </p:spPr>
        <p:txBody>
          <a:bodyPr/>
          <a:lstStyle/>
          <a:p>
            <a:r>
              <a:rPr lang="ru-RU" sz="1800" dirty="0">
                <a:solidFill>
                  <a:schemeClr val="bg1">
                    <a:lumMod val="10000"/>
                    <a:lumOff val="90000"/>
                  </a:schemeClr>
                </a:solidFill>
                <a:latin typeface="HelveticaNeue"/>
              </a:rPr>
              <a:t>Главной головной болью международной федерации легкой атлетики (ИААФ) остается проблема допинга, который продолжает атаковать легкоатлетический спорт со всех сторон. С января 1997 г. на каждого легкоатлета, попадающего в число двадцати лучших в мире, заведена специальная </a:t>
            </a:r>
            <a:r>
              <a:rPr lang="ru-RU" sz="1800" dirty="0" err="1">
                <a:solidFill>
                  <a:schemeClr val="bg1">
                    <a:lumMod val="10000"/>
                    <a:lumOff val="90000"/>
                  </a:schemeClr>
                </a:solidFill>
                <a:latin typeface="HelveticaNeue"/>
              </a:rPr>
              <a:t>удостоверительная</a:t>
            </a:r>
            <a:r>
              <a:rPr lang="ru-RU" sz="1800" dirty="0">
                <a:solidFill>
                  <a:schemeClr val="bg1">
                    <a:lumMod val="10000"/>
                    <a:lumOff val="90000"/>
                  </a:schemeClr>
                </a:solidFill>
                <a:latin typeface="HelveticaNeue"/>
              </a:rPr>
              <a:t> карточка, в которую заносится вся информация о прохождении атлетом </a:t>
            </a:r>
            <a:r>
              <a:rPr lang="ru-RU" sz="1800" dirty="0" err="1">
                <a:solidFill>
                  <a:schemeClr val="bg1">
                    <a:lumMod val="10000"/>
                    <a:lumOff val="90000"/>
                  </a:schemeClr>
                </a:solidFill>
                <a:latin typeface="HelveticaNeue"/>
              </a:rPr>
              <a:t>внесоревновательного</a:t>
            </a:r>
            <a:r>
              <a:rPr lang="ru-RU" sz="1800" dirty="0">
                <a:solidFill>
                  <a:schemeClr val="bg1">
                    <a:lumMod val="10000"/>
                    <a:lumOff val="90000"/>
                  </a:schemeClr>
                </a:solidFill>
                <a:latin typeface="HelveticaNeue"/>
              </a:rPr>
              <a:t> </a:t>
            </a:r>
            <a:r>
              <a:rPr lang="ru-RU" sz="1800" dirty="0" err="1">
                <a:solidFill>
                  <a:schemeClr val="bg1">
                    <a:lumMod val="10000"/>
                    <a:lumOff val="90000"/>
                  </a:schemeClr>
                </a:solidFill>
                <a:latin typeface="HelveticaNeue"/>
              </a:rPr>
              <a:t>допингконтроля</a:t>
            </a:r>
            <a:r>
              <a:rPr lang="ru-RU" sz="1800" dirty="0">
                <a:solidFill>
                  <a:schemeClr val="bg1">
                    <a:lumMod val="10000"/>
                    <a:lumOff val="90000"/>
                  </a:schemeClr>
                </a:solidFill>
                <a:latin typeface="HelveticaNeue"/>
              </a:rPr>
              <a:t>. Карточка получила название «Элитный клуб атлетов ИААФ».</a:t>
            </a:r>
            <a:endParaRPr lang="ru-RU" dirty="0">
              <a:solidFill>
                <a:schemeClr val="bg1">
                  <a:lumMod val="10000"/>
                  <a:lumOff val="90000"/>
                </a:schemeClr>
              </a:solidFill>
            </a:endParaRPr>
          </a:p>
        </p:txBody>
      </p:sp>
      <p:pic>
        <p:nvPicPr>
          <p:cNvPr id="5" name="Рисунок 5">
            <a:extLst>
              <a:ext uri="{FF2B5EF4-FFF2-40B4-BE49-F238E27FC236}">
                <a16:creationId xmlns:a16="http://schemas.microsoft.com/office/drawing/2014/main" xmlns="" id="{3F0988CD-7FDF-EA14-9990-9B4F20D7528F}"/>
              </a:ext>
            </a:extLst>
          </p:cNvPr>
          <p:cNvPicPr>
            <a:picLocks noChangeAspect="1"/>
          </p:cNvPicPr>
          <p:nvPr/>
        </p:nvPicPr>
        <p:blipFill>
          <a:blip r:embed="rId2"/>
          <a:stretch>
            <a:fillRect/>
          </a:stretch>
        </p:blipFill>
        <p:spPr>
          <a:xfrm>
            <a:off x="5952675" y="17370"/>
            <a:ext cx="6239325" cy="3089460"/>
          </a:xfrm>
          <a:prstGeom prst="rect">
            <a:avLst/>
          </a:prstGeom>
        </p:spPr>
      </p:pic>
    </p:spTree>
    <p:extLst>
      <p:ext uri="{BB962C8B-B14F-4D97-AF65-F5344CB8AC3E}">
        <p14:creationId xmlns:p14="http://schemas.microsoft.com/office/powerpoint/2010/main" val="2892697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4AEF85E8-9188-8D3D-B393-12CDC003D09D}"/>
              </a:ext>
            </a:extLst>
          </p:cNvPr>
          <p:cNvSpPr>
            <a:spLocks noGrp="1"/>
          </p:cNvSpPr>
          <p:nvPr>
            <p:ph idx="1"/>
          </p:nvPr>
        </p:nvSpPr>
        <p:spPr>
          <a:xfrm>
            <a:off x="0" y="1464217"/>
            <a:ext cx="5451707" cy="3124201"/>
          </a:xfrm>
        </p:spPr>
        <p:txBody>
          <a:bodyPr>
            <a:normAutofit fontScale="92500" lnSpcReduction="20000"/>
          </a:bodyPr>
          <a:lstStyle/>
          <a:p>
            <a:r>
              <a:rPr lang="ru-RU" sz="1800" dirty="0">
                <a:solidFill>
                  <a:schemeClr val="bg1">
                    <a:lumMod val="10000"/>
                    <a:lumOff val="90000"/>
                  </a:schemeClr>
                </a:solidFill>
                <a:latin typeface="HelveticaNeue"/>
              </a:rPr>
              <a:t>Длина стандартной беговой дорожки составляет 400 м. Дорожка состоит из двух параллельных прямых и двух виражей, радиусы которых равны. Если дорожка не травяная, ее внутренняя часть должна быть огорожена бровкой из какого-то пригодного материала размером приблизительно 5 см в высоту и не менее 5 см в ширину. Измерения должны производиться на расстоянии 30 см от бровки, или, если нет бровки, то в 20 см от линии, обозначающей внутреннюю часть дорожки. Дистанция для бега измеряется от края линии старта, дальней от финиша, до края линии финиша, ближней к старту</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BCCE7810-0752-C1C8-F35B-2C1ED079ECA4}"/>
              </a:ext>
            </a:extLst>
          </p:cNvPr>
          <p:cNvPicPr>
            <a:picLocks noChangeAspect="1"/>
          </p:cNvPicPr>
          <p:nvPr/>
        </p:nvPicPr>
        <p:blipFill>
          <a:blip r:embed="rId2"/>
          <a:stretch>
            <a:fillRect/>
          </a:stretch>
        </p:blipFill>
        <p:spPr>
          <a:xfrm>
            <a:off x="5771719" y="2190749"/>
            <a:ext cx="5596330" cy="3771901"/>
          </a:xfrm>
          <a:prstGeom prst="rect">
            <a:avLst/>
          </a:prstGeom>
        </p:spPr>
      </p:pic>
    </p:spTree>
    <p:extLst>
      <p:ext uri="{BB962C8B-B14F-4D97-AF65-F5344CB8AC3E}">
        <p14:creationId xmlns:p14="http://schemas.microsoft.com/office/powerpoint/2010/main" val="3025738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4D5D150-8130-D8C3-D455-B8FD98E3D09F}"/>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82E577D5-7D1F-7BA5-2DD3-919A737ECD6A}"/>
              </a:ext>
            </a:extLst>
          </p:cNvPr>
          <p:cNvSpPr>
            <a:spLocks noGrp="1"/>
          </p:cNvSpPr>
          <p:nvPr>
            <p:ph idx="1"/>
          </p:nvPr>
        </p:nvSpPr>
        <p:spPr>
          <a:xfrm>
            <a:off x="0" y="3550829"/>
            <a:ext cx="5026062" cy="1585143"/>
          </a:xfrm>
        </p:spPr>
        <p:txBody>
          <a:bodyPr>
            <a:normAutofit fontScale="62500" lnSpcReduction="20000"/>
          </a:bodyPr>
          <a:lstStyle/>
          <a:p>
            <a:r>
              <a:rPr lang="ru-RU" sz="1800" dirty="0">
                <a:solidFill>
                  <a:schemeClr val="bg1">
                    <a:lumMod val="10000"/>
                    <a:lumOff val="90000"/>
                  </a:schemeClr>
                </a:solidFill>
                <a:latin typeface="HelveticaNeue"/>
              </a:rPr>
              <a:t>Направление бега должно быть левосторонним. Дорожки должны быть пронумерованы слева направо, начиная с первой дорожки. Во всех беговых видах, которые проводятся по отдельным дорожкам, каждый участник должен от старта до финиша придерживаться своей дорожки. Это также относится к любому этапу эстафеты, проводимой по отдельным дорожкам. Спортсмен будет дисквалифицирован в том случае, если судья подает отчет Рефери о том, что данный спортсмен бежал не по своей дорожке.</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CABBD2C0-0106-B4AF-C3E0-F2ACA6E6C567}"/>
              </a:ext>
            </a:extLst>
          </p:cNvPr>
          <p:cNvPicPr>
            <a:picLocks noChangeAspect="1"/>
          </p:cNvPicPr>
          <p:nvPr/>
        </p:nvPicPr>
        <p:blipFill>
          <a:blip r:embed="rId2"/>
          <a:stretch>
            <a:fillRect/>
          </a:stretch>
        </p:blipFill>
        <p:spPr>
          <a:xfrm>
            <a:off x="5219986" y="2880372"/>
            <a:ext cx="6972014" cy="2926055"/>
          </a:xfrm>
          <a:prstGeom prst="rect">
            <a:avLst/>
          </a:prstGeom>
        </p:spPr>
      </p:pic>
    </p:spTree>
    <p:extLst>
      <p:ext uri="{BB962C8B-B14F-4D97-AF65-F5344CB8AC3E}">
        <p14:creationId xmlns:p14="http://schemas.microsoft.com/office/powerpoint/2010/main" val="3175947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118F026-D391-AB52-47BD-23E181A4511A}"/>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569BA2B4-DEFE-6B4B-2A5B-9AF4151E6D0F}"/>
              </a:ext>
            </a:extLst>
          </p:cNvPr>
          <p:cNvSpPr>
            <a:spLocks noGrp="1"/>
          </p:cNvSpPr>
          <p:nvPr>
            <p:ph idx="1"/>
          </p:nvPr>
        </p:nvSpPr>
        <p:spPr>
          <a:xfrm>
            <a:off x="464633" y="2514600"/>
            <a:ext cx="9259887" cy="2920427"/>
          </a:xfrm>
        </p:spPr>
        <p:txBody>
          <a:bodyPr>
            <a:normAutofit fontScale="85000" lnSpcReduction="10000"/>
          </a:bodyPr>
          <a:lstStyle/>
          <a:p>
            <a:r>
              <a:rPr lang="ru-RU" sz="1800" b="1" dirty="0" err="1">
                <a:solidFill>
                  <a:schemeClr val="bg1">
                    <a:lumMod val="10000"/>
                    <a:lumOff val="90000"/>
                  </a:schemeClr>
                </a:solidFill>
                <a:latin typeface="HelveticaNeue-Bold"/>
              </a:rPr>
              <a:t>Мужчины</a:t>
            </a:r>
            <a:r>
              <a:rPr lang="ru-RU" sz="1800" b="0" dirty="0" err="1">
                <a:solidFill>
                  <a:schemeClr val="bg1">
                    <a:lumMod val="10000"/>
                    <a:lumOff val="90000"/>
                  </a:schemeClr>
                </a:solidFill>
                <a:latin typeface="HelveticaNeue"/>
              </a:rPr>
              <a:t>Семиборье</a:t>
            </a:r>
            <a:r>
              <a:rPr lang="ru-RU" sz="1800" b="0" dirty="0">
                <a:solidFill>
                  <a:schemeClr val="bg1">
                    <a:lumMod val="10000"/>
                    <a:lumOff val="90000"/>
                  </a:schemeClr>
                </a:solidFill>
                <a:latin typeface="HelveticaNeue"/>
              </a:rPr>
              <a:t> и десятиборье.Семиборье состоит из семи видов, которые проводятся в течение двух дней подряд в следующем порядке:Первый день — 100 м с барьерами, прыжок в высоту, толкание ядра, 200 </a:t>
            </a:r>
            <a:r>
              <a:rPr lang="ru-RU" sz="1800" b="0" dirty="0" err="1">
                <a:solidFill>
                  <a:schemeClr val="bg1">
                    <a:lumMod val="10000"/>
                    <a:lumOff val="90000"/>
                  </a:schemeClr>
                </a:solidFill>
                <a:latin typeface="HelveticaNeue"/>
              </a:rPr>
              <a:t>м;Второй</a:t>
            </a:r>
            <a:r>
              <a:rPr lang="ru-RU" sz="1800" b="0" dirty="0">
                <a:solidFill>
                  <a:schemeClr val="bg1">
                    <a:lumMod val="10000"/>
                    <a:lumOff val="90000"/>
                  </a:schemeClr>
                </a:solidFill>
                <a:latin typeface="HelveticaNeue"/>
              </a:rPr>
              <a:t> день — прыжок в длину, метание копья, 800 м.Мужское десятиборье состоит из десяти видов, которые проводятся в течение двух дней подряд в следующем порядке:Первый день — 100 м, прыжок в длину, толкание ядра, прыжок в высоту и 400 </a:t>
            </a:r>
            <a:r>
              <a:rPr lang="ru-RU" sz="1800" b="0" dirty="0" err="1">
                <a:solidFill>
                  <a:schemeClr val="bg1">
                    <a:lumMod val="10000"/>
                    <a:lumOff val="90000"/>
                  </a:schemeClr>
                </a:solidFill>
                <a:latin typeface="HelveticaNeue"/>
              </a:rPr>
              <a:t>м;Второй</a:t>
            </a:r>
            <a:r>
              <a:rPr lang="ru-RU" sz="1800" b="0" dirty="0">
                <a:solidFill>
                  <a:schemeClr val="bg1">
                    <a:lumMod val="10000"/>
                    <a:lumOff val="90000"/>
                  </a:schemeClr>
                </a:solidFill>
                <a:latin typeface="HelveticaNeue"/>
              </a:rPr>
              <a:t> день — 110 м с барьерами, метание диска, прыжок с шестом, метание копья и 1.500 </a:t>
            </a:r>
            <a:r>
              <a:rPr lang="ru-RU" sz="1800" b="0" dirty="0" err="1">
                <a:solidFill>
                  <a:schemeClr val="bg1">
                    <a:lumMod val="10000"/>
                    <a:lumOff val="90000"/>
                  </a:schemeClr>
                </a:solidFill>
                <a:latin typeface="HelveticaNeue"/>
              </a:rPr>
              <a:t>мНаверх</a:t>
            </a:r>
            <a:r>
              <a:rPr lang="ru-RU" sz="1800" b="1" dirty="0" err="1">
                <a:solidFill>
                  <a:schemeClr val="bg1">
                    <a:lumMod val="10000"/>
                    <a:lumOff val="90000"/>
                  </a:schemeClr>
                </a:solidFill>
                <a:latin typeface="HelveticaNeue-Bold"/>
              </a:rPr>
              <a:t>Женщины</a:t>
            </a:r>
            <a:r>
              <a:rPr lang="ru-RU" sz="1800" b="0" dirty="0" err="1">
                <a:solidFill>
                  <a:schemeClr val="bg1">
                    <a:lumMod val="10000"/>
                    <a:lumOff val="90000"/>
                  </a:schemeClr>
                </a:solidFill>
                <a:latin typeface="HelveticaNeue"/>
              </a:rPr>
              <a:t>Пятиборье</a:t>
            </a:r>
            <a:r>
              <a:rPr lang="ru-RU" sz="1800" b="0" dirty="0">
                <a:solidFill>
                  <a:schemeClr val="bg1">
                    <a:lumMod val="10000"/>
                    <a:lumOff val="90000"/>
                  </a:schemeClr>
                </a:solidFill>
                <a:latin typeface="HelveticaNeue"/>
              </a:rPr>
              <a:t> и десятиборье.Пятиборье состоит из пяти видов, которые проводятся в течение одного дня в следующем порядке: прыжок в длину, метание копья, 200 м, метание диска и 1.500 м.Женское десятиборье состоит из десяти видов, которые проводятся в течение двух дней подряд в следующем порядке:Первый день — 100 м, метание диска, прыжок с шестом, метание копья и 400 </a:t>
            </a:r>
            <a:r>
              <a:rPr lang="ru-RU" sz="1800" b="0" dirty="0" err="1">
                <a:solidFill>
                  <a:schemeClr val="bg1">
                    <a:lumMod val="10000"/>
                    <a:lumOff val="90000"/>
                  </a:schemeClr>
                </a:solidFill>
                <a:latin typeface="HelveticaNeue"/>
              </a:rPr>
              <a:t>м;Второй</a:t>
            </a:r>
            <a:r>
              <a:rPr lang="ru-RU" sz="1800" b="0" dirty="0">
                <a:solidFill>
                  <a:schemeClr val="bg1">
                    <a:lumMod val="10000"/>
                    <a:lumOff val="90000"/>
                  </a:schemeClr>
                </a:solidFill>
                <a:latin typeface="HelveticaNeue"/>
              </a:rPr>
              <a:t> день — 100 м с барьерами, прыжок в длину, толкание ядра, прыжок в высоту и 1.500 м</a:t>
            </a:r>
            <a:endParaRPr lang="ru-RU" dirty="0">
              <a:solidFill>
                <a:schemeClr val="bg1">
                  <a:lumMod val="10000"/>
                  <a:lumOff val="90000"/>
                </a:schemeClr>
              </a:solidFill>
            </a:endParaRPr>
          </a:p>
        </p:txBody>
      </p:sp>
    </p:spTree>
    <p:extLst>
      <p:ext uri="{BB962C8B-B14F-4D97-AF65-F5344CB8AC3E}">
        <p14:creationId xmlns:p14="http://schemas.microsoft.com/office/powerpoint/2010/main" val="1287912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FF6C04E-A835-0385-B9B3-657769632C6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483706E1-879C-8480-00F1-3243D03D8557}"/>
              </a:ext>
            </a:extLst>
          </p:cNvPr>
          <p:cNvSpPr>
            <a:spLocks noGrp="1"/>
          </p:cNvSpPr>
          <p:nvPr>
            <p:ph idx="1"/>
          </p:nvPr>
        </p:nvSpPr>
        <p:spPr/>
        <p:txBody>
          <a:bodyPr/>
          <a:lstStyle/>
          <a:p>
            <a:endParaRPr lang="ru-RU"/>
          </a:p>
        </p:txBody>
      </p:sp>
    </p:spTree>
    <p:extLst>
      <p:ext uri="{BB962C8B-B14F-4D97-AF65-F5344CB8AC3E}">
        <p14:creationId xmlns:p14="http://schemas.microsoft.com/office/powerpoint/2010/main" val="2254867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19A04B8-6A94-8075-340B-704937B8AA86}"/>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A06FBAF6-24FD-4937-94E2-D87F23BF10BB}"/>
              </a:ext>
            </a:extLst>
          </p:cNvPr>
          <p:cNvSpPr>
            <a:spLocks noGrp="1"/>
          </p:cNvSpPr>
          <p:nvPr>
            <p:ph idx="1"/>
          </p:nvPr>
        </p:nvSpPr>
        <p:spPr>
          <a:xfrm>
            <a:off x="0" y="3222171"/>
            <a:ext cx="9840028" cy="1905001"/>
          </a:xfrm>
        </p:spPr>
        <p:txBody>
          <a:bodyPr>
            <a:normAutofit lnSpcReduction="10000"/>
          </a:bodyPr>
          <a:lstStyle/>
          <a:p>
            <a:r>
              <a:rPr lang="ru-RU" sz="1800" dirty="0">
                <a:solidFill>
                  <a:schemeClr val="bg1">
                    <a:lumMod val="10000"/>
                    <a:lumOff val="90000"/>
                  </a:schemeClr>
                </a:solidFill>
                <a:latin typeface="HelveticaNeue"/>
              </a:rPr>
              <a:t>Все физические упражнения древние греки называли атлетикой и делили ее на «легкую» и «тяжелую». К легкой атлетике они относили бег, прыжки, метание, стрельбу из лука, плавание и некоторые другие упражнения, развивающие ловкость, быстроту, выносливость. Борьба, кулачный бой и вообще все упражнения, которые развивали силу, греки относили к тяжелой атлетике. Ясно, что название «легкая атлетика» сегодня достаточно условное. Трудно назвать бег на </a:t>
            </a:r>
            <a:r>
              <a:rPr lang="ru-RU" sz="1800" dirty="0" err="1">
                <a:solidFill>
                  <a:schemeClr val="bg1">
                    <a:lumMod val="10000"/>
                    <a:lumOff val="90000"/>
                  </a:schemeClr>
                </a:solidFill>
                <a:latin typeface="HelveticaNeue"/>
              </a:rPr>
              <a:t>сверхдлинные</a:t>
            </a:r>
            <a:r>
              <a:rPr lang="ru-RU" sz="1800" dirty="0">
                <a:solidFill>
                  <a:schemeClr val="bg1">
                    <a:lumMod val="10000"/>
                    <a:lumOff val="90000"/>
                  </a:schemeClr>
                </a:solidFill>
                <a:latin typeface="HelveticaNeue"/>
              </a:rPr>
              <a:t> дистанции (марафон) или метание молота «легкими» физическими упражнениями.</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ED76B538-79F8-FA78-7D75-1F621F6CA149}"/>
              </a:ext>
            </a:extLst>
          </p:cNvPr>
          <p:cNvPicPr>
            <a:picLocks noChangeAspect="1"/>
          </p:cNvPicPr>
          <p:nvPr/>
        </p:nvPicPr>
        <p:blipFill>
          <a:blip r:embed="rId2"/>
          <a:stretch>
            <a:fillRect/>
          </a:stretch>
        </p:blipFill>
        <p:spPr>
          <a:xfrm rot="10800000" flipV="1">
            <a:off x="7829846" y="233142"/>
            <a:ext cx="4020364" cy="2635244"/>
          </a:xfrm>
          <a:prstGeom prst="rect">
            <a:avLst/>
          </a:prstGeom>
        </p:spPr>
      </p:pic>
    </p:spTree>
    <p:extLst>
      <p:ext uri="{BB962C8B-B14F-4D97-AF65-F5344CB8AC3E}">
        <p14:creationId xmlns:p14="http://schemas.microsoft.com/office/powerpoint/2010/main" val="3134532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8CBBDEE-BD67-645D-8CE6-6FFE84ED0901}"/>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29F56A60-B7E1-1879-D99B-5F5A79907C74}"/>
              </a:ext>
            </a:extLst>
          </p:cNvPr>
          <p:cNvSpPr>
            <a:spLocks noGrp="1"/>
          </p:cNvSpPr>
          <p:nvPr>
            <p:ph idx="1"/>
          </p:nvPr>
        </p:nvSpPr>
        <p:spPr>
          <a:xfrm>
            <a:off x="583852" y="1294779"/>
            <a:ext cx="6767039" cy="2134221"/>
          </a:xfrm>
        </p:spPr>
        <p:txBody>
          <a:bodyPr/>
          <a:lstStyle/>
          <a:p>
            <a:r>
              <a:rPr lang="ru-RU" sz="1800" dirty="0">
                <a:solidFill>
                  <a:schemeClr val="bg1">
                    <a:lumMod val="10000"/>
                    <a:lumOff val="90000"/>
                  </a:schemeClr>
                </a:solidFill>
                <a:latin typeface="HelveticaNeue"/>
              </a:rPr>
              <a:t>Древнейшим состязанием атлетов, несомненно, является бег. Поразительно, что сегодня мы знаем имя первого олимпийского чемпиона древней Греции и дату, когда был поставлен первый олимпийский рекорд в беге.</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3EA6BF9A-9925-D64D-EB2D-2D741A4E11B0}"/>
              </a:ext>
            </a:extLst>
          </p:cNvPr>
          <p:cNvPicPr>
            <a:picLocks noChangeAspect="1"/>
          </p:cNvPicPr>
          <p:nvPr/>
        </p:nvPicPr>
        <p:blipFill>
          <a:blip r:embed="rId2"/>
          <a:stretch>
            <a:fillRect/>
          </a:stretch>
        </p:blipFill>
        <p:spPr>
          <a:xfrm>
            <a:off x="7840602" y="3438152"/>
            <a:ext cx="4351398" cy="3030933"/>
          </a:xfrm>
          <a:prstGeom prst="rect">
            <a:avLst/>
          </a:prstGeom>
        </p:spPr>
      </p:pic>
    </p:spTree>
    <p:extLst>
      <p:ext uri="{BB962C8B-B14F-4D97-AF65-F5344CB8AC3E}">
        <p14:creationId xmlns:p14="http://schemas.microsoft.com/office/powerpoint/2010/main" val="1070138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DC43587-F9DE-D489-55EC-6CAF97D32B6B}"/>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2559374A-DC07-5454-CF72-938BBC17551A}"/>
              </a:ext>
            </a:extLst>
          </p:cNvPr>
          <p:cNvSpPr>
            <a:spLocks noGrp="1"/>
          </p:cNvSpPr>
          <p:nvPr>
            <p:ph idx="1"/>
          </p:nvPr>
        </p:nvSpPr>
        <p:spPr>
          <a:xfrm>
            <a:off x="490925" y="3295805"/>
            <a:ext cx="6040241" cy="1905000"/>
          </a:xfrm>
        </p:spPr>
        <p:txBody>
          <a:bodyPr>
            <a:normAutofit fontScale="92500"/>
          </a:bodyPr>
          <a:lstStyle/>
          <a:p>
            <a:r>
              <a:rPr lang="ru-RU" sz="1800" dirty="0">
                <a:solidFill>
                  <a:schemeClr val="bg1">
                    <a:lumMod val="10000"/>
                    <a:lumOff val="90000"/>
                  </a:schemeClr>
                </a:solidFill>
                <a:latin typeface="HelveticaNeue"/>
              </a:rPr>
              <a:t>Это случилось в 776 г. до н.э., в Олимпии (древнейший религиозный центр Греции). Победитель был один, так как тогда атлеты соревновались только в беге на один стадий (примерно 192м). От слова «стадий» происходит современное слово «стадион». Победителя звали </a:t>
            </a:r>
            <a:r>
              <a:rPr lang="ru-RU" sz="1800" dirty="0" err="1">
                <a:solidFill>
                  <a:schemeClr val="bg1">
                    <a:lumMod val="10000"/>
                    <a:lumOff val="90000"/>
                  </a:schemeClr>
                </a:solidFill>
                <a:latin typeface="HelveticaNeue"/>
              </a:rPr>
              <a:t>Короибос</a:t>
            </a:r>
            <a:r>
              <a:rPr lang="ru-RU" sz="1800" dirty="0">
                <a:solidFill>
                  <a:schemeClr val="bg1">
                    <a:lumMod val="10000"/>
                    <a:lumOff val="90000"/>
                  </a:schemeClr>
                </a:solidFill>
                <a:latin typeface="HelveticaNeue"/>
              </a:rPr>
              <a:t>, он был поваром из города-полиса </a:t>
            </a:r>
            <a:r>
              <a:rPr lang="ru-RU" sz="1800" dirty="0" err="1">
                <a:solidFill>
                  <a:schemeClr val="bg1">
                    <a:lumMod val="10000"/>
                    <a:lumOff val="90000"/>
                  </a:schemeClr>
                </a:solidFill>
                <a:latin typeface="HelveticaNeue"/>
              </a:rPr>
              <a:t>Элиды</a:t>
            </a:r>
            <a:r>
              <a:rPr lang="ru-RU" sz="1800" dirty="0">
                <a:solidFill>
                  <a:schemeClr val="bg1">
                    <a:lumMod val="10000"/>
                    <a:lumOff val="90000"/>
                  </a:schemeClr>
                </a:solidFill>
                <a:latin typeface="HelveticaNeue"/>
              </a:rPr>
              <a:t>.</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D325978B-EA32-7C04-B31E-5924FEA61FF9}"/>
              </a:ext>
            </a:extLst>
          </p:cNvPr>
          <p:cNvPicPr>
            <a:picLocks noChangeAspect="1"/>
          </p:cNvPicPr>
          <p:nvPr/>
        </p:nvPicPr>
        <p:blipFill>
          <a:blip r:embed="rId2"/>
          <a:stretch>
            <a:fillRect/>
          </a:stretch>
        </p:blipFill>
        <p:spPr>
          <a:xfrm>
            <a:off x="6531165" y="1222310"/>
            <a:ext cx="5169909" cy="4470286"/>
          </a:xfrm>
          <a:prstGeom prst="rect">
            <a:avLst/>
          </a:prstGeom>
        </p:spPr>
      </p:pic>
    </p:spTree>
    <p:extLst>
      <p:ext uri="{BB962C8B-B14F-4D97-AF65-F5344CB8AC3E}">
        <p14:creationId xmlns:p14="http://schemas.microsoft.com/office/powerpoint/2010/main" val="881932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569E7AA-2190-14E9-3CD9-DB35701674BD}"/>
              </a:ext>
            </a:extLst>
          </p:cNvPr>
          <p:cNvSpPr>
            <a:spLocks noGrp="1"/>
          </p:cNvSpPr>
          <p:nvPr>
            <p:ph type="title"/>
          </p:nvPr>
        </p:nvSpPr>
        <p:spPr>
          <a:xfrm>
            <a:off x="1141413" y="609600"/>
            <a:ext cx="5363465" cy="1031436"/>
          </a:xfrm>
        </p:spPr>
        <p:txBody>
          <a:bodyPr/>
          <a:lstStyle/>
          <a:p>
            <a:endParaRPr lang="ru-RU"/>
          </a:p>
        </p:txBody>
      </p:sp>
      <p:sp>
        <p:nvSpPr>
          <p:cNvPr id="3" name="Объект 2">
            <a:extLst>
              <a:ext uri="{FF2B5EF4-FFF2-40B4-BE49-F238E27FC236}">
                <a16:creationId xmlns:a16="http://schemas.microsoft.com/office/drawing/2014/main" xmlns="" id="{72BABB4E-4BF1-BC9D-9509-9404EEFBFF78}"/>
              </a:ext>
            </a:extLst>
          </p:cNvPr>
          <p:cNvSpPr>
            <a:spLocks noGrp="1"/>
          </p:cNvSpPr>
          <p:nvPr>
            <p:ph idx="1"/>
          </p:nvPr>
        </p:nvSpPr>
        <p:spPr>
          <a:xfrm>
            <a:off x="1141414" y="3902926"/>
            <a:ext cx="5096450" cy="669073"/>
          </a:xfrm>
        </p:spPr>
        <p:txBody>
          <a:bodyPr>
            <a:normAutofit fontScale="40000" lnSpcReduction="20000"/>
          </a:bodyPr>
          <a:lstStyle/>
          <a:p>
            <a:r>
              <a:rPr lang="ru-RU" sz="1800" dirty="0">
                <a:solidFill>
                  <a:schemeClr val="bg1">
                    <a:lumMod val="10000"/>
                    <a:lumOff val="90000"/>
                  </a:schemeClr>
                </a:solidFill>
                <a:latin typeface="HelveticaNeue"/>
              </a:rPr>
              <a:t>В Эрмитаже, в Санкт–Петербурге, можно увидеть греческие и римские памятные медальоны, монеты с изображениями бегунов. На красивой глиняной вазе, изготовленной и расписанной греческими мастерами в </a:t>
            </a:r>
            <a:r>
              <a:rPr lang="en-GB" sz="1800" dirty="0">
                <a:solidFill>
                  <a:schemeClr val="bg1">
                    <a:lumMod val="10000"/>
                    <a:lumOff val="90000"/>
                  </a:schemeClr>
                </a:solidFill>
                <a:latin typeface="HelveticaNeue"/>
              </a:rPr>
              <a:t>V </a:t>
            </a:r>
            <a:r>
              <a:rPr lang="ru-RU" sz="1800" dirty="0">
                <a:solidFill>
                  <a:schemeClr val="bg1">
                    <a:lumMod val="10000"/>
                    <a:lumOff val="90000"/>
                  </a:schemeClr>
                </a:solidFill>
                <a:latin typeface="HelveticaNeue"/>
              </a:rPr>
              <a:t>в. до н.э., исключительно живо представлены четверо, соревнующихся в беге, людей. Есть в коллекции ваза с изображением атлета, прыгающего в длину. Любопытно, что в руках он держит что-то вроде современных гантелей. Они были каменными или металлическими, от 1,5 кг. весом.</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63013EDA-1F7F-4DCA-D21D-5107F5BB3AAC}"/>
              </a:ext>
            </a:extLst>
          </p:cNvPr>
          <p:cNvPicPr>
            <a:picLocks noChangeAspect="1"/>
          </p:cNvPicPr>
          <p:nvPr/>
        </p:nvPicPr>
        <p:blipFill>
          <a:blip r:embed="rId2"/>
          <a:stretch>
            <a:fillRect/>
          </a:stretch>
        </p:blipFill>
        <p:spPr>
          <a:xfrm>
            <a:off x="6504878" y="2010067"/>
            <a:ext cx="5096450" cy="3340591"/>
          </a:xfrm>
          <a:prstGeom prst="rect">
            <a:avLst/>
          </a:prstGeom>
        </p:spPr>
      </p:pic>
    </p:spTree>
    <p:extLst>
      <p:ext uri="{BB962C8B-B14F-4D97-AF65-F5344CB8AC3E}">
        <p14:creationId xmlns:p14="http://schemas.microsoft.com/office/powerpoint/2010/main" val="2016632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6E9CE40-B055-435C-B50E-A0553015C654}"/>
              </a:ext>
            </a:extLst>
          </p:cNvPr>
          <p:cNvSpPr>
            <a:spLocks noGrp="1"/>
          </p:cNvSpPr>
          <p:nvPr>
            <p:ph type="title"/>
          </p:nvPr>
        </p:nvSpPr>
        <p:spPr>
          <a:xfrm>
            <a:off x="1141413" y="609600"/>
            <a:ext cx="4954587" cy="952805"/>
          </a:xfrm>
        </p:spPr>
        <p:txBody>
          <a:bodyPr/>
          <a:lstStyle/>
          <a:p>
            <a:endParaRPr lang="ru-RU"/>
          </a:p>
        </p:txBody>
      </p:sp>
      <p:sp>
        <p:nvSpPr>
          <p:cNvPr id="3" name="Объект 2">
            <a:extLst>
              <a:ext uri="{FF2B5EF4-FFF2-40B4-BE49-F238E27FC236}">
                <a16:creationId xmlns:a16="http://schemas.microsoft.com/office/drawing/2014/main" xmlns="" id="{4FE685AF-DC37-5B9D-3573-14366181F841}"/>
              </a:ext>
            </a:extLst>
          </p:cNvPr>
          <p:cNvSpPr>
            <a:spLocks noGrp="1"/>
          </p:cNvSpPr>
          <p:nvPr>
            <p:ph idx="1"/>
          </p:nvPr>
        </p:nvSpPr>
        <p:spPr>
          <a:xfrm>
            <a:off x="336047" y="2440258"/>
            <a:ext cx="7258115" cy="3581401"/>
          </a:xfrm>
        </p:spPr>
        <p:txBody>
          <a:bodyPr/>
          <a:lstStyle/>
          <a:p>
            <a:r>
              <a:rPr lang="ru-RU" sz="1800" dirty="0">
                <a:solidFill>
                  <a:schemeClr val="bg1">
                    <a:lumMod val="10000"/>
                    <a:lumOff val="90000"/>
                  </a:schemeClr>
                </a:solidFill>
                <a:latin typeface="HelveticaNeue"/>
              </a:rPr>
              <a:t>Древние греки и римляне считали, что такие гантели точнее направляли размах рук прыгуна, способствовали более точной его посадке. Летописи сообщают, что, если у приземлившегося атлета одна нога оказывалась дальше другой, прыжок не засчитывался. Римская мозаика также сохранила изображение соревнования девушек-атлеток в беге, прыжках в длину (также с гантелями в руках), девушку с диском в руках. Интересно, что их костюмы для состязания выглядят как современные женские купальные костюмы.</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D2A4E786-87B8-0773-9F5C-E8D5DFCD27D8}"/>
              </a:ext>
            </a:extLst>
          </p:cNvPr>
          <p:cNvPicPr>
            <a:picLocks noChangeAspect="1"/>
          </p:cNvPicPr>
          <p:nvPr/>
        </p:nvPicPr>
        <p:blipFill>
          <a:blip r:embed="rId2"/>
          <a:stretch>
            <a:fillRect/>
          </a:stretch>
        </p:blipFill>
        <p:spPr>
          <a:xfrm>
            <a:off x="7594162" y="575170"/>
            <a:ext cx="4094976" cy="2852324"/>
          </a:xfrm>
          <a:prstGeom prst="rect">
            <a:avLst/>
          </a:prstGeom>
        </p:spPr>
      </p:pic>
    </p:spTree>
    <p:extLst>
      <p:ext uri="{BB962C8B-B14F-4D97-AF65-F5344CB8AC3E}">
        <p14:creationId xmlns:p14="http://schemas.microsoft.com/office/powerpoint/2010/main" val="3391147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7EF1CE-4B9A-3E52-FAEA-315F426E2558}"/>
              </a:ext>
            </a:extLst>
          </p:cNvPr>
          <p:cNvSpPr>
            <a:spLocks noGrp="1"/>
          </p:cNvSpPr>
          <p:nvPr>
            <p:ph type="title"/>
          </p:nvPr>
        </p:nvSpPr>
        <p:spPr/>
        <p:txBody>
          <a:bodyPr/>
          <a:lstStyle/>
          <a:p>
            <a:endParaRPr lang="ru-RU"/>
          </a:p>
        </p:txBody>
      </p:sp>
      <p:sp>
        <p:nvSpPr>
          <p:cNvPr id="6" name="Объект 2">
            <a:extLst>
              <a:ext uri="{FF2B5EF4-FFF2-40B4-BE49-F238E27FC236}">
                <a16:creationId xmlns:a16="http://schemas.microsoft.com/office/drawing/2014/main" xmlns="" id="{3628CB4B-E767-3CFE-BD4B-287AF52C134E}"/>
              </a:ext>
            </a:extLst>
          </p:cNvPr>
          <p:cNvSpPr>
            <a:spLocks noGrp="1"/>
          </p:cNvSpPr>
          <p:nvPr>
            <p:ph idx="1"/>
          </p:nvPr>
        </p:nvSpPr>
        <p:spPr>
          <a:xfrm>
            <a:off x="0" y="3215579"/>
            <a:ext cx="7152038" cy="225564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a:lstStyle>
          <a:p>
            <a:r>
              <a:rPr lang="ru-RU" sz="1800" dirty="0">
                <a:solidFill>
                  <a:schemeClr val="bg1">
                    <a:lumMod val="10000"/>
                    <a:lumOff val="90000"/>
                  </a:schemeClr>
                </a:solidFill>
                <a:latin typeface="HelveticaNeue"/>
              </a:rPr>
              <a:t>Соревновались древние греки и римляне и в метании диска. Были диски из дерева, камня, железа, бронзы, нередко украшались резьбой, изображениями птиц, животных или сценами спортивных соревнований. Вес диска был от 1,25 до 6,63 кг. Болельщиками также очень ценились копьеметатели. Их охотно изображали и скульпторы.</a:t>
            </a:r>
            <a:endParaRPr lang="ru-RU" dirty="0">
              <a:solidFill>
                <a:schemeClr val="bg1">
                  <a:lumMod val="10000"/>
                  <a:lumOff val="90000"/>
                </a:schemeClr>
              </a:solidFill>
            </a:endParaRPr>
          </a:p>
        </p:txBody>
      </p:sp>
      <p:pic>
        <p:nvPicPr>
          <p:cNvPr id="7" name="Рисунок 7">
            <a:extLst>
              <a:ext uri="{FF2B5EF4-FFF2-40B4-BE49-F238E27FC236}">
                <a16:creationId xmlns:a16="http://schemas.microsoft.com/office/drawing/2014/main" xmlns="" id="{876280C7-A5B8-A4D7-FEE7-D6BE08BEC50F}"/>
              </a:ext>
            </a:extLst>
          </p:cNvPr>
          <p:cNvPicPr>
            <a:picLocks noChangeAspect="1"/>
          </p:cNvPicPr>
          <p:nvPr/>
        </p:nvPicPr>
        <p:blipFill>
          <a:blip r:embed="rId2"/>
          <a:stretch>
            <a:fillRect/>
          </a:stretch>
        </p:blipFill>
        <p:spPr>
          <a:xfrm>
            <a:off x="7086228" y="577096"/>
            <a:ext cx="5105772" cy="4414828"/>
          </a:xfrm>
          <a:prstGeom prst="rect">
            <a:avLst/>
          </a:prstGeom>
        </p:spPr>
      </p:pic>
    </p:spTree>
    <p:extLst>
      <p:ext uri="{BB962C8B-B14F-4D97-AF65-F5344CB8AC3E}">
        <p14:creationId xmlns:p14="http://schemas.microsoft.com/office/powerpoint/2010/main" val="3548543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ADFC1E9-9653-BD41-AD82-462C3653E607}"/>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76EB4014-6BE4-63F5-E22F-32A65F5855E0}"/>
              </a:ext>
            </a:extLst>
          </p:cNvPr>
          <p:cNvSpPr>
            <a:spLocks noGrp="1"/>
          </p:cNvSpPr>
          <p:nvPr>
            <p:ph idx="1"/>
          </p:nvPr>
        </p:nvSpPr>
        <p:spPr>
          <a:xfrm>
            <a:off x="0" y="2759926"/>
            <a:ext cx="7061682" cy="2227147"/>
          </a:xfrm>
        </p:spPr>
        <p:txBody>
          <a:bodyPr/>
          <a:lstStyle/>
          <a:p>
            <a:r>
              <a:rPr lang="ru-RU" sz="1800" dirty="0">
                <a:solidFill>
                  <a:schemeClr val="bg1">
                    <a:lumMod val="10000"/>
                    <a:lumOff val="90000"/>
                  </a:schemeClr>
                </a:solidFill>
                <a:latin typeface="HelveticaNeue"/>
              </a:rPr>
              <a:t>Еще в 1837 г. здесь состоялись первые соревнования по бегу на дистанцию около 2 км. Участниками этого соревнования были учащиеся колледжа г. Регби. Вскоре и в колледжах </a:t>
            </a:r>
            <a:r>
              <a:rPr lang="ru-RU" sz="1800" dirty="0" err="1">
                <a:solidFill>
                  <a:schemeClr val="bg1">
                    <a:lumMod val="10000"/>
                    <a:lumOff val="90000"/>
                  </a:schemeClr>
                </a:solidFill>
                <a:latin typeface="HelveticaNeue"/>
              </a:rPr>
              <a:t>Итона</a:t>
            </a:r>
            <a:r>
              <a:rPr lang="ru-RU" sz="1800" dirty="0">
                <a:solidFill>
                  <a:schemeClr val="bg1">
                    <a:lumMod val="10000"/>
                    <a:lumOff val="90000"/>
                  </a:schemeClr>
                </a:solidFill>
                <a:latin typeface="HelveticaNeue"/>
              </a:rPr>
              <a:t>, Оксфорда, Кембриджа, Лондона также организуются спортивные соревнования.</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0B78D7B7-7922-17E3-A5DF-13D38A1C6945}"/>
              </a:ext>
            </a:extLst>
          </p:cNvPr>
          <p:cNvPicPr>
            <a:picLocks noChangeAspect="1"/>
          </p:cNvPicPr>
          <p:nvPr/>
        </p:nvPicPr>
        <p:blipFill>
          <a:blip r:embed="rId2"/>
          <a:stretch>
            <a:fillRect/>
          </a:stretch>
        </p:blipFill>
        <p:spPr>
          <a:xfrm>
            <a:off x="7061682" y="1562100"/>
            <a:ext cx="5205778" cy="3146193"/>
          </a:xfrm>
          <a:prstGeom prst="rect">
            <a:avLst/>
          </a:prstGeom>
        </p:spPr>
      </p:pic>
    </p:spTree>
    <p:extLst>
      <p:ext uri="{BB962C8B-B14F-4D97-AF65-F5344CB8AC3E}">
        <p14:creationId xmlns:p14="http://schemas.microsoft.com/office/powerpoint/2010/main" val="2093257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0BFEC43-3820-D97E-9F29-66C374EF58AC}"/>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xmlns="" id="{E793C4D1-6AFA-AE6E-5ADD-DDD743EC8250}"/>
              </a:ext>
            </a:extLst>
          </p:cNvPr>
          <p:cNvSpPr>
            <a:spLocks noGrp="1"/>
          </p:cNvSpPr>
          <p:nvPr>
            <p:ph idx="1"/>
          </p:nvPr>
        </p:nvSpPr>
        <p:spPr>
          <a:xfrm>
            <a:off x="0" y="849972"/>
            <a:ext cx="8777373" cy="6008028"/>
          </a:xfrm>
        </p:spPr>
        <p:txBody>
          <a:bodyPr/>
          <a:lstStyle/>
          <a:p>
            <a:r>
              <a:rPr lang="ru-RU" sz="1800" dirty="0">
                <a:solidFill>
                  <a:schemeClr val="bg1">
                    <a:lumMod val="10000"/>
                    <a:lumOff val="90000"/>
                  </a:schemeClr>
                </a:solidFill>
                <a:latin typeface="HelveticaNeue"/>
              </a:rPr>
              <a:t>Чуть позже в программу соревнований включается бег на короткие дистанции, бег с препятствиями и метание тяжести, с 1851 г. включены в прыжки в длину и в высоту с разбега, а с 1864 г. - метание молота и толкание ядра. Новый этап начался с проведения ежегодных соревнований между университетами Оксфорда и Кембриджа. В 1865 г. был основан Лондонский атлетический клуб, который впервые проводил первенства страны по легкой атлетике.В</a:t>
            </a:r>
            <a:endParaRPr lang="ru-RU" dirty="0">
              <a:solidFill>
                <a:schemeClr val="bg1">
                  <a:lumMod val="10000"/>
                  <a:lumOff val="90000"/>
                </a:schemeClr>
              </a:solidFill>
            </a:endParaRPr>
          </a:p>
        </p:txBody>
      </p:sp>
      <p:pic>
        <p:nvPicPr>
          <p:cNvPr id="4" name="Рисунок 4">
            <a:extLst>
              <a:ext uri="{FF2B5EF4-FFF2-40B4-BE49-F238E27FC236}">
                <a16:creationId xmlns:a16="http://schemas.microsoft.com/office/drawing/2014/main" xmlns="" id="{170573F2-F91A-4A38-520C-BB0F2501D4AE}"/>
              </a:ext>
            </a:extLst>
          </p:cNvPr>
          <p:cNvPicPr>
            <a:picLocks noChangeAspect="1"/>
          </p:cNvPicPr>
          <p:nvPr/>
        </p:nvPicPr>
        <p:blipFill>
          <a:blip r:embed="rId2"/>
          <a:stretch>
            <a:fillRect/>
          </a:stretch>
        </p:blipFill>
        <p:spPr>
          <a:xfrm>
            <a:off x="8331523" y="416686"/>
            <a:ext cx="3857301" cy="3012314"/>
          </a:xfrm>
          <a:prstGeom prst="rect">
            <a:avLst/>
          </a:prstGeom>
        </p:spPr>
      </p:pic>
    </p:spTree>
    <p:extLst>
      <p:ext uri="{BB962C8B-B14F-4D97-AF65-F5344CB8AC3E}">
        <p14:creationId xmlns:p14="http://schemas.microsoft.com/office/powerpoint/2010/main" val="8583928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xmlns=""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otalTime>0</TotalTime>
  <Words>1228</Words>
  <Application>Microsoft Office PowerPoint</Application>
  <PresentationFormat>Произвольный</PresentationFormat>
  <Paragraphs>18</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Сетка</vt:lpstr>
      <vt:lpstr>История легкой атлетики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легкой атлетики </dc:title>
  <dc:creator>llllli89091823086@outlook.com</dc:creator>
  <cp:lastModifiedBy>Наденька</cp:lastModifiedBy>
  <cp:revision>2</cp:revision>
  <dcterms:created xsi:type="dcterms:W3CDTF">2022-04-29T12:34:23Z</dcterms:created>
  <dcterms:modified xsi:type="dcterms:W3CDTF">2022-05-16T16:02:42Z</dcterms:modified>
</cp:coreProperties>
</file>