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93" r:id="rId2"/>
    <p:sldId id="264" r:id="rId3"/>
    <p:sldId id="257" r:id="rId4"/>
    <p:sldId id="260" r:id="rId5"/>
    <p:sldId id="295" r:id="rId6"/>
    <p:sldId id="261" r:id="rId7"/>
    <p:sldId id="272" r:id="rId8"/>
    <p:sldId id="278" r:id="rId9"/>
    <p:sldId id="271" r:id="rId10"/>
    <p:sldId id="273" r:id="rId11"/>
    <p:sldId id="274" r:id="rId12"/>
    <p:sldId id="299" r:id="rId13"/>
    <p:sldId id="280" r:id="rId14"/>
    <p:sldId id="281" r:id="rId15"/>
    <p:sldId id="301" r:id="rId16"/>
    <p:sldId id="302" r:id="rId17"/>
    <p:sldId id="270" r:id="rId18"/>
    <p:sldId id="291" r:id="rId19"/>
    <p:sldId id="303" r:id="rId20"/>
    <p:sldId id="268" r:id="rId21"/>
    <p:sldId id="304" r:id="rId22"/>
    <p:sldId id="305" r:id="rId23"/>
    <p:sldId id="309" r:id="rId24"/>
    <p:sldId id="289" r:id="rId25"/>
    <p:sldId id="297" r:id="rId26"/>
    <p:sldId id="298" r:id="rId27"/>
    <p:sldId id="306" r:id="rId28"/>
    <p:sldId id="308" r:id="rId29"/>
  </p:sldIdLst>
  <p:sldSz cx="9144000" cy="6858000" type="screen4x3"/>
  <p:notesSz cx="6761163" cy="99425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4E1F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5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58AA21-81BF-45A5-BBA6-0E365AF7D6B0}" type="doc">
      <dgm:prSet loTypeId="urn:microsoft.com/office/officeart/2005/8/layout/hProcess7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F4A2011-FE3F-448D-B33D-A86A4E04F6AC}">
      <dgm:prSet phldrT="[Текст]"/>
      <dgm:spPr/>
      <dgm:t>
        <a:bodyPr/>
        <a:lstStyle/>
        <a:p>
          <a:endParaRPr lang="ru-RU" b="1" dirty="0"/>
        </a:p>
      </dgm:t>
    </dgm:pt>
    <dgm:pt modelId="{0BF3FCE5-BE7E-460F-8585-B0E513AE9CD6}" type="parTrans" cxnId="{4E6B19F3-518B-4888-9DC1-DE9791E54EE6}">
      <dgm:prSet/>
      <dgm:spPr/>
      <dgm:t>
        <a:bodyPr/>
        <a:lstStyle/>
        <a:p>
          <a:endParaRPr lang="ru-RU"/>
        </a:p>
      </dgm:t>
    </dgm:pt>
    <dgm:pt modelId="{956024EE-E7AC-4B27-BC8B-949D675DA7D9}" type="sibTrans" cxnId="{4E6B19F3-518B-4888-9DC1-DE9791E54EE6}">
      <dgm:prSet/>
      <dgm:spPr/>
      <dgm:t>
        <a:bodyPr/>
        <a:lstStyle/>
        <a:p>
          <a:endParaRPr lang="ru-RU"/>
        </a:p>
      </dgm:t>
    </dgm:pt>
    <dgm:pt modelId="{770831E2-4085-45ED-991C-3F2CFF3C7AFD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Century Schoolbook" pitchFamily="18" charset="0"/>
            </a:rPr>
            <a:t>Способствуют развитию активности в силу возможностей и способностей детей, развивают способность к творчеству, эмоциональное восприятие, воображение, память, речь, коммуникативные навыки.  </a:t>
          </a:r>
          <a:endParaRPr lang="ru-RU" sz="2000" dirty="0">
            <a:latin typeface="Century Schoolbook" pitchFamily="18" charset="0"/>
          </a:endParaRPr>
        </a:p>
      </dgm:t>
    </dgm:pt>
    <dgm:pt modelId="{667214C5-421D-49CE-A2E8-8304651B7D40}" type="parTrans" cxnId="{E06D727A-F456-4478-A1DA-C9B008264F15}">
      <dgm:prSet/>
      <dgm:spPr/>
      <dgm:t>
        <a:bodyPr/>
        <a:lstStyle/>
        <a:p>
          <a:endParaRPr lang="ru-RU"/>
        </a:p>
      </dgm:t>
    </dgm:pt>
    <dgm:pt modelId="{29556D1A-842B-444E-BA2F-C8BA2FB2BAAD}" type="sibTrans" cxnId="{E06D727A-F456-4478-A1DA-C9B008264F15}">
      <dgm:prSet/>
      <dgm:spPr/>
      <dgm:t>
        <a:bodyPr/>
        <a:lstStyle/>
        <a:p>
          <a:endParaRPr lang="ru-RU"/>
        </a:p>
      </dgm:t>
    </dgm:pt>
    <dgm:pt modelId="{B818F48F-202E-45A8-AA12-F6495738D640}" type="pres">
      <dgm:prSet presAssocID="{5C58AA21-81BF-45A5-BBA6-0E365AF7D6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A9CDE1-63B9-4F35-9052-83DDCF6A9290}" type="pres">
      <dgm:prSet presAssocID="{7F4A2011-FE3F-448D-B33D-A86A4E04F6AC}" presName="compositeNode" presStyleCnt="0">
        <dgm:presLayoutVars>
          <dgm:bulletEnabled val="1"/>
        </dgm:presLayoutVars>
      </dgm:prSet>
      <dgm:spPr/>
    </dgm:pt>
    <dgm:pt modelId="{9B54F763-AF54-438D-8698-A58E370930CC}" type="pres">
      <dgm:prSet presAssocID="{7F4A2011-FE3F-448D-B33D-A86A4E04F6AC}" presName="bgRect" presStyleLbl="node1" presStyleIdx="0" presStyleCnt="1" custLinFactNeighborX="835" custLinFactNeighborY="4762"/>
      <dgm:spPr/>
      <dgm:t>
        <a:bodyPr/>
        <a:lstStyle/>
        <a:p>
          <a:endParaRPr lang="ru-RU"/>
        </a:p>
      </dgm:t>
    </dgm:pt>
    <dgm:pt modelId="{8BF8CBDA-7E2B-43F3-AB17-5CB89A646B81}" type="pres">
      <dgm:prSet presAssocID="{7F4A2011-FE3F-448D-B33D-A86A4E04F6AC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9DE38-C6D4-41DE-AA61-F4779BEE7459}" type="pres">
      <dgm:prSet presAssocID="{7F4A2011-FE3F-448D-B33D-A86A4E04F6AC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8B1C77-D797-40ED-B50A-AE5CA919147E}" type="presOf" srcId="{7F4A2011-FE3F-448D-B33D-A86A4E04F6AC}" destId="{9B54F763-AF54-438D-8698-A58E370930CC}" srcOrd="0" destOrd="0" presId="urn:microsoft.com/office/officeart/2005/8/layout/hProcess7"/>
    <dgm:cxn modelId="{9F595F64-ABFA-4DD6-B196-C2720D01E71D}" type="presOf" srcId="{770831E2-4085-45ED-991C-3F2CFF3C7AFD}" destId="{8FB9DE38-C6D4-41DE-AA61-F4779BEE7459}" srcOrd="0" destOrd="0" presId="urn:microsoft.com/office/officeart/2005/8/layout/hProcess7"/>
    <dgm:cxn modelId="{4E6B19F3-518B-4888-9DC1-DE9791E54EE6}" srcId="{5C58AA21-81BF-45A5-BBA6-0E365AF7D6B0}" destId="{7F4A2011-FE3F-448D-B33D-A86A4E04F6AC}" srcOrd="0" destOrd="0" parTransId="{0BF3FCE5-BE7E-460F-8585-B0E513AE9CD6}" sibTransId="{956024EE-E7AC-4B27-BC8B-949D675DA7D9}"/>
    <dgm:cxn modelId="{823F1214-8E86-4548-822C-14FC6E948DDB}" type="presOf" srcId="{7F4A2011-FE3F-448D-B33D-A86A4E04F6AC}" destId="{8BF8CBDA-7E2B-43F3-AB17-5CB89A646B81}" srcOrd="1" destOrd="0" presId="urn:microsoft.com/office/officeart/2005/8/layout/hProcess7"/>
    <dgm:cxn modelId="{E06D727A-F456-4478-A1DA-C9B008264F15}" srcId="{7F4A2011-FE3F-448D-B33D-A86A4E04F6AC}" destId="{770831E2-4085-45ED-991C-3F2CFF3C7AFD}" srcOrd="0" destOrd="0" parTransId="{667214C5-421D-49CE-A2E8-8304651B7D40}" sibTransId="{29556D1A-842B-444E-BA2F-C8BA2FB2BAAD}"/>
    <dgm:cxn modelId="{3FE502BF-D383-4BDA-A6C6-019CCBD493A1}" type="presOf" srcId="{5C58AA21-81BF-45A5-BBA6-0E365AF7D6B0}" destId="{B818F48F-202E-45A8-AA12-F6495738D640}" srcOrd="0" destOrd="0" presId="urn:microsoft.com/office/officeart/2005/8/layout/hProcess7"/>
    <dgm:cxn modelId="{EC60D518-F7E2-497D-9450-EA672AB63E45}" type="presParOf" srcId="{B818F48F-202E-45A8-AA12-F6495738D640}" destId="{0CA9CDE1-63B9-4F35-9052-83DDCF6A9290}" srcOrd="0" destOrd="0" presId="urn:microsoft.com/office/officeart/2005/8/layout/hProcess7"/>
    <dgm:cxn modelId="{627DE175-F04C-45D0-AE2A-F67F994797BF}" type="presParOf" srcId="{0CA9CDE1-63B9-4F35-9052-83DDCF6A9290}" destId="{9B54F763-AF54-438D-8698-A58E370930CC}" srcOrd="0" destOrd="0" presId="urn:microsoft.com/office/officeart/2005/8/layout/hProcess7"/>
    <dgm:cxn modelId="{45A10DD5-14FA-4615-AB06-796D960A1214}" type="presParOf" srcId="{0CA9CDE1-63B9-4F35-9052-83DDCF6A9290}" destId="{8BF8CBDA-7E2B-43F3-AB17-5CB89A646B81}" srcOrd="1" destOrd="0" presId="urn:microsoft.com/office/officeart/2005/8/layout/hProcess7"/>
    <dgm:cxn modelId="{3340B499-2619-4396-B1F7-F81659B22823}" type="presParOf" srcId="{0CA9CDE1-63B9-4F35-9052-83DDCF6A9290}" destId="{8FB9DE38-C6D4-41DE-AA61-F4779BEE7459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58AA21-81BF-45A5-BBA6-0E365AF7D6B0}" type="doc">
      <dgm:prSet loTypeId="urn:microsoft.com/office/officeart/2005/8/layout/hProcess7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5188633-4445-4B4A-BC94-ED63CD98405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ВОСПИТЫВАЮТ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823C6D-8BAB-4236-AE8C-D4D085061CA7}" type="parTrans" cxnId="{CB23AD53-86B1-4B11-AD11-1566E321829E}">
      <dgm:prSet/>
      <dgm:spPr/>
      <dgm:t>
        <a:bodyPr/>
        <a:lstStyle/>
        <a:p>
          <a:endParaRPr lang="ru-RU"/>
        </a:p>
      </dgm:t>
    </dgm:pt>
    <dgm:pt modelId="{1EC4E67A-E3DB-4F89-BC86-208D3F02B471}" type="sibTrans" cxnId="{CB23AD53-86B1-4B11-AD11-1566E321829E}">
      <dgm:prSet/>
      <dgm:spPr/>
      <dgm:t>
        <a:bodyPr/>
        <a:lstStyle/>
        <a:p>
          <a:endParaRPr lang="ru-RU"/>
        </a:p>
      </dgm:t>
    </dgm:pt>
    <dgm:pt modelId="{E2B93BA3-24B8-466E-8E37-DCAD947A0D8C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воспитательном мероприятии складывается особая атмосфера, где есть элементы творчества и свободного выбора. Развивается умение работать в группе: ее победа зависит от личных усилий каждого.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EF5392-9C1B-4A5F-98B9-D6AA2EDDCE5A}" type="parTrans" cxnId="{4070E036-D48B-4A78-A285-AB379E87A488}">
      <dgm:prSet/>
      <dgm:spPr/>
      <dgm:t>
        <a:bodyPr/>
        <a:lstStyle/>
        <a:p>
          <a:endParaRPr lang="ru-RU"/>
        </a:p>
      </dgm:t>
    </dgm:pt>
    <dgm:pt modelId="{A1D6730A-FDDF-4A9E-B1BC-F40CE45CAB81}" type="sibTrans" cxnId="{4070E036-D48B-4A78-A285-AB379E87A488}">
      <dgm:prSet/>
      <dgm:spPr/>
      <dgm:t>
        <a:bodyPr/>
        <a:lstStyle/>
        <a:p>
          <a:endParaRPr lang="ru-RU"/>
        </a:p>
      </dgm:t>
    </dgm:pt>
    <dgm:pt modelId="{B818F48F-202E-45A8-AA12-F6495738D640}" type="pres">
      <dgm:prSet presAssocID="{5C58AA21-81BF-45A5-BBA6-0E365AF7D6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E19543-A100-4010-B189-FEDEB6E20865}" type="pres">
      <dgm:prSet presAssocID="{45188633-4445-4B4A-BC94-ED63CD984056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25B437-6623-4142-B618-CD8F1D706006}" type="pres">
      <dgm:prSet presAssocID="{45188633-4445-4B4A-BC94-ED63CD984056}" presName="bgRect" presStyleLbl="node1" presStyleIdx="0" presStyleCnt="1" custLinFactX="-22985" custLinFactNeighborX="-100000" custLinFactNeighborY="-26329"/>
      <dgm:spPr/>
      <dgm:t>
        <a:bodyPr/>
        <a:lstStyle/>
        <a:p>
          <a:endParaRPr lang="ru-RU"/>
        </a:p>
      </dgm:t>
    </dgm:pt>
    <dgm:pt modelId="{108E753D-3F84-4A74-8420-69F3C4D726B1}" type="pres">
      <dgm:prSet presAssocID="{45188633-4445-4B4A-BC94-ED63CD984056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82B48-74A9-4E29-8855-D58FCD2E5307}" type="pres">
      <dgm:prSet presAssocID="{45188633-4445-4B4A-BC94-ED63CD984056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AE0586-6E74-4A02-B42E-7D72D9EF54B6}" type="presOf" srcId="{5C58AA21-81BF-45A5-BBA6-0E365AF7D6B0}" destId="{B818F48F-202E-45A8-AA12-F6495738D640}" srcOrd="0" destOrd="0" presId="urn:microsoft.com/office/officeart/2005/8/layout/hProcess7"/>
    <dgm:cxn modelId="{CB23AD53-86B1-4B11-AD11-1566E321829E}" srcId="{5C58AA21-81BF-45A5-BBA6-0E365AF7D6B0}" destId="{45188633-4445-4B4A-BC94-ED63CD984056}" srcOrd="0" destOrd="0" parTransId="{B6823C6D-8BAB-4236-AE8C-D4D085061CA7}" sibTransId="{1EC4E67A-E3DB-4F89-BC86-208D3F02B471}"/>
    <dgm:cxn modelId="{D11A547A-DCEA-496C-A5D7-AD99DBFE5DAC}" type="presOf" srcId="{45188633-4445-4B4A-BC94-ED63CD984056}" destId="{4025B437-6623-4142-B618-CD8F1D706006}" srcOrd="0" destOrd="0" presId="urn:microsoft.com/office/officeart/2005/8/layout/hProcess7"/>
    <dgm:cxn modelId="{A49DFA1D-F3ED-48DE-B429-9C13412F46EC}" type="presOf" srcId="{45188633-4445-4B4A-BC94-ED63CD984056}" destId="{108E753D-3F84-4A74-8420-69F3C4D726B1}" srcOrd="1" destOrd="0" presId="urn:microsoft.com/office/officeart/2005/8/layout/hProcess7"/>
    <dgm:cxn modelId="{5D01D088-5AAC-4100-85E0-DEEB7EDCB748}" type="presOf" srcId="{E2B93BA3-24B8-466E-8E37-DCAD947A0D8C}" destId="{AF182B48-74A9-4E29-8855-D58FCD2E5307}" srcOrd="0" destOrd="0" presId="urn:microsoft.com/office/officeart/2005/8/layout/hProcess7"/>
    <dgm:cxn modelId="{4070E036-D48B-4A78-A285-AB379E87A488}" srcId="{45188633-4445-4B4A-BC94-ED63CD984056}" destId="{E2B93BA3-24B8-466E-8E37-DCAD947A0D8C}" srcOrd="0" destOrd="0" parTransId="{60EF5392-9C1B-4A5F-98B9-D6AA2EDDCE5A}" sibTransId="{A1D6730A-FDDF-4A9E-B1BC-F40CE45CAB81}"/>
    <dgm:cxn modelId="{D5E6A43E-AD7A-4866-AFDB-04FA10D39697}" type="presParOf" srcId="{B818F48F-202E-45A8-AA12-F6495738D640}" destId="{EEE19543-A100-4010-B189-FEDEB6E20865}" srcOrd="0" destOrd="0" presId="urn:microsoft.com/office/officeart/2005/8/layout/hProcess7"/>
    <dgm:cxn modelId="{1B4EF5B3-1E16-4463-A226-CCB77E8252D7}" type="presParOf" srcId="{EEE19543-A100-4010-B189-FEDEB6E20865}" destId="{4025B437-6623-4142-B618-CD8F1D706006}" srcOrd="0" destOrd="0" presId="urn:microsoft.com/office/officeart/2005/8/layout/hProcess7"/>
    <dgm:cxn modelId="{B6986402-2C2A-44CB-B877-EBAAE9AAB211}" type="presParOf" srcId="{EEE19543-A100-4010-B189-FEDEB6E20865}" destId="{108E753D-3F84-4A74-8420-69F3C4D726B1}" srcOrd="1" destOrd="0" presId="urn:microsoft.com/office/officeart/2005/8/layout/hProcess7"/>
    <dgm:cxn modelId="{9881E1D9-87A3-4353-B5D2-CC790D94B08B}" type="presParOf" srcId="{EEE19543-A100-4010-B189-FEDEB6E20865}" destId="{AF182B48-74A9-4E29-8855-D58FCD2E5307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58AA21-81BF-45A5-BBA6-0E365AF7D6B0}" type="doc">
      <dgm:prSet loTypeId="urn:microsoft.com/office/officeart/2005/8/layout/hProcess7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BFA6CF2-B6C6-47B4-8808-2D16E3B3647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РАСКРЫВАЮТ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644CFC-B492-44AF-A906-83A329C83101}" type="parTrans" cxnId="{71920248-EA90-448D-831A-BD4B2B193764}">
      <dgm:prSet/>
      <dgm:spPr/>
      <dgm:t>
        <a:bodyPr/>
        <a:lstStyle/>
        <a:p>
          <a:endParaRPr lang="ru-RU"/>
        </a:p>
      </dgm:t>
    </dgm:pt>
    <dgm:pt modelId="{0B3E1861-CCB1-4E95-8368-F528175322AD}" type="sibTrans" cxnId="{71920248-EA90-448D-831A-BD4B2B193764}">
      <dgm:prSet/>
      <dgm:spPr/>
      <dgm:t>
        <a:bodyPr/>
        <a:lstStyle/>
        <a:p>
          <a:endParaRPr lang="ru-RU"/>
        </a:p>
      </dgm:t>
    </dgm:pt>
    <dgm:pt modelId="{1D9502A8-E481-476C-B614-4087981341D4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возможности для формирования личности обучающихся, с учетом психофизических возможностей,  путем осуществления специальных игровых программ, имеющих как общеразвивающий, так и специализированный характер.    </a:t>
          </a:r>
        </a:p>
        <a:p>
          <a:pPr>
            <a:lnSpc>
              <a:spcPct val="100000"/>
            </a:lnSpc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62C1C5-A4A2-4852-B918-780D40EB1F77}" type="parTrans" cxnId="{F00CAB7F-A638-4A46-A155-FF18FBB65699}">
      <dgm:prSet/>
      <dgm:spPr/>
      <dgm:t>
        <a:bodyPr/>
        <a:lstStyle/>
        <a:p>
          <a:endParaRPr lang="ru-RU"/>
        </a:p>
      </dgm:t>
    </dgm:pt>
    <dgm:pt modelId="{8ED6EF98-4C37-4F13-BEBF-327F1556CDE0}" type="sibTrans" cxnId="{F00CAB7F-A638-4A46-A155-FF18FBB65699}">
      <dgm:prSet/>
      <dgm:spPr/>
      <dgm:t>
        <a:bodyPr/>
        <a:lstStyle/>
        <a:p>
          <a:endParaRPr lang="ru-RU"/>
        </a:p>
      </dgm:t>
    </dgm:pt>
    <dgm:pt modelId="{B818F48F-202E-45A8-AA12-F6495738D640}" type="pres">
      <dgm:prSet presAssocID="{5C58AA21-81BF-45A5-BBA6-0E365AF7D6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227939-EC24-41F9-9837-FA2876F669BE}" type="pres">
      <dgm:prSet presAssocID="{6BFA6CF2-B6C6-47B4-8808-2D16E3B3647D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5BD31-7B7D-41DE-B16A-7A7AA8D0548F}" type="pres">
      <dgm:prSet presAssocID="{6BFA6CF2-B6C6-47B4-8808-2D16E3B3647D}" presName="bgRect" presStyleLbl="node1" presStyleIdx="0" presStyleCnt="1" custLinFactNeighborX="-9832" custLinFactNeighborY="1151"/>
      <dgm:spPr/>
      <dgm:t>
        <a:bodyPr/>
        <a:lstStyle/>
        <a:p>
          <a:endParaRPr lang="ru-RU"/>
        </a:p>
      </dgm:t>
    </dgm:pt>
    <dgm:pt modelId="{C7777FE2-3CA5-4C21-8A12-D13718945A69}" type="pres">
      <dgm:prSet presAssocID="{6BFA6CF2-B6C6-47B4-8808-2D16E3B3647D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D31B1-E072-4BCF-9BFC-5FE0CF4B8ED5}" type="pres">
      <dgm:prSet presAssocID="{6BFA6CF2-B6C6-47B4-8808-2D16E3B3647D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BBEBA8-77CC-45A1-8135-AAB986213720}" type="presOf" srcId="{6BFA6CF2-B6C6-47B4-8808-2D16E3B3647D}" destId="{B9E5BD31-7B7D-41DE-B16A-7A7AA8D0548F}" srcOrd="0" destOrd="0" presId="urn:microsoft.com/office/officeart/2005/8/layout/hProcess7"/>
    <dgm:cxn modelId="{C651F52E-FA54-4D0F-A9C9-3DEC51D089DD}" type="presOf" srcId="{6BFA6CF2-B6C6-47B4-8808-2D16E3B3647D}" destId="{C7777FE2-3CA5-4C21-8A12-D13718945A69}" srcOrd="1" destOrd="0" presId="urn:microsoft.com/office/officeart/2005/8/layout/hProcess7"/>
    <dgm:cxn modelId="{71920248-EA90-448D-831A-BD4B2B193764}" srcId="{5C58AA21-81BF-45A5-BBA6-0E365AF7D6B0}" destId="{6BFA6CF2-B6C6-47B4-8808-2D16E3B3647D}" srcOrd="0" destOrd="0" parTransId="{1E644CFC-B492-44AF-A906-83A329C83101}" sibTransId="{0B3E1861-CCB1-4E95-8368-F528175322AD}"/>
    <dgm:cxn modelId="{9126837D-649E-4D8E-A8DE-7B5A9D2DD039}" type="presOf" srcId="{5C58AA21-81BF-45A5-BBA6-0E365AF7D6B0}" destId="{B818F48F-202E-45A8-AA12-F6495738D640}" srcOrd="0" destOrd="0" presId="urn:microsoft.com/office/officeart/2005/8/layout/hProcess7"/>
    <dgm:cxn modelId="{F00CAB7F-A638-4A46-A155-FF18FBB65699}" srcId="{6BFA6CF2-B6C6-47B4-8808-2D16E3B3647D}" destId="{1D9502A8-E481-476C-B614-4087981341D4}" srcOrd="0" destOrd="0" parTransId="{B662C1C5-A4A2-4852-B918-780D40EB1F77}" sibTransId="{8ED6EF98-4C37-4F13-BEBF-327F1556CDE0}"/>
    <dgm:cxn modelId="{7C96D0D3-E1E2-48C1-ADB0-2B8C56561EE7}" type="presOf" srcId="{1D9502A8-E481-476C-B614-4087981341D4}" destId="{D20D31B1-E072-4BCF-9BFC-5FE0CF4B8ED5}" srcOrd="0" destOrd="0" presId="urn:microsoft.com/office/officeart/2005/8/layout/hProcess7"/>
    <dgm:cxn modelId="{5A2CFC5B-5FC4-447F-8CEC-6C268AC2206F}" type="presParOf" srcId="{B818F48F-202E-45A8-AA12-F6495738D640}" destId="{74227939-EC24-41F9-9837-FA2876F669BE}" srcOrd="0" destOrd="0" presId="urn:microsoft.com/office/officeart/2005/8/layout/hProcess7"/>
    <dgm:cxn modelId="{8FED8340-AD0C-4D79-B676-291D5E15A8D3}" type="presParOf" srcId="{74227939-EC24-41F9-9837-FA2876F669BE}" destId="{B9E5BD31-7B7D-41DE-B16A-7A7AA8D0548F}" srcOrd="0" destOrd="0" presId="urn:microsoft.com/office/officeart/2005/8/layout/hProcess7"/>
    <dgm:cxn modelId="{F7110979-B88E-4DD2-9598-13BB42A2B03D}" type="presParOf" srcId="{74227939-EC24-41F9-9837-FA2876F669BE}" destId="{C7777FE2-3CA5-4C21-8A12-D13718945A69}" srcOrd="1" destOrd="0" presId="urn:microsoft.com/office/officeart/2005/8/layout/hProcess7"/>
    <dgm:cxn modelId="{AF66CDBD-018A-4F02-82A2-01DD11028C2F}" type="presParOf" srcId="{74227939-EC24-41F9-9837-FA2876F669BE}" destId="{D20D31B1-E072-4BCF-9BFC-5FE0CF4B8ED5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F9DD35-2990-4B71-B2AC-DA28121A93B4}" type="doc">
      <dgm:prSet loTypeId="urn:microsoft.com/office/officeart/2005/8/layout/hierarchy3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392FCC1-BDA4-4B25-A989-E8A4E635489B}">
      <dgm:prSet phldrT="[Текст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Технологии сохранения и стимулирования здоровья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F1DAE1-CD49-43B1-A5C4-68D4FDD194E4}" type="parTrans" cxnId="{D23E39A3-E981-4378-AA0C-95D4A5741931}">
      <dgm:prSet/>
      <dgm:spPr/>
      <dgm:t>
        <a:bodyPr/>
        <a:lstStyle/>
        <a:p>
          <a:endParaRPr lang="ru-RU"/>
        </a:p>
      </dgm:t>
    </dgm:pt>
    <dgm:pt modelId="{C8A02032-0B74-4A6B-9B0B-F32ECCFC1AD2}" type="sibTrans" cxnId="{D23E39A3-E981-4378-AA0C-95D4A5741931}">
      <dgm:prSet/>
      <dgm:spPr/>
      <dgm:t>
        <a:bodyPr/>
        <a:lstStyle/>
        <a:p>
          <a:endParaRPr lang="ru-RU"/>
        </a:p>
      </dgm:t>
    </dgm:pt>
    <dgm:pt modelId="{39763BFB-6D36-446C-A4CF-5A8A81DC905A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sz="1600" dirty="0" smtClean="0">
              <a:latin typeface="Century Schoolbook" pitchFamily="18" charset="0"/>
            </a:rPr>
            <a:t>Дыхательная гимнастика;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Зрительная гимнастика;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Динамические паузы;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Развитие общей и мелкой моторики;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Су-</a:t>
          </a:r>
          <a:r>
            <a:rPr lang="ru-RU" sz="1600" dirty="0" err="1" smtClean="0">
              <a:latin typeface="Century Schoolbook" pitchFamily="18" charset="0"/>
            </a:rPr>
            <a:t>Джок</a:t>
          </a:r>
          <a:r>
            <a:rPr lang="ru-RU" sz="1600" dirty="0" smtClean="0">
              <a:latin typeface="Century Schoolbook" pitchFamily="18" charset="0"/>
            </a:rPr>
            <a:t> терапия;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«Сухой» бассейн;</a:t>
          </a:r>
        </a:p>
        <a:p>
          <a:pPr algn="l"/>
          <a:r>
            <a:rPr lang="ru-RU" sz="1600" dirty="0" smtClean="0">
              <a:latin typeface="Century Schoolbook" pitchFamily="18" charset="0"/>
            </a:rPr>
            <a:t>Точечный массаж.</a:t>
          </a:r>
          <a:endParaRPr lang="ru-RU" sz="1600" dirty="0">
            <a:latin typeface="Century Schoolbook" pitchFamily="18" charset="0"/>
          </a:endParaRPr>
        </a:p>
      </dgm:t>
    </dgm:pt>
    <dgm:pt modelId="{62044C08-546C-48CC-AD67-EEEB68FEB028}" type="parTrans" cxnId="{6E343368-5600-438A-8A89-4E4EB2B463E9}">
      <dgm:prSet/>
      <dgm:spPr/>
      <dgm:t>
        <a:bodyPr/>
        <a:lstStyle/>
        <a:p>
          <a:endParaRPr lang="ru-RU"/>
        </a:p>
      </dgm:t>
    </dgm:pt>
    <dgm:pt modelId="{D6522C37-B15D-4CC7-A22F-A4E40580D1CC}" type="sibTrans" cxnId="{6E343368-5600-438A-8A89-4E4EB2B463E9}">
      <dgm:prSet/>
      <dgm:spPr/>
      <dgm:t>
        <a:bodyPr/>
        <a:lstStyle/>
        <a:p>
          <a:endParaRPr lang="ru-RU"/>
        </a:p>
      </dgm:t>
    </dgm:pt>
    <dgm:pt modelId="{F0D0BF4D-1AE9-4205-90AA-30E1F27122C9}">
      <dgm:prSet phldrT="[Текст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Коррекционно-развивающие технологии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CD53E4-FBAB-4910-A949-76467150BA4D}" type="parTrans" cxnId="{71D4A8BE-A4AD-4FFD-BD39-2C2B82C06694}">
      <dgm:prSet/>
      <dgm:spPr/>
      <dgm:t>
        <a:bodyPr/>
        <a:lstStyle/>
        <a:p>
          <a:endParaRPr lang="ru-RU"/>
        </a:p>
      </dgm:t>
    </dgm:pt>
    <dgm:pt modelId="{603CF740-82EB-4EAA-A7F2-4B3C2CEE7AA9}" type="sibTrans" cxnId="{71D4A8BE-A4AD-4FFD-BD39-2C2B82C06694}">
      <dgm:prSet/>
      <dgm:spPr/>
      <dgm:t>
        <a:bodyPr/>
        <a:lstStyle/>
        <a:p>
          <a:endParaRPr lang="ru-RU"/>
        </a:p>
      </dgm:t>
    </dgm:pt>
    <dgm:pt modelId="{F1162129-0F7C-4641-BC77-571C7B45CE54}">
      <dgm:prSet phldrT="[Текст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dirty="0" smtClean="0">
              <a:latin typeface="Century Schoolbook" pitchFamily="18" charset="0"/>
            </a:rPr>
            <a:t>Артикуляционная гимнастика;</a:t>
          </a:r>
        </a:p>
        <a:p>
          <a:pPr algn="l"/>
          <a:r>
            <a:rPr lang="ru-RU" dirty="0" err="1" smtClean="0">
              <a:latin typeface="Century Schoolbook" pitchFamily="18" charset="0"/>
            </a:rPr>
            <a:t>Логоритмика</a:t>
          </a:r>
          <a:r>
            <a:rPr lang="ru-RU" dirty="0" smtClean="0">
              <a:latin typeface="Century Schoolbook" pitchFamily="18" charset="0"/>
            </a:rPr>
            <a:t>;</a:t>
          </a:r>
        </a:p>
        <a:p>
          <a:pPr algn="l"/>
          <a:r>
            <a:rPr lang="ru-RU" dirty="0" err="1" smtClean="0">
              <a:latin typeface="Century Schoolbook" pitchFamily="18" charset="0"/>
            </a:rPr>
            <a:t>Игротерапия</a:t>
          </a:r>
          <a:r>
            <a:rPr lang="ru-RU" dirty="0" smtClean="0">
              <a:latin typeface="Century Schoolbook" pitchFamily="18" charset="0"/>
            </a:rPr>
            <a:t>;</a:t>
          </a:r>
        </a:p>
        <a:p>
          <a:pPr algn="l"/>
          <a:r>
            <a:rPr lang="ru-RU" dirty="0" smtClean="0">
              <a:latin typeface="Century Schoolbook" pitchFamily="18" charset="0"/>
            </a:rPr>
            <a:t>Песочная терапия;</a:t>
          </a:r>
        </a:p>
        <a:p>
          <a:pPr algn="l"/>
          <a:r>
            <a:rPr lang="ru-RU" dirty="0" err="1" smtClean="0">
              <a:latin typeface="Century Schoolbook" pitchFamily="18" charset="0"/>
            </a:rPr>
            <a:t>Психогимнастика</a:t>
          </a:r>
          <a:r>
            <a:rPr lang="ru-RU" dirty="0" smtClean="0">
              <a:latin typeface="Century Schoolbook" pitchFamily="18" charset="0"/>
            </a:rPr>
            <a:t>;</a:t>
          </a:r>
        </a:p>
        <a:p>
          <a:pPr algn="l"/>
          <a:r>
            <a:rPr lang="ru-RU" dirty="0" smtClean="0">
              <a:latin typeface="Century Schoolbook" pitchFamily="18" charset="0"/>
            </a:rPr>
            <a:t>Релаксация;</a:t>
          </a:r>
        </a:p>
        <a:p>
          <a:pPr algn="l"/>
          <a:r>
            <a:rPr lang="ru-RU" dirty="0" err="1" smtClean="0">
              <a:latin typeface="Century Schoolbook" pitchFamily="18" charset="0"/>
            </a:rPr>
            <a:t>Куклотерапия</a:t>
          </a:r>
          <a:r>
            <a:rPr lang="ru-RU" dirty="0" smtClean="0">
              <a:latin typeface="Century Schoolbook" pitchFamily="18" charset="0"/>
            </a:rPr>
            <a:t>;</a:t>
          </a:r>
        </a:p>
        <a:p>
          <a:pPr algn="l"/>
          <a:r>
            <a:rPr lang="ru-RU" dirty="0" err="1" smtClean="0">
              <a:latin typeface="Century Schoolbook" pitchFamily="18" charset="0"/>
            </a:rPr>
            <a:t>Сказкотерапия</a:t>
          </a:r>
          <a:r>
            <a:rPr lang="ru-RU" dirty="0" smtClean="0">
              <a:latin typeface="Century Schoolbook" pitchFamily="18" charset="0"/>
            </a:rPr>
            <a:t>.</a:t>
          </a:r>
          <a:endParaRPr lang="ru-RU" dirty="0">
            <a:latin typeface="Century Schoolbook" pitchFamily="18" charset="0"/>
          </a:endParaRPr>
        </a:p>
      </dgm:t>
    </dgm:pt>
    <dgm:pt modelId="{F8FEC98C-1F0F-424A-9CF3-87B30A78A405}" type="parTrans" cxnId="{EC3538F8-A71B-421D-BD6D-F1CCC586FB27}">
      <dgm:prSet/>
      <dgm:spPr/>
      <dgm:t>
        <a:bodyPr/>
        <a:lstStyle/>
        <a:p>
          <a:endParaRPr lang="ru-RU"/>
        </a:p>
      </dgm:t>
    </dgm:pt>
    <dgm:pt modelId="{9E246BBE-5147-43EA-8521-A1DF7AC9F68B}" type="sibTrans" cxnId="{EC3538F8-A71B-421D-BD6D-F1CCC586FB27}">
      <dgm:prSet/>
      <dgm:spPr/>
      <dgm:t>
        <a:bodyPr/>
        <a:lstStyle/>
        <a:p>
          <a:endParaRPr lang="ru-RU"/>
        </a:p>
      </dgm:t>
    </dgm:pt>
    <dgm:pt modelId="{D2357F9E-4471-4B40-8F63-DD8495714EBD}" type="pres">
      <dgm:prSet presAssocID="{47F9DD35-2990-4B71-B2AC-DA28121A93B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6DD758-815D-4822-859A-3F7AB2F49E25}" type="pres">
      <dgm:prSet presAssocID="{9392FCC1-BDA4-4B25-A989-E8A4E635489B}" presName="root" presStyleCnt="0"/>
      <dgm:spPr/>
    </dgm:pt>
    <dgm:pt modelId="{FECA917F-E0E6-4CE7-AFE7-4DA7175CC6E3}" type="pres">
      <dgm:prSet presAssocID="{9392FCC1-BDA4-4B25-A989-E8A4E635489B}" presName="rootComposite" presStyleCnt="0"/>
      <dgm:spPr/>
    </dgm:pt>
    <dgm:pt modelId="{5FC0BFA8-C53E-42AF-A45D-E5D4F1CAFE11}" type="pres">
      <dgm:prSet presAssocID="{9392FCC1-BDA4-4B25-A989-E8A4E635489B}" presName="rootText" presStyleLbl="node1" presStyleIdx="0" presStyleCnt="2"/>
      <dgm:spPr/>
      <dgm:t>
        <a:bodyPr/>
        <a:lstStyle/>
        <a:p>
          <a:endParaRPr lang="ru-RU"/>
        </a:p>
      </dgm:t>
    </dgm:pt>
    <dgm:pt modelId="{A44DB8E8-B59B-4D22-A128-7F1FCCC848A1}" type="pres">
      <dgm:prSet presAssocID="{9392FCC1-BDA4-4B25-A989-E8A4E635489B}" presName="rootConnector" presStyleLbl="node1" presStyleIdx="0" presStyleCnt="2"/>
      <dgm:spPr/>
      <dgm:t>
        <a:bodyPr/>
        <a:lstStyle/>
        <a:p>
          <a:endParaRPr lang="ru-RU"/>
        </a:p>
      </dgm:t>
    </dgm:pt>
    <dgm:pt modelId="{200B7B15-0A49-4AE7-B620-09BEAF996210}" type="pres">
      <dgm:prSet presAssocID="{9392FCC1-BDA4-4B25-A989-E8A4E635489B}" presName="childShape" presStyleCnt="0"/>
      <dgm:spPr/>
    </dgm:pt>
    <dgm:pt modelId="{C792C07E-46C1-4B6C-A261-52F52E3DA844}" type="pres">
      <dgm:prSet presAssocID="{62044C08-546C-48CC-AD67-EEEB68FEB02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FAEECA98-BF4E-4F4E-81B5-17F93D297E91}" type="pres">
      <dgm:prSet presAssocID="{39763BFB-6D36-446C-A4CF-5A8A81DC905A}" presName="childText" presStyleLbl="bgAcc1" presStyleIdx="0" presStyleCnt="2" custScaleX="111528" custScaleY="180294" custLinFactNeighborX="-1285" custLinFactNeighborY="-14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2DCF7-7E78-413F-B510-51E915D42821}" type="pres">
      <dgm:prSet presAssocID="{F0D0BF4D-1AE9-4205-90AA-30E1F27122C9}" presName="root" presStyleCnt="0"/>
      <dgm:spPr/>
    </dgm:pt>
    <dgm:pt modelId="{3E0F38B0-4758-4A47-A864-C63D7AA39936}" type="pres">
      <dgm:prSet presAssocID="{F0D0BF4D-1AE9-4205-90AA-30E1F27122C9}" presName="rootComposite" presStyleCnt="0"/>
      <dgm:spPr/>
    </dgm:pt>
    <dgm:pt modelId="{7F775CF0-9F34-4476-A09B-F406ED930B2F}" type="pres">
      <dgm:prSet presAssocID="{F0D0BF4D-1AE9-4205-90AA-30E1F27122C9}" presName="rootText" presStyleLbl="node1" presStyleIdx="1" presStyleCnt="2"/>
      <dgm:spPr/>
      <dgm:t>
        <a:bodyPr/>
        <a:lstStyle/>
        <a:p>
          <a:endParaRPr lang="ru-RU"/>
        </a:p>
      </dgm:t>
    </dgm:pt>
    <dgm:pt modelId="{B1E55A66-80B2-4E43-801A-29ABCDCE1207}" type="pres">
      <dgm:prSet presAssocID="{F0D0BF4D-1AE9-4205-90AA-30E1F27122C9}" presName="rootConnector" presStyleLbl="node1" presStyleIdx="1" presStyleCnt="2"/>
      <dgm:spPr/>
      <dgm:t>
        <a:bodyPr/>
        <a:lstStyle/>
        <a:p>
          <a:endParaRPr lang="ru-RU"/>
        </a:p>
      </dgm:t>
    </dgm:pt>
    <dgm:pt modelId="{44A6992A-15C2-48CE-8484-2DFFF0601841}" type="pres">
      <dgm:prSet presAssocID="{F0D0BF4D-1AE9-4205-90AA-30E1F27122C9}" presName="childShape" presStyleCnt="0"/>
      <dgm:spPr/>
    </dgm:pt>
    <dgm:pt modelId="{2FE0CAC3-0D1C-4B54-8DC7-69AEF9888B01}" type="pres">
      <dgm:prSet presAssocID="{F8FEC98C-1F0F-424A-9CF3-87B30A78A40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7FD5922C-E520-416E-B2AE-0CAD808A17FC}" type="pres">
      <dgm:prSet presAssocID="{F1162129-0F7C-4641-BC77-571C7B45CE54}" presName="childText" presStyleLbl="bgAcc1" presStyleIdx="1" presStyleCnt="2" custScaleX="125590" custScaleY="183494" custLinFactNeighborX="-1704" custLinFactNeighborY="-15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165230-79EC-4FDC-BDBE-1D7A566B5B0A}" type="presOf" srcId="{F0D0BF4D-1AE9-4205-90AA-30E1F27122C9}" destId="{7F775CF0-9F34-4476-A09B-F406ED930B2F}" srcOrd="0" destOrd="0" presId="urn:microsoft.com/office/officeart/2005/8/layout/hierarchy3"/>
    <dgm:cxn modelId="{EC3538F8-A71B-421D-BD6D-F1CCC586FB27}" srcId="{F0D0BF4D-1AE9-4205-90AA-30E1F27122C9}" destId="{F1162129-0F7C-4641-BC77-571C7B45CE54}" srcOrd="0" destOrd="0" parTransId="{F8FEC98C-1F0F-424A-9CF3-87B30A78A405}" sibTransId="{9E246BBE-5147-43EA-8521-A1DF7AC9F68B}"/>
    <dgm:cxn modelId="{E6C3D19A-BD33-43D2-A63D-8BDE9D51C206}" type="presOf" srcId="{62044C08-546C-48CC-AD67-EEEB68FEB028}" destId="{C792C07E-46C1-4B6C-A261-52F52E3DA844}" srcOrd="0" destOrd="0" presId="urn:microsoft.com/office/officeart/2005/8/layout/hierarchy3"/>
    <dgm:cxn modelId="{8CE58201-61C2-4A7C-A2EB-58FB16F3BB4F}" type="presOf" srcId="{39763BFB-6D36-446C-A4CF-5A8A81DC905A}" destId="{FAEECA98-BF4E-4F4E-81B5-17F93D297E91}" srcOrd="0" destOrd="0" presId="urn:microsoft.com/office/officeart/2005/8/layout/hierarchy3"/>
    <dgm:cxn modelId="{71D4A8BE-A4AD-4FFD-BD39-2C2B82C06694}" srcId="{47F9DD35-2990-4B71-B2AC-DA28121A93B4}" destId="{F0D0BF4D-1AE9-4205-90AA-30E1F27122C9}" srcOrd="1" destOrd="0" parTransId="{9FCD53E4-FBAB-4910-A949-76467150BA4D}" sibTransId="{603CF740-82EB-4EAA-A7F2-4B3C2CEE7AA9}"/>
    <dgm:cxn modelId="{65DAC3A8-281C-406F-AA2A-72C8295B1BD8}" type="presOf" srcId="{F0D0BF4D-1AE9-4205-90AA-30E1F27122C9}" destId="{B1E55A66-80B2-4E43-801A-29ABCDCE1207}" srcOrd="1" destOrd="0" presId="urn:microsoft.com/office/officeart/2005/8/layout/hierarchy3"/>
    <dgm:cxn modelId="{238CBB6F-4D53-481C-8652-68E7A0AF16EB}" type="presOf" srcId="{F1162129-0F7C-4641-BC77-571C7B45CE54}" destId="{7FD5922C-E520-416E-B2AE-0CAD808A17FC}" srcOrd="0" destOrd="0" presId="urn:microsoft.com/office/officeart/2005/8/layout/hierarchy3"/>
    <dgm:cxn modelId="{6E343368-5600-438A-8A89-4E4EB2B463E9}" srcId="{9392FCC1-BDA4-4B25-A989-E8A4E635489B}" destId="{39763BFB-6D36-446C-A4CF-5A8A81DC905A}" srcOrd="0" destOrd="0" parTransId="{62044C08-546C-48CC-AD67-EEEB68FEB028}" sibTransId="{D6522C37-B15D-4CC7-A22F-A4E40580D1CC}"/>
    <dgm:cxn modelId="{1784CBFE-F8E3-41A1-9A54-A2FF2C3EB57F}" type="presOf" srcId="{9392FCC1-BDA4-4B25-A989-E8A4E635489B}" destId="{A44DB8E8-B59B-4D22-A128-7F1FCCC848A1}" srcOrd="1" destOrd="0" presId="urn:microsoft.com/office/officeart/2005/8/layout/hierarchy3"/>
    <dgm:cxn modelId="{4F5EB274-02DA-49E6-8A97-74EFD600EF49}" type="presOf" srcId="{9392FCC1-BDA4-4B25-A989-E8A4E635489B}" destId="{5FC0BFA8-C53E-42AF-A45D-E5D4F1CAFE11}" srcOrd="0" destOrd="0" presId="urn:microsoft.com/office/officeart/2005/8/layout/hierarchy3"/>
    <dgm:cxn modelId="{D13CACCE-DBDD-42FE-AA37-79B97AAEFA04}" type="presOf" srcId="{47F9DD35-2990-4B71-B2AC-DA28121A93B4}" destId="{D2357F9E-4471-4B40-8F63-DD8495714EBD}" srcOrd="0" destOrd="0" presId="urn:microsoft.com/office/officeart/2005/8/layout/hierarchy3"/>
    <dgm:cxn modelId="{6F0EDC0D-6F19-4E2C-81E9-4345A4B3A034}" type="presOf" srcId="{F8FEC98C-1F0F-424A-9CF3-87B30A78A405}" destId="{2FE0CAC3-0D1C-4B54-8DC7-69AEF9888B01}" srcOrd="0" destOrd="0" presId="urn:microsoft.com/office/officeart/2005/8/layout/hierarchy3"/>
    <dgm:cxn modelId="{D23E39A3-E981-4378-AA0C-95D4A5741931}" srcId="{47F9DD35-2990-4B71-B2AC-DA28121A93B4}" destId="{9392FCC1-BDA4-4B25-A989-E8A4E635489B}" srcOrd="0" destOrd="0" parTransId="{1AF1DAE1-CD49-43B1-A5C4-68D4FDD194E4}" sibTransId="{C8A02032-0B74-4A6B-9B0B-F32ECCFC1AD2}"/>
    <dgm:cxn modelId="{71EEACB7-7092-4EA4-8D64-69659646A9A4}" type="presParOf" srcId="{D2357F9E-4471-4B40-8F63-DD8495714EBD}" destId="{4B6DD758-815D-4822-859A-3F7AB2F49E25}" srcOrd="0" destOrd="0" presId="urn:microsoft.com/office/officeart/2005/8/layout/hierarchy3"/>
    <dgm:cxn modelId="{DF25FA25-1F83-4FB9-8B00-ECC757F612C5}" type="presParOf" srcId="{4B6DD758-815D-4822-859A-3F7AB2F49E25}" destId="{FECA917F-E0E6-4CE7-AFE7-4DA7175CC6E3}" srcOrd="0" destOrd="0" presId="urn:microsoft.com/office/officeart/2005/8/layout/hierarchy3"/>
    <dgm:cxn modelId="{F8B017C9-E022-42E2-9FB2-331DEA70DED1}" type="presParOf" srcId="{FECA917F-E0E6-4CE7-AFE7-4DA7175CC6E3}" destId="{5FC0BFA8-C53E-42AF-A45D-E5D4F1CAFE11}" srcOrd="0" destOrd="0" presId="urn:microsoft.com/office/officeart/2005/8/layout/hierarchy3"/>
    <dgm:cxn modelId="{D7CD9DC1-0974-4492-B3CB-F6F2330BBA76}" type="presParOf" srcId="{FECA917F-E0E6-4CE7-AFE7-4DA7175CC6E3}" destId="{A44DB8E8-B59B-4D22-A128-7F1FCCC848A1}" srcOrd="1" destOrd="0" presId="urn:microsoft.com/office/officeart/2005/8/layout/hierarchy3"/>
    <dgm:cxn modelId="{641FCF7F-A644-4646-BDE3-F3009B681D08}" type="presParOf" srcId="{4B6DD758-815D-4822-859A-3F7AB2F49E25}" destId="{200B7B15-0A49-4AE7-B620-09BEAF996210}" srcOrd="1" destOrd="0" presId="urn:microsoft.com/office/officeart/2005/8/layout/hierarchy3"/>
    <dgm:cxn modelId="{F9D61FBD-1040-458C-8708-582496F3F4A6}" type="presParOf" srcId="{200B7B15-0A49-4AE7-B620-09BEAF996210}" destId="{C792C07E-46C1-4B6C-A261-52F52E3DA844}" srcOrd="0" destOrd="0" presId="urn:microsoft.com/office/officeart/2005/8/layout/hierarchy3"/>
    <dgm:cxn modelId="{1B574A11-6500-48BB-8643-3349E8639F1E}" type="presParOf" srcId="{200B7B15-0A49-4AE7-B620-09BEAF996210}" destId="{FAEECA98-BF4E-4F4E-81B5-17F93D297E91}" srcOrd="1" destOrd="0" presId="urn:microsoft.com/office/officeart/2005/8/layout/hierarchy3"/>
    <dgm:cxn modelId="{9A2193E8-26B7-48B4-B46D-77E37D3DC292}" type="presParOf" srcId="{D2357F9E-4471-4B40-8F63-DD8495714EBD}" destId="{6572DCF7-7E78-413F-B510-51E915D42821}" srcOrd="1" destOrd="0" presId="urn:microsoft.com/office/officeart/2005/8/layout/hierarchy3"/>
    <dgm:cxn modelId="{86BB0A1B-37F8-4579-BF5D-1D666AE9AB8D}" type="presParOf" srcId="{6572DCF7-7E78-413F-B510-51E915D42821}" destId="{3E0F38B0-4758-4A47-A864-C63D7AA39936}" srcOrd="0" destOrd="0" presId="urn:microsoft.com/office/officeart/2005/8/layout/hierarchy3"/>
    <dgm:cxn modelId="{1D9E98DA-266C-4C60-BC57-2D2A245D6CA7}" type="presParOf" srcId="{3E0F38B0-4758-4A47-A864-C63D7AA39936}" destId="{7F775CF0-9F34-4476-A09B-F406ED930B2F}" srcOrd="0" destOrd="0" presId="urn:microsoft.com/office/officeart/2005/8/layout/hierarchy3"/>
    <dgm:cxn modelId="{40E99DE3-9F9D-4F42-B4CD-1BCC6DD1803B}" type="presParOf" srcId="{3E0F38B0-4758-4A47-A864-C63D7AA39936}" destId="{B1E55A66-80B2-4E43-801A-29ABCDCE1207}" srcOrd="1" destOrd="0" presId="urn:microsoft.com/office/officeart/2005/8/layout/hierarchy3"/>
    <dgm:cxn modelId="{7EE0DFDE-F137-4874-8D24-6D53C3EF74DB}" type="presParOf" srcId="{6572DCF7-7E78-413F-B510-51E915D42821}" destId="{44A6992A-15C2-48CE-8484-2DFFF0601841}" srcOrd="1" destOrd="0" presId="urn:microsoft.com/office/officeart/2005/8/layout/hierarchy3"/>
    <dgm:cxn modelId="{56645CDC-1FE4-473E-8157-3307E5F18868}" type="presParOf" srcId="{44A6992A-15C2-48CE-8484-2DFFF0601841}" destId="{2FE0CAC3-0D1C-4B54-8DC7-69AEF9888B01}" srcOrd="0" destOrd="0" presId="urn:microsoft.com/office/officeart/2005/8/layout/hierarchy3"/>
    <dgm:cxn modelId="{00FB2B52-B4F6-457E-897E-F03B0BCBA7E0}" type="presParOf" srcId="{44A6992A-15C2-48CE-8484-2DFFF0601841}" destId="{7FD5922C-E520-416E-B2AE-0CAD808A17F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51DBF3-9E43-43AB-AA0A-E9AE9ECC73C2}" type="doc">
      <dgm:prSet loTypeId="urn:microsoft.com/office/officeart/2005/8/layout/chevron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E230E78-3042-48EB-A51E-54F24DC6E31A}">
      <dgm:prSet phldrT="[Текст]" custT="1"/>
      <dgm:spPr/>
      <dgm:t>
        <a:bodyPr/>
        <a:lstStyle/>
        <a:p>
          <a:r>
            <a: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1.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C564EB18-332D-4A5D-B3EC-D0E414433985}" type="parTrans" cxnId="{D005E902-9E44-463D-9EAB-DA54658DD561}">
      <dgm:prSet/>
      <dgm:spPr/>
      <dgm:t>
        <a:bodyPr/>
        <a:lstStyle/>
        <a:p>
          <a:endParaRPr lang="ru-RU"/>
        </a:p>
      </dgm:t>
    </dgm:pt>
    <dgm:pt modelId="{AD13F564-969C-49AD-BACB-0F9D65F87A17}" type="sibTrans" cxnId="{D005E902-9E44-463D-9EAB-DA54658DD561}">
      <dgm:prSet/>
      <dgm:spPr/>
      <dgm:t>
        <a:bodyPr/>
        <a:lstStyle/>
        <a:p>
          <a:endParaRPr lang="ru-RU"/>
        </a:p>
      </dgm:t>
    </dgm:pt>
    <dgm:pt modelId="{D3D91D99-621D-4B07-935A-474B0D81C0E8}">
      <dgm:prSet phldrT="[Текст]" custT="1"/>
      <dgm:sp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планированию (учащийся должен уметь четко определить цель, описать основные шаги по достижению поставленной цели, концентрироваться на достижении цели, на протяжении всей работы)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4E54C-848C-4B43-9497-8274DF4DBFEA}" type="parTrans" cxnId="{288D1447-D09A-4D1E-A0FC-431C91247BB4}">
      <dgm:prSet/>
      <dgm:spPr/>
      <dgm:t>
        <a:bodyPr/>
        <a:lstStyle/>
        <a:p>
          <a:endParaRPr lang="ru-RU"/>
        </a:p>
      </dgm:t>
    </dgm:pt>
    <dgm:pt modelId="{D13E1FEF-7E59-46DA-96B6-D11AB10975A7}" type="sibTrans" cxnId="{288D1447-D09A-4D1E-A0FC-431C91247BB4}">
      <dgm:prSet/>
      <dgm:spPr/>
      <dgm:t>
        <a:bodyPr/>
        <a:lstStyle/>
        <a:p>
          <a:endParaRPr lang="ru-RU"/>
        </a:p>
      </dgm:t>
    </dgm:pt>
    <dgm:pt modelId="{C8D50E86-36B9-46AD-8B10-541E95303C1A}">
      <dgm:prSet phldrT="[Текст]" custT="1"/>
      <dgm:spPr/>
      <dgm:t>
        <a:bodyPr/>
        <a:lstStyle/>
        <a:p>
          <a:r>
            <a: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2.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0143E250-A898-4FB5-8BAF-9A51160CC774}" type="parTrans" cxnId="{5B262F38-4EFE-4C69-8D66-D3CFEFBDC4E7}">
      <dgm:prSet/>
      <dgm:spPr/>
      <dgm:t>
        <a:bodyPr/>
        <a:lstStyle/>
        <a:p>
          <a:endParaRPr lang="ru-RU"/>
        </a:p>
      </dgm:t>
    </dgm:pt>
    <dgm:pt modelId="{11F4C46C-F8A2-436E-B3C6-6FF1AEE0F750}" type="sibTrans" cxnId="{5B262F38-4EFE-4C69-8D66-D3CFEFBDC4E7}">
      <dgm:prSet/>
      <dgm:spPr/>
      <dgm:t>
        <a:bodyPr/>
        <a:lstStyle/>
        <a:p>
          <a:endParaRPr lang="ru-RU"/>
        </a:p>
      </dgm:t>
    </dgm:pt>
    <dgm:pt modelId="{8EED826B-2C64-44DA-B5B5-6F07EB791E59}">
      <dgm:prSet phldrT="[Текст]" custT="1"/>
      <dgm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навыков сбора и обработки информации, материалов (учащийся должен уметь выбрать подходящую информацию и правильно ее использовать)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E9EDC0-929C-4F1F-8E3F-CA6FA8EDEC89}" type="parTrans" cxnId="{B6AEA061-5FAE-4110-94BF-7175634ABDCC}">
      <dgm:prSet/>
      <dgm:spPr/>
      <dgm:t>
        <a:bodyPr/>
        <a:lstStyle/>
        <a:p>
          <a:endParaRPr lang="ru-RU"/>
        </a:p>
      </dgm:t>
    </dgm:pt>
    <dgm:pt modelId="{43140DFF-F353-448E-88E2-52E9602D4E6C}" type="sibTrans" cxnId="{B6AEA061-5FAE-4110-94BF-7175634ABDCC}">
      <dgm:prSet/>
      <dgm:spPr/>
      <dgm:t>
        <a:bodyPr/>
        <a:lstStyle/>
        <a:p>
          <a:endParaRPr lang="ru-RU"/>
        </a:p>
      </dgm:t>
    </dgm:pt>
    <dgm:pt modelId="{FF695317-CB73-4A0D-9232-4AD2B8C06DC7}">
      <dgm:prSet phldrT="[Текст]" custT="1"/>
      <dgm:spPr/>
      <dgm:t>
        <a:bodyPr/>
        <a:lstStyle/>
        <a:p>
          <a:r>
            <a: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3.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DDB3D5F5-75AF-46E7-A147-B56F0D5382AA}" type="parTrans" cxnId="{4268CE86-EEF7-4634-9972-2CAE74A6579A}">
      <dgm:prSet/>
      <dgm:spPr/>
      <dgm:t>
        <a:bodyPr/>
        <a:lstStyle/>
        <a:p>
          <a:endParaRPr lang="ru-RU"/>
        </a:p>
      </dgm:t>
    </dgm:pt>
    <dgm:pt modelId="{C2AF3C73-890E-4541-8FE1-1818ACAA99DB}" type="sibTrans" cxnId="{4268CE86-EEF7-4634-9972-2CAE74A6579A}">
      <dgm:prSet/>
      <dgm:spPr/>
      <dgm:t>
        <a:bodyPr/>
        <a:lstStyle/>
        <a:p>
          <a:endParaRPr lang="ru-RU"/>
        </a:p>
      </dgm:t>
    </dgm:pt>
    <dgm:pt modelId="{455B8282-A9D8-4FFB-B489-F1A61140480E}">
      <dgm:prSet phldrT="[Текст]" custT="1"/>
      <dgm:sp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Помощь в освоении детьми окружающей действительности, всесторонне изучение ее. Умение анализировать и обобщать (креативность и критическое мышление)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D8FF4C-AC4E-4218-9E6D-17C1FC95FB70}" type="parTrans" cxnId="{6A11E022-A6C6-401B-B8EC-5CAAE4E5AFF0}">
      <dgm:prSet/>
      <dgm:spPr/>
      <dgm:t>
        <a:bodyPr/>
        <a:lstStyle/>
        <a:p>
          <a:endParaRPr lang="ru-RU"/>
        </a:p>
      </dgm:t>
    </dgm:pt>
    <dgm:pt modelId="{012AD7B2-8FF3-4846-ACEC-6FEEC20E1FF3}" type="sibTrans" cxnId="{6A11E022-A6C6-401B-B8EC-5CAAE4E5AFF0}">
      <dgm:prSet/>
      <dgm:spPr/>
      <dgm:t>
        <a:bodyPr/>
        <a:lstStyle/>
        <a:p>
          <a:endParaRPr lang="ru-RU"/>
        </a:p>
      </dgm:t>
    </dgm:pt>
    <dgm:pt modelId="{50E4FDE6-E86D-4358-A928-767288FD65E3}" type="pres">
      <dgm:prSet presAssocID="{7B51DBF3-9E43-43AB-AA0A-E9AE9ECC73C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FEAB63-0613-4B58-BCF2-C5EC605655E3}" type="pres">
      <dgm:prSet presAssocID="{BE230E78-3042-48EB-A51E-54F24DC6E31A}" presName="composite" presStyleCnt="0"/>
      <dgm:spPr/>
    </dgm:pt>
    <dgm:pt modelId="{CEE34E45-B6DD-4EDF-A203-6486EC9FB7C5}" type="pres">
      <dgm:prSet presAssocID="{BE230E78-3042-48EB-A51E-54F24DC6E31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E755F0-7139-483D-B68B-1E009566BA47}" type="pres">
      <dgm:prSet presAssocID="{BE230E78-3042-48EB-A51E-54F24DC6E31A}" presName="descendantText" presStyleLbl="alignAcc1" presStyleIdx="0" presStyleCnt="3" custLinFactNeighborX="-1097" custLinFactNeighborY="-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77409-EA0A-45CB-A2F6-7A23ACDBFA71}" type="pres">
      <dgm:prSet presAssocID="{AD13F564-969C-49AD-BACB-0F9D65F87A17}" presName="sp" presStyleCnt="0"/>
      <dgm:spPr/>
    </dgm:pt>
    <dgm:pt modelId="{B4560860-1E85-43C6-B899-65E337647EE3}" type="pres">
      <dgm:prSet presAssocID="{C8D50E86-36B9-46AD-8B10-541E95303C1A}" presName="composite" presStyleCnt="0"/>
      <dgm:spPr/>
    </dgm:pt>
    <dgm:pt modelId="{F4844678-B5AC-49C4-9EA9-5CEFD62084EA}" type="pres">
      <dgm:prSet presAssocID="{C8D50E86-36B9-46AD-8B10-541E95303C1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E6F10-568B-4C9C-AEDF-A3FBC88A4D7F}" type="pres">
      <dgm:prSet presAssocID="{C8D50E86-36B9-46AD-8B10-541E95303C1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E00F7-B6F6-486B-B1BF-4B4C4C68A39E}" type="pres">
      <dgm:prSet presAssocID="{11F4C46C-F8A2-436E-B3C6-6FF1AEE0F750}" presName="sp" presStyleCnt="0"/>
      <dgm:spPr/>
    </dgm:pt>
    <dgm:pt modelId="{432B7E46-1A88-434D-B95F-7F1D1BB8CA44}" type="pres">
      <dgm:prSet presAssocID="{FF695317-CB73-4A0D-9232-4AD2B8C06DC7}" presName="composite" presStyleCnt="0"/>
      <dgm:spPr/>
    </dgm:pt>
    <dgm:pt modelId="{32F51B32-BCD5-4F07-B245-02EC88BA2EF7}" type="pres">
      <dgm:prSet presAssocID="{FF695317-CB73-4A0D-9232-4AD2B8C06DC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B8EF6-3080-4C79-9BF4-440C2B1D11D1}" type="pres">
      <dgm:prSet presAssocID="{FF695317-CB73-4A0D-9232-4AD2B8C06DC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3C028C-F790-4058-86D4-933DFE381141}" type="presOf" srcId="{7B51DBF3-9E43-43AB-AA0A-E9AE9ECC73C2}" destId="{50E4FDE6-E86D-4358-A928-767288FD65E3}" srcOrd="0" destOrd="0" presId="urn:microsoft.com/office/officeart/2005/8/layout/chevron2"/>
    <dgm:cxn modelId="{288D1447-D09A-4D1E-A0FC-431C91247BB4}" srcId="{BE230E78-3042-48EB-A51E-54F24DC6E31A}" destId="{D3D91D99-621D-4B07-935A-474B0D81C0E8}" srcOrd="0" destOrd="0" parTransId="{F374E54C-848C-4B43-9497-8274DF4DBFEA}" sibTransId="{D13E1FEF-7E59-46DA-96B6-D11AB10975A7}"/>
    <dgm:cxn modelId="{FCC39A52-691F-4FE6-B306-514D7B49D7DD}" type="presOf" srcId="{455B8282-A9D8-4FFB-B489-F1A61140480E}" destId="{1C0B8EF6-3080-4C79-9BF4-440C2B1D11D1}" srcOrd="0" destOrd="0" presId="urn:microsoft.com/office/officeart/2005/8/layout/chevron2"/>
    <dgm:cxn modelId="{4268CE86-EEF7-4634-9972-2CAE74A6579A}" srcId="{7B51DBF3-9E43-43AB-AA0A-E9AE9ECC73C2}" destId="{FF695317-CB73-4A0D-9232-4AD2B8C06DC7}" srcOrd="2" destOrd="0" parTransId="{DDB3D5F5-75AF-46E7-A147-B56F0D5382AA}" sibTransId="{C2AF3C73-890E-4541-8FE1-1818ACAA99DB}"/>
    <dgm:cxn modelId="{021F3A79-FB09-4333-BBA7-67EFDB647940}" type="presOf" srcId="{BE230E78-3042-48EB-A51E-54F24DC6E31A}" destId="{CEE34E45-B6DD-4EDF-A203-6486EC9FB7C5}" srcOrd="0" destOrd="0" presId="urn:microsoft.com/office/officeart/2005/8/layout/chevron2"/>
    <dgm:cxn modelId="{B6AEA061-5FAE-4110-94BF-7175634ABDCC}" srcId="{C8D50E86-36B9-46AD-8B10-541E95303C1A}" destId="{8EED826B-2C64-44DA-B5B5-6F07EB791E59}" srcOrd="0" destOrd="0" parTransId="{77E9EDC0-929C-4F1F-8E3F-CA6FA8EDEC89}" sibTransId="{43140DFF-F353-448E-88E2-52E9602D4E6C}"/>
    <dgm:cxn modelId="{6A11E022-A6C6-401B-B8EC-5CAAE4E5AFF0}" srcId="{FF695317-CB73-4A0D-9232-4AD2B8C06DC7}" destId="{455B8282-A9D8-4FFB-B489-F1A61140480E}" srcOrd="0" destOrd="0" parTransId="{8CD8FF4C-AC4E-4218-9E6D-17C1FC95FB70}" sibTransId="{012AD7B2-8FF3-4846-ACEC-6FEEC20E1FF3}"/>
    <dgm:cxn modelId="{5B262F38-4EFE-4C69-8D66-D3CFEFBDC4E7}" srcId="{7B51DBF3-9E43-43AB-AA0A-E9AE9ECC73C2}" destId="{C8D50E86-36B9-46AD-8B10-541E95303C1A}" srcOrd="1" destOrd="0" parTransId="{0143E250-A898-4FB5-8BAF-9A51160CC774}" sibTransId="{11F4C46C-F8A2-436E-B3C6-6FF1AEE0F750}"/>
    <dgm:cxn modelId="{E50896BA-DCB7-4EC7-AEE6-E97B3194D28B}" type="presOf" srcId="{FF695317-CB73-4A0D-9232-4AD2B8C06DC7}" destId="{32F51B32-BCD5-4F07-B245-02EC88BA2EF7}" srcOrd="0" destOrd="0" presId="urn:microsoft.com/office/officeart/2005/8/layout/chevron2"/>
    <dgm:cxn modelId="{B464A876-282D-4031-82C3-C12CD55C5386}" type="presOf" srcId="{D3D91D99-621D-4B07-935A-474B0D81C0E8}" destId="{B2E755F0-7139-483D-B68B-1E009566BA47}" srcOrd="0" destOrd="0" presId="urn:microsoft.com/office/officeart/2005/8/layout/chevron2"/>
    <dgm:cxn modelId="{D005E902-9E44-463D-9EAB-DA54658DD561}" srcId="{7B51DBF3-9E43-43AB-AA0A-E9AE9ECC73C2}" destId="{BE230E78-3042-48EB-A51E-54F24DC6E31A}" srcOrd="0" destOrd="0" parTransId="{C564EB18-332D-4A5D-B3EC-D0E414433985}" sibTransId="{AD13F564-969C-49AD-BACB-0F9D65F87A17}"/>
    <dgm:cxn modelId="{14CDDA1A-D29B-427D-B007-113677D7A629}" type="presOf" srcId="{8EED826B-2C64-44DA-B5B5-6F07EB791E59}" destId="{547E6F10-568B-4C9C-AEDF-A3FBC88A4D7F}" srcOrd="0" destOrd="0" presId="urn:microsoft.com/office/officeart/2005/8/layout/chevron2"/>
    <dgm:cxn modelId="{98E00B35-3F50-4533-8252-532E4E5DF13A}" type="presOf" srcId="{C8D50E86-36B9-46AD-8B10-541E95303C1A}" destId="{F4844678-B5AC-49C4-9EA9-5CEFD62084EA}" srcOrd="0" destOrd="0" presId="urn:microsoft.com/office/officeart/2005/8/layout/chevron2"/>
    <dgm:cxn modelId="{29844B5F-1507-4338-8E33-FAC49FF0F158}" type="presParOf" srcId="{50E4FDE6-E86D-4358-A928-767288FD65E3}" destId="{EEFEAB63-0613-4B58-BCF2-C5EC605655E3}" srcOrd="0" destOrd="0" presId="urn:microsoft.com/office/officeart/2005/8/layout/chevron2"/>
    <dgm:cxn modelId="{C09E2C00-0B8D-41DF-9685-B404E70451A3}" type="presParOf" srcId="{EEFEAB63-0613-4B58-BCF2-C5EC605655E3}" destId="{CEE34E45-B6DD-4EDF-A203-6486EC9FB7C5}" srcOrd="0" destOrd="0" presId="urn:microsoft.com/office/officeart/2005/8/layout/chevron2"/>
    <dgm:cxn modelId="{1A657ED0-E05D-41DF-823E-3D1C43291ED6}" type="presParOf" srcId="{EEFEAB63-0613-4B58-BCF2-C5EC605655E3}" destId="{B2E755F0-7139-483D-B68B-1E009566BA47}" srcOrd="1" destOrd="0" presId="urn:microsoft.com/office/officeart/2005/8/layout/chevron2"/>
    <dgm:cxn modelId="{C838AD7E-9B88-417D-9436-901872C26523}" type="presParOf" srcId="{50E4FDE6-E86D-4358-A928-767288FD65E3}" destId="{4F477409-EA0A-45CB-A2F6-7A23ACDBFA71}" srcOrd="1" destOrd="0" presId="urn:microsoft.com/office/officeart/2005/8/layout/chevron2"/>
    <dgm:cxn modelId="{D5EA7C77-C2F7-42D2-8EA7-737164B25508}" type="presParOf" srcId="{50E4FDE6-E86D-4358-A928-767288FD65E3}" destId="{B4560860-1E85-43C6-B899-65E337647EE3}" srcOrd="2" destOrd="0" presId="urn:microsoft.com/office/officeart/2005/8/layout/chevron2"/>
    <dgm:cxn modelId="{DDB48323-8EF1-454A-952A-A06373D45F11}" type="presParOf" srcId="{B4560860-1E85-43C6-B899-65E337647EE3}" destId="{F4844678-B5AC-49C4-9EA9-5CEFD62084EA}" srcOrd="0" destOrd="0" presId="urn:microsoft.com/office/officeart/2005/8/layout/chevron2"/>
    <dgm:cxn modelId="{358399E3-A8FB-40BE-95E0-A7ACAB7DCEEA}" type="presParOf" srcId="{B4560860-1E85-43C6-B899-65E337647EE3}" destId="{547E6F10-568B-4C9C-AEDF-A3FBC88A4D7F}" srcOrd="1" destOrd="0" presId="urn:microsoft.com/office/officeart/2005/8/layout/chevron2"/>
    <dgm:cxn modelId="{C07944CA-6955-4B1F-AE20-6EA2DDD9476F}" type="presParOf" srcId="{50E4FDE6-E86D-4358-A928-767288FD65E3}" destId="{0B4E00F7-B6F6-486B-B1BF-4B4C4C68A39E}" srcOrd="3" destOrd="0" presId="urn:microsoft.com/office/officeart/2005/8/layout/chevron2"/>
    <dgm:cxn modelId="{D50EF2BB-11B7-486D-969D-8167A5C663C3}" type="presParOf" srcId="{50E4FDE6-E86D-4358-A928-767288FD65E3}" destId="{432B7E46-1A88-434D-B95F-7F1D1BB8CA44}" srcOrd="4" destOrd="0" presId="urn:microsoft.com/office/officeart/2005/8/layout/chevron2"/>
    <dgm:cxn modelId="{4826907D-A165-4188-A2E2-9B93D70BFDCA}" type="presParOf" srcId="{432B7E46-1A88-434D-B95F-7F1D1BB8CA44}" destId="{32F51B32-BCD5-4F07-B245-02EC88BA2EF7}" srcOrd="0" destOrd="0" presId="urn:microsoft.com/office/officeart/2005/8/layout/chevron2"/>
    <dgm:cxn modelId="{D4154A70-7390-4C5B-B20A-F15B22B666A5}" type="presParOf" srcId="{432B7E46-1A88-434D-B95F-7F1D1BB8CA44}" destId="{1C0B8EF6-3080-4C79-9BF4-440C2B1D11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FF6066-4C73-4EEA-AAEC-15F493EDA8A0}" type="doc">
      <dgm:prSet loTypeId="urn:microsoft.com/office/officeart/2005/8/layout/cycle2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D1FCBE-4CB7-4AD3-AD75-8438726EDD0B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1. Анализ проблемы или выбор темы</a:t>
          </a:r>
          <a:endParaRPr lang="ru-RU" sz="14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8882644A-81F3-4588-852C-DE3BA8E62A2E}" type="parTrans" cxnId="{B05BD908-3964-45D1-88FE-07A3AC5F99DB}">
      <dgm:prSet/>
      <dgm:spPr/>
      <dgm:t>
        <a:bodyPr/>
        <a:lstStyle/>
        <a:p>
          <a:endParaRPr lang="ru-RU"/>
        </a:p>
      </dgm:t>
    </dgm:pt>
    <dgm:pt modelId="{695788D6-8866-467D-9113-976AB8690FE3}" type="sibTrans" cxnId="{B05BD908-3964-45D1-88FE-07A3AC5F99DB}">
      <dgm:prSet/>
      <dgm:spPr/>
      <dgm:t>
        <a:bodyPr/>
        <a:lstStyle/>
        <a:p>
          <a:endParaRPr lang="ru-RU"/>
        </a:p>
      </dgm:t>
    </dgm:pt>
    <dgm:pt modelId="{CFA930FF-CF8C-4973-9919-5639EEA81AA6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2. Постановка цели, проблемный вопрос</a:t>
          </a:r>
          <a:endParaRPr lang="ru-RU" sz="14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1FC2581E-F7AC-42F2-961C-C6739ACA751A}" type="parTrans" cxnId="{57D735B6-9F29-4896-BBAB-248F0D12E4B9}">
      <dgm:prSet/>
      <dgm:spPr/>
      <dgm:t>
        <a:bodyPr/>
        <a:lstStyle/>
        <a:p>
          <a:endParaRPr lang="ru-RU"/>
        </a:p>
      </dgm:t>
    </dgm:pt>
    <dgm:pt modelId="{E14FCAF7-E76F-4E34-8BFD-2A93B46D4BA5}" type="sibTrans" cxnId="{57D735B6-9F29-4896-BBAB-248F0D12E4B9}">
      <dgm:prSet/>
      <dgm:spPr/>
      <dgm:t>
        <a:bodyPr/>
        <a:lstStyle/>
        <a:p>
          <a:endParaRPr lang="ru-RU"/>
        </a:p>
      </dgm:t>
    </dgm:pt>
    <dgm:pt modelId="{CD231AE3-2F99-47C5-AD0C-35343FCEBB29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3. Выбор средств ее достижения</a:t>
          </a:r>
          <a:endParaRPr lang="ru-RU" sz="13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A8A4619D-3A30-41F0-BA2C-AB2052E755A3}" type="parTrans" cxnId="{4D519907-208A-4649-8187-4D911228A5FC}">
      <dgm:prSet/>
      <dgm:spPr/>
      <dgm:t>
        <a:bodyPr/>
        <a:lstStyle/>
        <a:p>
          <a:endParaRPr lang="ru-RU"/>
        </a:p>
      </dgm:t>
    </dgm:pt>
    <dgm:pt modelId="{FEF49E6E-C035-4A8F-967F-E797CA054817}" type="sibTrans" cxnId="{4D519907-208A-4649-8187-4D911228A5FC}">
      <dgm:prSet/>
      <dgm:spPr/>
      <dgm:t>
        <a:bodyPr/>
        <a:lstStyle/>
        <a:p>
          <a:endParaRPr lang="ru-RU"/>
        </a:p>
      </dgm:t>
    </dgm:pt>
    <dgm:pt modelId="{1A615934-0370-4B6A-8D3D-2EC766C1BEDD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4. Поиск и обработка информации</a:t>
          </a:r>
          <a:endParaRPr lang="ru-RU" sz="14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8F3BEF90-1EE2-4F49-A0E8-400B1E101132}" type="parTrans" cxnId="{79AD863B-0B8C-4B71-B2D1-3E29E85711B8}">
      <dgm:prSet/>
      <dgm:spPr/>
      <dgm:t>
        <a:bodyPr/>
        <a:lstStyle/>
        <a:p>
          <a:endParaRPr lang="ru-RU"/>
        </a:p>
      </dgm:t>
    </dgm:pt>
    <dgm:pt modelId="{0EE1DECD-A5ED-4C12-AB35-C4910624475B}" type="sibTrans" cxnId="{79AD863B-0B8C-4B71-B2D1-3E29E85711B8}">
      <dgm:prSet/>
      <dgm:spPr/>
      <dgm:t>
        <a:bodyPr/>
        <a:lstStyle/>
        <a:p>
          <a:endParaRPr lang="ru-RU" dirty="0"/>
        </a:p>
      </dgm:t>
    </dgm:pt>
    <dgm:pt modelId="{DFC37CFD-92F0-4736-8148-31FC4D5627A9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5. Оценка полученных результатов и выводов</a:t>
          </a:r>
          <a:endParaRPr lang="ru-RU" sz="14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gm:t>
    </dgm:pt>
    <dgm:pt modelId="{9BF2821B-BF6A-4FCF-96D3-8BF678173E95}" type="sibTrans" cxnId="{211BE05C-9A07-4CCA-AE5E-B232B3A4DFFC}">
      <dgm:prSet/>
      <dgm:spPr/>
      <dgm:t>
        <a:bodyPr/>
        <a:lstStyle/>
        <a:p>
          <a:endParaRPr lang="ru-RU"/>
        </a:p>
      </dgm:t>
    </dgm:pt>
    <dgm:pt modelId="{825D270D-46D7-4C7C-8FB2-047AB527F357}" type="parTrans" cxnId="{211BE05C-9A07-4CCA-AE5E-B232B3A4DFFC}">
      <dgm:prSet/>
      <dgm:spPr/>
      <dgm:t>
        <a:bodyPr/>
        <a:lstStyle/>
        <a:p>
          <a:endParaRPr lang="ru-RU"/>
        </a:p>
      </dgm:t>
    </dgm:pt>
    <dgm:pt modelId="{63DE672D-108E-4176-9B1A-92CFFF527380}" type="pres">
      <dgm:prSet presAssocID="{8BFF6066-4C73-4EEA-AAEC-15F493EDA8A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FEA09F-5367-431B-9CAC-15F829FA4FA1}" type="pres">
      <dgm:prSet presAssocID="{80D1FCBE-4CB7-4AD3-AD75-8438726EDD0B}" presName="node" presStyleLbl="node1" presStyleIdx="0" presStyleCnt="5" custScaleX="169340" custScaleY="79736" custRadScaleRad="102516" custRadScaleInc="6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BEF4B-4155-4563-BECC-F829A72950CC}" type="pres">
      <dgm:prSet presAssocID="{695788D6-8866-467D-9113-976AB8690FE3}" presName="sibTrans" presStyleLbl="sibTrans2D1" presStyleIdx="0" presStyleCnt="5" custScaleX="231260"/>
      <dgm:spPr/>
      <dgm:t>
        <a:bodyPr/>
        <a:lstStyle/>
        <a:p>
          <a:endParaRPr lang="ru-RU"/>
        </a:p>
      </dgm:t>
    </dgm:pt>
    <dgm:pt modelId="{413F86AC-B47C-4B3B-B03F-3730D5E07E53}" type="pres">
      <dgm:prSet presAssocID="{695788D6-8866-467D-9113-976AB8690FE3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60336D9-DFE8-4561-8CF2-2FBA92EDD21B}" type="pres">
      <dgm:prSet presAssocID="{CFA930FF-CF8C-4973-9919-5639EEA81AA6}" presName="node" presStyleLbl="node1" presStyleIdx="1" presStyleCnt="5" custScaleX="155771" custScaleY="112147" custRadScaleRad="109019" custRadScaleInc="16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C3091-408C-4EAA-A6AA-E2F7CEA14EC0}" type="pres">
      <dgm:prSet presAssocID="{E14FCAF7-E76F-4E34-8BFD-2A93B46D4BA5}" presName="sibTrans" presStyleLbl="sibTrans2D1" presStyleIdx="1" presStyleCnt="5" custFlipVert="1" custScaleX="234482" custScaleY="8536"/>
      <dgm:spPr/>
      <dgm:t>
        <a:bodyPr/>
        <a:lstStyle/>
        <a:p>
          <a:endParaRPr lang="ru-RU"/>
        </a:p>
      </dgm:t>
    </dgm:pt>
    <dgm:pt modelId="{7D5E792B-4FF8-4B1B-BD50-D8C2C73C003D}" type="pres">
      <dgm:prSet presAssocID="{E14FCAF7-E76F-4E34-8BFD-2A93B46D4BA5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C97CF22-E2F2-406A-A6CF-D2472A93D6B3}" type="pres">
      <dgm:prSet presAssocID="{CD231AE3-2F99-47C5-AD0C-35343FCEBB29}" presName="node" presStyleLbl="node1" presStyleIdx="2" presStyleCnt="5" custScaleX="180028" custScaleY="109598" custRadScaleRad="129909" custRadScaleInc="-39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9CF613-DF24-412A-82B1-CDE26421E031}" type="pres">
      <dgm:prSet presAssocID="{FEF49E6E-C035-4A8F-967F-E797CA054817}" presName="sibTrans" presStyleLbl="sibTrans2D1" presStyleIdx="2" presStyleCnt="5" custScaleX="197972"/>
      <dgm:spPr/>
      <dgm:t>
        <a:bodyPr/>
        <a:lstStyle/>
        <a:p>
          <a:endParaRPr lang="ru-RU"/>
        </a:p>
      </dgm:t>
    </dgm:pt>
    <dgm:pt modelId="{93D4329D-A095-4281-AC64-DD1690B8DF1F}" type="pres">
      <dgm:prSet presAssocID="{FEF49E6E-C035-4A8F-967F-E797CA054817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B1E50B4-06ED-4857-BF0B-3C4FE3F3D95B}" type="pres">
      <dgm:prSet presAssocID="{1A615934-0370-4B6A-8D3D-2EC766C1BEDD}" presName="node" presStyleLbl="node1" presStyleIdx="3" presStyleCnt="5" custScaleX="172679" custScaleY="109598" custRadScaleRad="110988" custRadScaleInc="22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B08E1-0263-4B54-A67B-5C49603F7B3F}" type="pres">
      <dgm:prSet presAssocID="{0EE1DECD-A5ED-4C12-AB35-C4910624475B}" presName="sibTrans" presStyleLbl="sibTrans2D1" presStyleIdx="3" presStyleCnt="5" custScaleX="206411"/>
      <dgm:spPr/>
      <dgm:t>
        <a:bodyPr/>
        <a:lstStyle/>
        <a:p>
          <a:endParaRPr lang="ru-RU"/>
        </a:p>
      </dgm:t>
    </dgm:pt>
    <dgm:pt modelId="{556286B0-1C22-477C-8FB9-31451F5D7533}" type="pres">
      <dgm:prSet presAssocID="{0EE1DECD-A5ED-4C12-AB35-C4910624475B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117B7450-C14C-49EB-840F-7337068EB6FD}" type="pres">
      <dgm:prSet presAssocID="{DFC37CFD-92F0-4736-8148-31FC4D5627A9}" presName="node" presStyleLbl="node1" presStyleIdx="4" presStyleCnt="5" custScaleX="150343" custScaleY="109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6DE68-735B-4A4D-80B8-72387E23A3C6}" type="pres">
      <dgm:prSet presAssocID="{9BF2821B-BF6A-4FCF-96D3-8BF678173E95}" presName="sibTrans" presStyleLbl="sibTrans2D1" presStyleIdx="4" presStyleCnt="5" custScaleX="248877"/>
      <dgm:spPr/>
      <dgm:t>
        <a:bodyPr/>
        <a:lstStyle/>
        <a:p>
          <a:endParaRPr lang="ru-RU"/>
        </a:p>
      </dgm:t>
    </dgm:pt>
    <dgm:pt modelId="{1D3E317C-2C83-4EA6-98CB-4C5A68A03639}" type="pres">
      <dgm:prSet presAssocID="{9BF2821B-BF6A-4FCF-96D3-8BF678173E95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F35BF910-B655-4170-8793-B51E4275E847}" type="presOf" srcId="{0EE1DECD-A5ED-4C12-AB35-C4910624475B}" destId="{556286B0-1C22-477C-8FB9-31451F5D7533}" srcOrd="1" destOrd="0" presId="urn:microsoft.com/office/officeart/2005/8/layout/cycle2"/>
    <dgm:cxn modelId="{70A6497B-4B29-434F-954C-9B52A4A9D38C}" type="presOf" srcId="{0EE1DECD-A5ED-4C12-AB35-C4910624475B}" destId="{9DDB08E1-0263-4B54-A67B-5C49603F7B3F}" srcOrd="0" destOrd="0" presId="urn:microsoft.com/office/officeart/2005/8/layout/cycle2"/>
    <dgm:cxn modelId="{3CE3AAAD-0959-43EF-9406-416D22191061}" type="presOf" srcId="{8BFF6066-4C73-4EEA-AAEC-15F493EDA8A0}" destId="{63DE672D-108E-4176-9B1A-92CFFF527380}" srcOrd="0" destOrd="0" presId="urn:microsoft.com/office/officeart/2005/8/layout/cycle2"/>
    <dgm:cxn modelId="{211BE05C-9A07-4CCA-AE5E-B232B3A4DFFC}" srcId="{8BFF6066-4C73-4EEA-AAEC-15F493EDA8A0}" destId="{DFC37CFD-92F0-4736-8148-31FC4D5627A9}" srcOrd="4" destOrd="0" parTransId="{825D270D-46D7-4C7C-8FB2-047AB527F357}" sibTransId="{9BF2821B-BF6A-4FCF-96D3-8BF678173E95}"/>
    <dgm:cxn modelId="{8FF803F9-67F9-433C-93D4-299C7A58EC44}" type="presOf" srcId="{E14FCAF7-E76F-4E34-8BFD-2A93B46D4BA5}" destId="{22EC3091-408C-4EAA-A6AA-E2F7CEA14EC0}" srcOrd="0" destOrd="0" presId="urn:microsoft.com/office/officeart/2005/8/layout/cycle2"/>
    <dgm:cxn modelId="{F0D2148C-4317-47F5-A776-ED9E108E4474}" type="presOf" srcId="{FEF49E6E-C035-4A8F-967F-E797CA054817}" destId="{93D4329D-A095-4281-AC64-DD1690B8DF1F}" srcOrd="1" destOrd="0" presId="urn:microsoft.com/office/officeart/2005/8/layout/cycle2"/>
    <dgm:cxn modelId="{4D519907-208A-4649-8187-4D911228A5FC}" srcId="{8BFF6066-4C73-4EEA-AAEC-15F493EDA8A0}" destId="{CD231AE3-2F99-47C5-AD0C-35343FCEBB29}" srcOrd="2" destOrd="0" parTransId="{A8A4619D-3A30-41F0-BA2C-AB2052E755A3}" sibTransId="{FEF49E6E-C035-4A8F-967F-E797CA054817}"/>
    <dgm:cxn modelId="{F83BC632-EE15-460A-B29E-9523F102D82A}" type="presOf" srcId="{E14FCAF7-E76F-4E34-8BFD-2A93B46D4BA5}" destId="{7D5E792B-4FF8-4B1B-BD50-D8C2C73C003D}" srcOrd="1" destOrd="0" presId="urn:microsoft.com/office/officeart/2005/8/layout/cycle2"/>
    <dgm:cxn modelId="{3EB29A6D-1E96-4E38-82E2-59CD883FB599}" type="presOf" srcId="{FEF49E6E-C035-4A8F-967F-E797CA054817}" destId="{149CF613-DF24-412A-82B1-CDE26421E031}" srcOrd="0" destOrd="0" presId="urn:microsoft.com/office/officeart/2005/8/layout/cycle2"/>
    <dgm:cxn modelId="{D02875A4-BC6F-44E5-BDF9-4995A2683436}" type="presOf" srcId="{DFC37CFD-92F0-4736-8148-31FC4D5627A9}" destId="{117B7450-C14C-49EB-840F-7337068EB6FD}" srcOrd="0" destOrd="0" presId="urn:microsoft.com/office/officeart/2005/8/layout/cycle2"/>
    <dgm:cxn modelId="{98278A16-2EE2-4990-BC93-EE791A983AA7}" type="presOf" srcId="{CD231AE3-2F99-47C5-AD0C-35343FCEBB29}" destId="{9C97CF22-E2F2-406A-A6CF-D2472A93D6B3}" srcOrd="0" destOrd="0" presId="urn:microsoft.com/office/officeart/2005/8/layout/cycle2"/>
    <dgm:cxn modelId="{920EDFF5-4408-4F73-87B9-CF351E627B68}" type="presOf" srcId="{695788D6-8866-467D-9113-976AB8690FE3}" destId="{413F86AC-B47C-4B3B-B03F-3730D5E07E53}" srcOrd="1" destOrd="0" presId="urn:microsoft.com/office/officeart/2005/8/layout/cycle2"/>
    <dgm:cxn modelId="{6846E428-9C1C-4E55-A1EF-4860DDCEF0F3}" type="presOf" srcId="{80D1FCBE-4CB7-4AD3-AD75-8438726EDD0B}" destId="{C8FEA09F-5367-431B-9CAC-15F829FA4FA1}" srcOrd="0" destOrd="0" presId="urn:microsoft.com/office/officeart/2005/8/layout/cycle2"/>
    <dgm:cxn modelId="{57D735B6-9F29-4896-BBAB-248F0D12E4B9}" srcId="{8BFF6066-4C73-4EEA-AAEC-15F493EDA8A0}" destId="{CFA930FF-CF8C-4973-9919-5639EEA81AA6}" srcOrd="1" destOrd="0" parTransId="{1FC2581E-F7AC-42F2-961C-C6739ACA751A}" sibTransId="{E14FCAF7-E76F-4E34-8BFD-2A93B46D4BA5}"/>
    <dgm:cxn modelId="{79AD863B-0B8C-4B71-B2D1-3E29E85711B8}" srcId="{8BFF6066-4C73-4EEA-AAEC-15F493EDA8A0}" destId="{1A615934-0370-4B6A-8D3D-2EC766C1BEDD}" srcOrd="3" destOrd="0" parTransId="{8F3BEF90-1EE2-4F49-A0E8-400B1E101132}" sibTransId="{0EE1DECD-A5ED-4C12-AB35-C4910624475B}"/>
    <dgm:cxn modelId="{0CA3FEF2-648E-4658-AA21-77E1ACD68EB8}" type="presOf" srcId="{CFA930FF-CF8C-4973-9919-5639EEA81AA6}" destId="{760336D9-DFE8-4561-8CF2-2FBA92EDD21B}" srcOrd="0" destOrd="0" presId="urn:microsoft.com/office/officeart/2005/8/layout/cycle2"/>
    <dgm:cxn modelId="{B05BD908-3964-45D1-88FE-07A3AC5F99DB}" srcId="{8BFF6066-4C73-4EEA-AAEC-15F493EDA8A0}" destId="{80D1FCBE-4CB7-4AD3-AD75-8438726EDD0B}" srcOrd="0" destOrd="0" parTransId="{8882644A-81F3-4588-852C-DE3BA8E62A2E}" sibTransId="{695788D6-8866-467D-9113-976AB8690FE3}"/>
    <dgm:cxn modelId="{D2FF5459-2C6A-45A9-A40C-AE4CD220F9C5}" type="presOf" srcId="{9BF2821B-BF6A-4FCF-96D3-8BF678173E95}" destId="{1D3E317C-2C83-4EA6-98CB-4C5A68A03639}" srcOrd="1" destOrd="0" presId="urn:microsoft.com/office/officeart/2005/8/layout/cycle2"/>
    <dgm:cxn modelId="{5984DE94-2F74-4250-BF1E-D5E957F529E0}" type="presOf" srcId="{1A615934-0370-4B6A-8D3D-2EC766C1BEDD}" destId="{8B1E50B4-06ED-4857-BF0B-3C4FE3F3D95B}" srcOrd="0" destOrd="0" presId="urn:microsoft.com/office/officeart/2005/8/layout/cycle2"/>
    <dgm:cxn modelId="{3641705B-ECD2-467D-BEC2-BE25EDAB2E0C}" type="presOf" srcId="{9BF2821B-BF6A-4FCF-96D3-8BF678173E95}" destId="{0816DE68-735B-4A4D-80B8-72387E23A3C6}" srcOrd="0" destOrd="0" presId="urn:microsoft.com/office/officeart/2005/8/layout/cycle2"/>
    <dgm:cxn modelId="{F3E5A00E-4CB9-4942-A7CA-4A1D53FA34B9}" type="presOf" srcId="{695788D6-8866-467D-9113-976AB8690FE3}" destId="{2DDBEF4B-4155-4563-BECC-F829A72950CC}" srcOrd="0" destOrd="0" presId="urn:microsoft.com/office/officeart/2005/8/layout/cycle2"/>
    <dgm:cxn modelId="{FCE5E474-6DDD-40D3-AD95-AEF20BCCC4A6}" type="presParOf" srcId="{63DE672D-108E-4176-9B1A-92CFFF527380}" destId="{C8FEA09F-5367-431B-9CAC-15F829FA4FA1}" srcOrd="0" destOrd="0" presId="urn:microsoft.com/office/officeart/2005/8/layout/cycle2"/>
    <dgm:cxn modelId="{86E856F8-999F-40DC-8BE7-72A87916A24B}" type="presParOf" srcId="{63DE672D-108E-4176-9B1A-92CFFF527380}" destId="{2DDBEF4B-4155-4563-BECC-F829A72950CC}" srcOrd="1" destOrd="0" presId="urn:microsoft.com/office/officeart/2005/8/layout/cycle2"/>
    <dgm:cxn modelId="{45D84BD7-5F55-4100-AAB6-7CCAE1142257}" type="presParOf" srcId="{2DDBEF4B-4155-4563-BECC-F829A72950CC}" destId="{413F86AC-B47C-4B3B-B03F-3730D5E07E53}" srcOrd="0" destOrd="0" presId="urn:microsoft.com/office/officeart/2005/8/layout/cycle2"/>
    <dgm:cxn modelId="{55185E95-9838-4EBA-841A-89661A58E03E}" type="presParOf" srcId="{63DE672D-108E-4176-9B1A-92CFFF527380}" destId="{760336D9-DFE8-4561-8CF2-2FBA92EDD21B}" srcOrd="2" destOrd="0" presId="urn:microsoft.com/office/officeart/2005/8/layout/cycle2"/>
    <dgm:cxn modelId="{D8169E78-6A8A-450C-9EE8-896D5863DD4E}" type="presParOf" srcId="{63DE672D-108E-4176-9B1A-92CFFF527380}" destId="{22EC3091-408C-4EAA-A6AA-E2F7CEA14EC0}" srcOrd="3" destOrd="0" presId="urn:microsoft.com/office/officeart/2005/8/layout/cycle2"/>
    <dgm:cxn modelId="{4668AA21-8C26-4FCC-9F3A-D4B4B37611E3}" type="presParOf" srcId="{22EC3091-408C-4EAA-A6AA-E2F7CEA14EC0}" destId="{7D5E792B-4FF8-4B1B-BD50-D8C2C73C003D}" srcOrd="0" destOrd="0" presId="urn:microsoft.com/office/officeart/2005/8/layout/cycle2"/>
    <dgm:cxn modelId="{F0D1714F-9EA7-41EB-B26E-EDA7BBC6975B}" type="presParOf" srcId="{63DE672D-108E-4176-9B1A-92CFFF527380}" destId="{9C97CF22-E2F2-406A-A6CF-D2472A93D6B3}" srcOrd="4" destOrd="0" presId="urn:microsoft.com/office/officeart/2005/8/layout/cycle2"/>
    <dgm:cxn modelId="{DA58C95F-4228-41CC-9054-6AC6133CA637}" type="presParOf" srcId="{63DE672D-108E-4176-9B1A-92CFFF527380}" destId="{149CF613-DF24-412A-82B1-CDE26421E031}" srcOrd="5" destOrd="0" presId="urn:microsoft.com/office/officeart/2005/8/layout/cycle2"/>
    <dgm:cxn modelId="{21654E5B-BBCD-4F79-A531-F87C3F5ED6DC}" type="presParOf" srcId="{149CF613-DF24-412A-82B1-CDE26421E031}" destId="{93D4329D-A095-4281-AC64-DD1690B8DF1F}" srcOrd="0" destOrd="0" presId="urn:microsoft.com/office/officeart/2005/8/layout/cycle2"/>
    <dgm:cxn modelId="{888B0941-9E9B-4BD6-B9C6-353DD527BD63}" type="presParOf" srcId="{63DE672D-108E-4176-9B1A-92CFFF527380}" destId="{8B1E50B4-06ED-4857-BF0B-3C4FE3F3D95B}" srcOrd="6" destOrd="0" presId="urn:microsoft.com/office/officeart/2005/8/layout/cycle2"/>
    <dgm:cxn modelId="{3B1F390C-36C3-46A1-9742-20A84726B1D1}" type="presParOf" srcId="{63DE672D-108E-4176-9B1A-92CFFF527380}" destId="{9DDB08E1-0263-4B54-A67B-5C49603F7B3F}" srcOrd="7" destOrd="0" presId="urn:microsoft.com/office/officeart/2005/8/layout/cycle2"/>
    <dgm:cxn modelId="{BDB63AA5-0600-49C2-9C6D-129BF3C531F1}" type="presParOf" srcId="{9DDB08E1-0263-4B54-A67B-5C49603F7B3F}" destId="{556286B0-1C22-477C-8FB9-31451F5D7533}" srcOrd="0" destOrd="0" presId="urn:microsoft.com/office/officeart/2005/8/layout/cycle2"/>
    <dgm:cxn modelId="{F9412C0E-6506-4C85-A49E-C85D2C735647}" type="presParOf" srcId="{63DE672D-108E-4176-9B1A-92CFFF527380}" destId="{117B7450-C14C-49EB-840F-7337068EB6FD}" srcOrd="8" destOrd="0" presId="urn:microsoft.com/office/officeart/2005/8/layout/cycle2"/>
    <dgm:cxn modelId="{5CDE032B-8E4A-4616-9A82-3C49D3226188}" type="presParOf" srcId="{63DE672D-108E-4176-9B1A-92CFFF527380}" destId="{0816DE68-735B-4A4D-80B8-72387E23A3C6}" srcOrd="9" destOrd="0" presId="urn:microsoft.com/office/officeart/2005/8/layout/cycle2"/>
    <dgm:cxn modelId="{46AF9852-54D5-4F26-869E-268025254E48}" type="presParOf" srcId="{0816DE68-735B-4A4D-80B8-72387E23A3C6}" destId="{1D3E317C-2C83-4EA6-98CB-4C5A68A03639}" srcOrd="0" destOrd="0" presId="urn:microsoft.com/office/officeart/2005/8/layout/cycle2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4F763-AF54-438D-8698-A58E370930CC}">
      <dsp:nvSpPr>
        <dsp:cNvPr id="0" name=""/>
        <dsp:cNvSpPr/>
      </dsp:nvSpPr>
      <dsp:spPr>
        <a:xfrm>
          <a:off x="0" y="0"/>
          <a:ext cx="9144000" cy="170080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222885" rIns="288925" bIns="0" numCol="1" spcCol="1270" anchor="t" anchorCtr="0">
          <a:noAutofit/>
        </a:bodyPr>
        <a:lstStyle/>
        <a:p>
          <a:pPr lvl="0" algn="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/>
        </a:p>
      </dsp:txBody>
      <dsp:txXfrm rot="16200000">
        <a:off x="217068" y="-217068"/>
        <a:ext cx="1394662" cy="1828800"/>
      </dsp:txXfrm>
    </dsp:sp>
    <dsp:sp modelId="{8FB9DE38-C6D4-41DE-AA61-F4779BEE7459}">
      <dsp:nvSpPr>
        <dsp:cNvPr id="0" name=""/>
        <dsp:cNvSpPr/>
      </dsp:nvSpPr>
      <dsp:spPr>
        <a:xfrm>
          <a:off x="1828800" y="0"/>
          <a:ext cx="6812280" cy="1700808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entury Schoolbook" pitchFamily="18" charset="0"/>
            </a:rPr>
            <a:t>Способствуют развитию активности в силу возможностей и способностей детей, развивают способность к творчеству, эмоциональное восприятие, воображение, память, речь, коммуникативные навыки.  </a:t>
          </a:r>
          <a:endParaRPr lang="ru-RU" sz="2000" kern="1200" dirty="0">
            <a:latin typeface="Century Schoolbook" pitchFamily="18" charset="0"/>
          </a:endParaRPr>
        </a:p>
      </dsp:txBody>
      <dsp:txXfrm>
        <a:off x="1828800" y="0"/>
        <a:ext cx="6812280" cy="1700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25B437-6623-4142-B618-CD8F1D706006}">
      <dsp:nvSpPr>
        <dsp:cNvPr id="0" name=""/>
        <dsp:cNvSpPr/>
      </dsp:nvSpPr>
      <dsp:spPr>
        <a:xfrm>
          <a:off x="0" y="0"/>
          <a:ext cx="4104456" cy="3600400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89154" rIns="115570" bIns="0" numCol="1" spcCol="1270" anchor="t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ВОСПИТЫВАЮТ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6200000">
        <a:off x="-1065718" y="1065718"/>
        <a:ext cx="2952328" cy="820891"/>
      </dsp:txXfrm>
    </dsp:sp>
    <dsp:sp modelId="{AF182B48-74A9-4E29-8855-D58FCD2E5307}">
      <dsp:nvSpPr>
        <dsp:cNvPr id="0" name=""/>
        <dsp:cNvSpPr/>
      </dsp:nvSpPr>
      <dsp:spPr>
        <a:xfrm>
          <a:off x="820891" y="0"/>
          <a:ext cx="3057819" cy="3600400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воспитательном мероприятии складывается особая атмосфера, где есть элементы творчества и свободного выбора. Развивается умение работать в группе: ее победа зависит от личных усилий каждого. 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0891" y="0"/>
        <a:ext cx="3057819" cy="3600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5BD31-7B7D-41DE-B16A-7A7AA8D0548F}">
      <dsp:nvSpPr>
        <dsp:cNvPr id="0" name=""/>
        <dsp:cNvSpPr/>
      </dsp:nvSpPr>
      <dsp:spPr>
        <a:xfrm>
          <a:off x="0" y="0"/>
          <a:ext cx="4165124" cy="3943142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113157" rIns="146685" bIns="0" numCol="1" spcCol="1270" anchor="t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РАСКРЫВАЮТ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6200000">
        <a:off x="-1200175" y="1200175"/>
        <a:ext cx="3233376" cy="833024"/>
      </dsp:txXfrm>
    </dsp:sp>
    <dsp:sp modelId="{D20D31B1-E072-4BCF-9BFC-5FE0CF4B8ED5}">
      <dsp:nvSpPr>
        <dsp:cNvPr id="0" name=""/>
        <dsp:cNvSpPr/>
      </dsp:nvSpPr>
      <dsp:spPr>
        <a:xfrm>
          <a:off x="833024" y="0"/>
          <a:ext cx="3103017" cy="3943142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возможности для формирования личности обучающихся, с учетом психофизических возможностей,  путем осуществления специальных игровых программ, имеющих как общеразвивающий, так и специализированный характер.   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3024" y="0"/>
        <a:ext cx="3103017" cy="39431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C0BFA8-C53E-42AF-A45D-E5D4F1CAFE11}">
      <dsp:nvSpPr>
        <dsp:cNvPr id="0" name=""/>
        <dsp:cNvSpPr/>
      </dsp:nvSpPr>
      <dsp:spPr>
        <a:xfrm>
          <a:off x="643744" y="1797"/>
          <a:ext cx="2995645" cy="1497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Технологии сохранения и стимулирования здоровья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7614" y="45667"/>
        <a:ext cx="2907905" cy="1410082"/>
      </dsp:txXfrm>
    </dsp:sp>
    <dsp:sp modelId="{C792C07E-46C1-4B6C-A261-52F52E3DA844}">
      <dsp:nvSpPr>
        <dsp:cNvPr id="0" name=""/>
        <dsp:cNvSpPr/>
      </dsp:nvSpPr>
      <dsp:spPr>
        <a:xfrm>
          <a:off x="943309" y="1499620"/>
          <a:ext cx="268769" cy="15078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7828"/>
              </a:lnTo>
              <a:lnTo>
                <a:pt x="268769" y="15078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EECA98-BF4E-4F4E-81B5-17F93D297E91}">
      <dsp:nvSpPr>
        <dsp:cNvPr id="0" name=""/>
        <dsp:cNvSpPr/>
      </dsp:nvSpPr>
      <dsp:spPr>
        <a:xfrm>
          <a:off x="1212078" y="1657206"/>
          <a:ext cx="2672786" cy="27004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Дыхательная гимнастика;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Зрительная гимнастика;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Динамические паузы;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Развитие общей и мелкой моторики;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Су-</a:t>
          </a:r>
          <a:r>
            <a:rPr lang="ru-RU" sz="1600" kern="1200" dirty="0" err="1" smtClean="0">
              <a:latin typeface="Century Schoolbook" pitchFamily="18" charset="0"/>
            </a:rPr>
            <a:t>Джок</a:t>
          </a:r>
          <a:r>
            <a:rPr lang="ru-RU" sz="1600" kern="1200" dirty="0" smtClean="0">
              <a:latin typeface="Century Schoolbook" pitchFamily="18" charset="0"/>
            </a:rPr>
            <a:t> терапия;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«Сухой» бассейн;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entury Schoolbook" pitchFamily="18" charset="0"/>
            </a:rPr>
            <a:t>Точечный массаж.</a:t>
          </a:r>
          <a:endParaRPr lang="ru-RU" sz="1600" kern="1200" dirty="0">
            <a:latin typeface="Century Schoolbook" pitchFamily="18" charset="0"/>
          </a:endParaRPr>
        </a:p>
      </dsp:txBody>
      <dsp:txXfrm>
        <a:off x="1290361" y="1735489"/>
        <a:ext cx="2516220" cy="2543918"/>
      </dsp:txXfrm>
    </dsp:sp>
    <dsp:sp modelId="{7F775CF0-9F34-4476-A09B-F406ED930B2F}">
      <dsp:nvSpPr>
        <dsp:cNvPr id="0" name=""/>
        <dsp:cNvSpPr/>
      </dsp:nvSpPr>
      <dsp:spPr>
        <a:xfrm>
          <a:off x="4388301" y="1797"/>
          <a:ext cx="2995645" cy="1497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Коррекционно-развивающие технологии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32171" y="45667"/>
        <a:ext cx="2907905" cy="1410082"/>
      </dsp:txXfrm>
    </dsp:sp>
    <dsp:sp modelId="{2FE0CAC3-0D1C-4B54-8DC7-69AEF9888B01}">
      <dsp:nvSpPr>
        <dsp:cNvPr id="0" name=""/>
        <dsp:cNvSpPr/>
      </dsp:nvSpPr>
      <dsp:spPr>
        <a:xfrm>
          <a:off x="4687865" y="1499620"/>
          <a:ext cx="258727" cy="15110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033"/>
              </a:lnTo>
              <a:lnTo>
                <a:pt x="258727" y="151103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5922C-E520-416E-B2AE-0CAD808A17FC}">
      <dsp:nvSpPr>
        <dsp:cNvPr id="0" name=""/>
        <dsp:cNvSpPr/>
      </dsp:nvSpPr>
      <dsp:spPr>
        <a:xfrm>
          <a:off x="4946593" y="1636446"/>
          <a:ext cx="3009784" cy="2748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entury Schoolbook" pitchFamily="18" charset="0"/>
            </a:rPr>
            <a:t>Артикуляционная гимнастика;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latin typeface="Century Schoolbook" pitchFamily="18" charset="0"/>
            </a:rPr>
            <a:t>Логоритмика</a:t>
          </a:r>
          <a:r>
            <a:rPr lang="ru-RU" sz="1500" kern="1200" dirty="0" smtClean="0">
              <a:latin typeface="Century Schoolbook" pitchFamily="18" charset="0"/>
            </a:rPr>
            <a:t>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latin typeface="Century Schoolbook" pitchFamily="18" charset="0"/>
            </a:rPr>
            <a:t>Игротерапия</a:t>
          </a:r>
          <a:r>
            <a:rPr lang="ru-RU" sz="1500" kern="1200" dirty="0" smtClean="0">
              <a:latin typeface="Century Schoolbook" pitchFamily="18" charset="0"/>
            </a:rPr>
            <a:t>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entury Schoolbook" pitchFamily="18" charset="0"/>
            </a:rPr>
            <a:t>Песочная терапия;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latin typeface="Century Schoolbook" pitchFamily="18" charset="0"/>
            </a:rPr>
            <a:t>Психогимнастика</a:t>
          </a:r>
          <a:r>
            <a:rPr lang="ru-RU" sz="1500" kern="1200" dirty="0" smtClean="0">
              <a:latin typeface="Century Schoolbook" pitchFamily="18" charset="0"/>
            </a:rPr>
            <a:t>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entury Schoolbook" pitchFamily="18" charset="0"/>
            </a:rPr>
            <a:t>Релаксация;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latin typeface="Century Schoolbook" pitchFamily="18" charset="0"/>
            </a:rPr>
            <a:t>Куклотерапия</a:t>
          </a:r>
          <a:r>
            <a:rPr lang="ru-RU" sz="1500" kern="1200" dirty="0" smtClean="0">
              <a:latin typeface="Century Schoolbook" pitchFamily="18" charset="0"/>
            </a:rPr>
            <a:t>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latin typeface="Century Schoolbook" pitchFamily="18" charset="0"/>
            </a:rPr>
            <a:t>Сказкотерапия</a:t>
          </a:r>
          <a:r>
            <a:rPr lang="ru-RU" sz="1500" kern="1200" dirty="0" smtClean="0">
              <a:latin typeface="Century Schoolbook" pitchFamily="18" charset="0"/>
            </a:rPr>
            <a:t>.</a:t>
          </a:r>
          <a:endParaRPr lang="ru-RU" sz="1500" kern="1200" dirty="0">
            <a:latin typeface="Century Schoolbook" pitchFamily="18" charset="0"/>
          </a:endParaRPr>
        </a:p>
      </dsp:txBody>
      <dsp:txXfrm>
        <a:off x="5027091" y="1716944"/>
        <a:ext cx="2848788" cy="25874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34E45-B6DD-4EDF-A203-6486EC9FB7C5}">
      <dsp:nvSpPr>
        <dsp:cNvPr id="0" name=""/>
        <dsp:cNvSpPr/>
      </dsp:nvSpPr>
      <dsp:spPr>
        <a:xfrm rot="5400000">
          <a:off x="-278729" y="284696"/>
          <a:ext cx="1858199" cy="1300739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1.</a:t>
          </a:r>
          <a:endParaRPr lang="ru-RU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 rot="-5400000">
        <a:off x="2" y="656336"/>
        <a:ext cx="1300739" cy="557460"/>
      </dsp:txXfrm>
    </dsp:sp>
    <dsp:sp modelId="{B2E755F0-7139-483D-B68B-1E009566BA47}">
      <dsp:nvSpPr>
        <dsp:cNvPr id="0" name=""/>
        <dsp:cNvSpPr/>
      </dsp:nvSpPr>
      <dsp:spPr>
        <a:xfrm rot="5400000">
          <a:off x="4110024" y="-2885858"/>
          <a:ext cx="1208464" cy="6980180"/>
        </a:xfrm>
        <a:prstGeom prst="round2SameRect">
          <a:avLst/>
        </a:prstGeom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планированию (учащийся должен уметь четко определить цель, описать основные шаги по достижению поставленной цели, концентрироваться на достижении цели, на протяжении всей работы)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224166" y="58992"/>
        <a:ext cx="6921188" cy="1090480"/>
      </dsp:txXfrm>
    </dsp:sp>
    <dsp:sp modelId="{F4844678-B5AC-49C4-9EA9-5CEFD62084EA}">
      <dsp:nvSpPr>
        <dsp:cNvPr id="0" name=""/>
        <dsp:cNvSpPr/>
      </dsp:nvSpPr>
      <dsp:spPr>
        <a:xfrm rot="5400000">
          <a:off x="-278729" y="1951619"/>
          <a:ext cx="1858199" cy="1300739"/>
        </a:xfrm>
        <a:prstGeom prst="chevron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2.</a:t>
          </a:r>
          <a:endParaRPr lang="ru-RU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 rot="-5400000">
        <a:off x="2" y="2323259"/>
        <a:ext cx="1300739" cy="557460"/>
      </dsp:txXfrm>
    </dsp:sp>
    <dsp:sp modelId="{547E6F10-568B-4C9C-AEDF-A3FBC88A4D7F}">
      <dsp:nvSpPr>
        <dsp:cNvPr id="0" name=""/>
        <dsp:cNvSpPr/>
      </dsp:nvSpPr>
      <dsp:spPr>
        <a:xfrm rot="5400000">
          <a:off x="4186914" y="-1213286"/>
          <a:ext cx="1207829" cy="6980180"/>
        </a:xfrm>
        <a:prstGeom prst="round2SameRect">
          <a:avLst/>
        </a:prstGeom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навыков сбора и обработки информации, материалов (учащийся должен уметь выбрать подходящую информацию и правильно ее использовать)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300739" y="1731850"/>
        <a:ext cx="6921219" cy="1089907"/>
      </dsp:txXfrm>
    </dsp:sp>
    <dsp:sp modelId="{32F51B32-BCD5-4F07-B245-02EC88BA2EF7}">
      <dsp:nvSpPr>
        <dsp:cNvPr id="0" name=""/>
        <dsp:cNvSpPr/>
      </dsp:nvSpPr>
      <dsp:spPr>
        <a:xfrm rot="5400000">
          <a:off x="-278729" y="3618541"/>
          <a:ext cx="1858199" cy="1300739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3.</a:t>
          </a:r>
          <a:endParaRPr lang="ru-RU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 rot="-5400000">
        <a:off x="2" y="3990181"/>
        <a:ext cx="1300739" cy="557460"/>
      </dsp:txXfrm>
    </dsp:sp>
    <dsp:sp modelId="{1C0B8EF6-3080-4C79-9BF4-440C2B1D11D1}">
      <dsp:nvSpPr>
        <dsp:cNvPr id="0" name=""/>
        <dsp:cNvSpPr/>
      </dsp:nvSpPr>
      <dsp:spPr>
        <a:xfrm rot="5400000">
          <a:off x="4186914" y="453636"/>
          <a:ext cx="1207829" cy="6980180"/>
        </a:xfrm>
        <a:prstGeom prst="round2SameRect">
          <a:avLst/>
        </a:prstGeom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Помощь в освоении детьми окружающей действительности, всесторонне изучение ее. Умение анализировать и обобщать (креативность и критическое мышление)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300739" y="3398773"/>
        <a:ext cx="6921219" cy="10899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FEA09F-5367-431B-9CAC-15F829FA4FA1}">
      <dsp:nvSpPr>
        <dsp:cNvPr id="0" name=""/>
        <dsp:cNvSpPr/>
      </dsp:nvSpPr>
      <dsp:spPr>
        <a:xfrm>
          <a:off x="2972735" y="74507"/>
          <a:ext cx="2687347" cy="126537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1. Анализ проблемы или выбор темы</a:t>
          </a:r>
          <a:endParaRPr lang="ru-RU" sz="14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>
        <a:off x="3366288" y="259817"/>
        <a:ext cx="1900241" cy="894753"/>
      </dsp:txXfrm>
    </dsp:sp>
    <dsp:sp modelId="{2DDBEF4B-4155-4563-BECC-F829A72950CC}">
      <dsp:nvSpPr>
        <dsp:cNvPr id="0" name=""/>
        <dsp:cNvSpPr/>
      </dsp:nvSpPr>
      <dsp:spPr>
        <a:xfrm rot="2271484">
          <a:off x="4856788" y="1182237"/>
          <a:ext cx="830572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873697" y="1240051"/>
        <a:ext cx="669893" cy="321358"/>
      </dsp:txXfrm>
    </dsp:sp>
    <dsp:sp modelId="{760336D9-DFE8-4561-8CF2-2FBA92EDD21B}">
      <dsp:nvSpPr>
        <dsp:cNvPr id="0" name=""/>
        <dsp:cNvSpPr/>
      </dsp:nvSpPr>
      <dsp:spPr>
        <a:xfrm>
          <a:off x="5151496" y="1427202"/>
          <a:ext cx="2472013" cy="1779720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2. Постановка цели, проблемный вопрос</a:t>
          </a:r>
          <a:endParaRPr lang="ru-RU" sz="14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>
        <a:off x="5513514" y="1687836"/>
        <a:ext cx="1747977" cy="1258452"/>
      </dsp:txXfrm>
    </dsp:sp>
    <dsp:sp modelId="{22EC3091-408C-4EAA-A6AA-E2F7CEA14EC0}">
      <dsp:nvSpPr>
        <dsp:cNvPr id="0" name=""/>
        <dsp:cNvSpPr/>
      </dsp:nvSpPr>
      <dsp:spPr>
        <a:xfrm rot="15971536" flipV="1">
          <a:off x="6099530" y="3352464"/>
          <a:ext cx="435079" cy="457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6106843" y="3368450"/>
        <a:ext cx="421364" cy="27430"/>
      </dsp:txXfrm>
    </dsp:sp>
    <dsp:sp modelId="{9C97CF22-E2F2-406A-A6CF-D2472A93D6B3}">
      <dsp:nvSpPr>
        <dsp:cNvPr id="0" name=""/>
        <dsp:cNvSpPr/>
      </dsp:nvSpPr>
      <dsp:spPr>
        <a:xfrm>
          <a:off x="4818785" y="3554510"/>
          <a:ext cx="2856960" cy="1739269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3. Выбор средств ее достижения</a:t>
          </a:r>
          <a:endParaRPr lang="ru-RU" sz="13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>
        <a:off x="5237177" y="3809220"/>
        <a:ext cx="2020176" cy="1229849"/>
      </dsp:txXfrm>
    </dsp:sp>
    <dsp:sp modelId="{149CF613-DF24-412A-82B1-CDE26421E031}">
      <dsp:nvSpPr>
        <dsp:cNvPr id="0" name=""/>
        <dsp:cNvSpPr/>
      </dsp:nvSpPr>
      <dsp:spPr>
        <a:xfrm rot="10824366">
          <a:off x="4022210" y="4143510"/>
          <a:ext cx="827948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182887" y="4251198"/>
        <a:ext cx="667269" cy="321358"/>
      </dsp:txXfrm>
    </dsp:sp>
    <dsp:sp modelId="{8B1E50B4-06ED-4857-BF0B-3C4FE3F3D95B}">
      <dsp:nvSpPr>
        <dsp:cNvPr id="0" name=""/>
        <dsp:cNvSpPr/>
      </dsp:nvSpPr>
      <dsp:spPr>
        <a:xfrm>
          <a:off x="1289566" y="3529082"/>
          <a:ext cx="2740335" cy="1739269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4. Поиск и обработка информации</a:t>
          </a:r>
          <a:endParaRPr lang="ru-RU" sz="14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>
        <a:off x="1690879" y="3783792"/>
        <a:ext cx="1937709" cy="1229849"/>
      </dsp:txXfrm>
    </dsp:sp>
    <dsp:sp modelId="{9DDB08E1-0263-4B54-A67B-5C49603F7B3F}">
      <dsp:nvSpPr>
        <dsp:cNvPr id="0" name=""/>
        <dsp:cNvSpPr/>
      </dsp:nvSpPr>
      <dsp:spPr>
        <a:xfrm rot="15650878">
          <a:off x="2196293" y="3017177"/>
          <a:ext cx="568020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10800000">
        <a:off x="2289411" y="3203613"/>
        <a:ext cx="407341" cy="321358"/>
      </dsp:txXfrm>
    </dsp:sp>
    <dsp:sp modelId="{117B7450-C14C-49EB-840F-7337068EB6FD}">
      <dsp:nvSpPr>
        <dsp:cNvPr id="0" name=""/>
        <dsp:cNvSpPr/>
      </dsp:nvSpPr>
      <dsp:spPr>
        <a:xfrm>
          <a:off x="1105689" y="1287645"/>
          <a:ext cx="2385873" cy="1739269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5. Оценка полученных результатов и выводов</a:t>
          </a:r>
          <a:endParaRPr lang="ru-RU" sz="14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Schoolbook" pitchFamily="18" charset="0"/>
          </a:endParaRPr>
        </a:p>
      </dsp:txBody>
      <dsp:txXfrm>
        <a:off x="1455092" y="1542355"/>
        <a:ext cx="1687067" cy="1229849"/>
      </dsp:txXfrm>
    </dsp:sp>
    <dsp:sp modelId="{0816DE68-735B-4A4D-80B8-72387E23A3C6}">
      <dsp:nvSpPr>
        <dsp:cNvPr id="0" name=""/>
        <dsp:cNvSpPr/>
      </dsp:nvSpPr>
      <dsp:spPr>
        <a:xfrm rot="19457818">
          <a:off x="3006868" y="1128439"/>
          <a:ext cx="701483" cy="5355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021968" y="1282443"/>
        <a:ext cx="540804" cy="3213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5"/>
          </a:xfrm>
          <a:prstGeom prst="rect">
            <a:avLst/>
          </a:prstGeom>
        </p:spPr>
        <p:txBody>
          <a:bodyPr vert="horz" lIns="95445" tIns="47723" rIns="95445" bIns="4772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5"/>
          </a:xfrm>
          <a:prstGeom prst="rect">
            <a:avLst/>
          </a:prstGeom>
        </p:spPr>
        <p:txBody>
          <a:bodyPr vert="horz" lIns="95445" tIns="47723" rIns="95445" bIns="47723" rtlCol="0"/>
          <a:lstStyle>
            <a:lvl1pPr algn="r">
              <a:defRPr sz="1300"/>
            </a:lvl1pPr>
          </a:lstStyle>
          <a:p>
            <a:fld id="{9B030431-78AF-4267-9288-BF6834B2CBA9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5"/>
          </a:xfrm>
          <a:prstGeom prst="rect">
            <a:avLst/>
          </a:prstGeom>
        </p:spPr>
        <p:txBody>
          <a:bodyPr vert="horz" lIns="95445" tIns="47723" rIns="95445" bIns="4772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5"/>
          </a:xfrm>
          <a:prstGeom prst="rect">
            <a:avLst/>
          </a:prstGeom>
        </p:spPr>
        <p:txBody>
          <a:bodyPr vert="horz" lIns="95445" tIns="47723" rIns="95445" bIns="47723" rtlCol="0" anchor="b"/>
          <a:lstStyle>
            <a:lvl1pPr algn="r">
              <a:defRPr sz="1300"/>
            </a:lvl1pPr>
          </a:lstStyle>
          <a:p>
            <a:fld id="{79B2897A-4A8D-433D-86C7-33560FF40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609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357" cy="497677"/>
          </a:xfrm>
          <a:prstGeom prst="rect">
            <a:avLst/>
          </a:prstGeom>
        </p:spPr>
        <p:txBody>
          <a:bodyPr vert="horz" lIns="90315" tIns="45158" rIns="90315" bIns="451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249" y="0"/>
            <a:ext cx="2930357" cy="497677"/>
          </a:xfrm>
          <a:prstGeom prst="rect">
            <a:avLst/>
          </a:prstGeom>
        </p:spPr>
        <p:txBody>
          <a:bodyPr vert="horz" lIns="90315" tIns="45158" rIns="90315" bIns="45158" rtlCol="0"/>
          <a:lstStyle>
            <a:lvl1pPr algn="r">
              <a:defRPr sz="1200"/>
            </a:lvl1pPr>
          </a:lstStyle>
          <a:p>
            <a:fld id="{D3369DB9-1887-44F4-B202-D7D554FEC80A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15" tIns="45158" rIns="90315" bIns="4515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628"/>
            <a:ext cx="5408930" cy="3915268"/>
          </a:xfrm>
          <a:prstGeom prst="rect">
            <a:avLst/>
          </a:prstGeom>
        </p:spPr>
        <p:txBody>
          <a:bodyPr vert="horz" lIns="90315" tIns="45158" rIns="90315" bIns="4515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836"/>
            <a:ext cx="2930357" cy="497677"/>
          </a:xfrm>
          <a:prstGeom prst="rect">
            <a:avLst/>
          </a:prstGeom>
        </p:spPr>
        <p:txBody>
          <a:bodyPr vert="horz" lIns="90315" tIns="45158" rIns="90315" bIns="451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249" y="9444836"/>
            <a:ext cx="2930357" cy="497677"/>
          </a:xfrm>
          <a:prstGeom prst="rect">
            <a:avLst/>
          </a:prstGeom>
        </p:spPr>
        <p:txBody>
          <a:bodyPr vert="horz" lIns="90315" tIns="45158" rIns="90315" bIns="45158" rtlCol="0" anchor="b"/>
          <a:lstStyle>
            <a:lvl1pPr algn="r">
              <a:defRPr sz="1200"/>
            </a:lvl1pPr>
          </a:lstStyle>
          <a:p>
            <a:fld id="{D38CE573-8DDA-4A1F-A785-4F9598E11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45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CE573-8DDA-4A1F-A785-4F9598E1134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033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CE573-8DDA-4A1F-A785-4F9598E1134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95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EA6A4-CA4B-4716-8882-A96BA786F887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EAADEBAA-8F4B-414A-9C64-25B7AA7690D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5260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2022-03-27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jpeg"/><Relationship Id="rId7" Type="http://schemas.openxmlformats.org/officeDocument/2006/relationships/image" Target="../media/image17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10" Type="http://schemas.openxmlformats.org/officeDocument/2006/relationships/image" Target="../media/image21.png"/><Relationship Id="rId4" Type="http://schemas.openxmlformats.org/officeDocument/2006/relationships/diagramData" Target="../diagrams/data6.xml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gif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7.jpe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3.jp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7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0" Type="http://schemas.openxmlformats.org/officeDocument/2006/relationships/diagramQuickStyle" Target="../diagrams/quickStyle3.xml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600" y="2132856"/>
            <a:ext cx="8001330" cy="187220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образовательные технологии и методики в воспитательной системе классного руководителя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ФГОС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умственной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отсталостью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интеллектуальными нарушениями)»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26932" y="5315745"/>
            <a:ext cx="5317067" cy="617007"/>
          </a:xfrm>
        </p:spPr>
        <p:txBody>
          <a:bodyPr/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Рыбакова Л.В. – </a:t>
            </a:r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организатор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0" y="230321"/>
            <a:ext cx="6327058" cy="61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педагогическом совете 29.03.2022 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806" y="0"/>
            <a:ext cx="2802194" cy="193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83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52536" y="0"/>
            <a:ext cx="8064896" cy="1052736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ЗДОРОВЬЕСБЕРЕГАЮЩИЕ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27584" y="2708920"/>
            <a:ext cx="6984776" cy="1296144"/>
            <a:chOff x="363285" y="-206737"/>
            <a:chExt cx="4919529" cy="1456375"/>
          </a:xfrm>
          <a:scene3d>
            <a:camera prst="orthographicFront"/>
            <a:lightRig rig="flat" dir="t"/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63285" y="-206737"/>
              <a:ext cx="4919529" cy="1456375"/>
            </a:xfrm>
            <a:prstGeom prst="round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 txBox="1"/>
            <p:nvPr/>
          </p:nvSpPr>
          <p:spPr>
            <a:xfrm>
              <a:off x="414002" y="-44918"/>
              <a:ext cx="4457108" cy="11530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2426" tIns="0" rIns="192426" bIns="0" numCol="1" spcCol="1270" anchor="ctr" anchorCtr="0">
              <a:noAutofit/>
            </a:bodyPr>
            <a:lstStyle/>
            <a:p>
              <a:pPr lvl="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Здоровьесберегающие технологии интегрируют все направления воспитательной работы на сохранение, формирование и укрепление   здоровья с умственной отсталостью (интеллектуальными                 нарушениями)</a:t>
              </a:r>
              <a:endParaRPr lang="ru-RU" sz="16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763688" y="4365104"/>
            <a:ext cx="7200800" cy="1584176"/>
            <a:chOff x="363285" y="5935"/>
            <a:chExt cx="4883571" cy="2548092"/>
          </a:xfrm>
          <a:scene3d>
            <a:camera prst="orthographicFront"/>
            <a:lightRig rig="flat" dir="t"/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63285" y="5935"/>
              <a:ext cx="4883571" cy="2548092"/>
            </a:xfrm>
            <a:prstGeom prst="round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 txBox="1"/>
            <p:nvPr/>
          </p:nvSpPr>
          <p:spPr>
            <a:xfrm>
              <a:off x="487673" y="130323"/>
              <a:ext cx="4634795" cy="22993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2426" tIns="0" rIns="192426" bIns="0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latin typeface="Century Schoolbook" pitchFamily="18" charset="0"/>
                </a:rPr>
                <a:t>Здоровьесберегающие образовательные технологии наиболее       значимы среди всех известных технологий по степени влияния   на здоровье детей.                                                                                Главный их признак - использование психолого-педагогических приемов, методов, подходов к решению проблем.</a:t>
              </a:r>
              <a:endParaRPr lang="ru-RU" sz="16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51520" y="1124744"/>
            <a:ext cx="6558685" cy="1296144"/>
            <a:chOff x="363640" y="1152131"/>
            <a:chExt cx="5022891" cy="1985689"/>
          </a:xfrm>
          <a:scene3d>
            <a:camera prst="orthographicFront"/>
            <a:lightRig rig="flat" dir="t"/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63640" y="1152131"/>
              <a:ext cx="4996171" cy="198568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5" name="Скругленный прямоугольник 4"/>
            <p:cNvSpPr txBox="1"/>
            <p:nvPr/>
          </p:nvSpPr>
          <p:spPr>
            <a:xfrm>
              <a:off x="584226" y="1262447"/>
              <a:ext cx="4802305" cy="1791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92426" tIns="0" rIns="192426" bIns="0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Выбор здоровьесберегающих технологий зависит от цели занятия, конкретных условий, а также от показаний заболеваемости             учащегося.</a:t>
              </a:r>
              <a:endParaRPr lang="ru-RU" sz="16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bject 2"/>
          <p:cNvSpPr>
            <a:spLocks noChangeArrowheads="1"/>
          </p:cNvSpPr>
          <p:nvPr/>
        </p:nvSpPr>
        <p:spPr bwMode="auto">
          <a:xfrm>
            <a:off x="6661150" y="6134891"/>
            <a:ext cx="2482850" cy="72310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7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7668344" cy="648072"/>
          </a:xfrm>
        </p:spPr>
        <p:txBody>
          <a:bodyPr/>
          <a:lstStyle/>
          <a:p>
            <a:pPr algn="ctr"/>
            <a:r>
              <a:rPr lang="en-US" altLang="ko-KR" sz="4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ЗДОРОВЬЕСБЕРЕГАЮЩИЕ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65124511"/>
              </p:ext>
            </p:extLst>
          </p:nvPr>
        </p:nvGraphicFramePr>
        <p:xfrm>
          <a:off x="179512" y="908720"/>
          <a:ext cx="864096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94618" y="5934670"/>
            <a:ext cx="7942425" cy="923330"/>
          </a:xfrm>
          <a:prstGeom prst="rect">
            <a:avLst/>
          </a:prstGeom>
          <a:solidFill>
            <a:srgbClr val="CCECFF"/>
          </a:solidFill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Century Schoolbook" pitchFamily="18" charset="0"/>
              </a:rPr>
              <a:t>Особо стоит отметить развитие общей и мелкой моторики посредством </a:t>
            </a:r>
          </a:p>
          <a:p>
            <a:r>
              <a:rPr lang="ru-RU" dirty="0" smtClean="0">
                <a:latin typeface="Century Schoolbook" pitchFamily="18" charset="0"/>
              </a:rPr>
              <a:t>приобщения обучающихся с ОВЗ к ручному труду, развитие у них </a:t>
            </a:r>
          </a:p>
          <a:p>
            <a:r>
              <a:rPr lang="ru-RU" dirty="0" smtClean="0">
                <a:latin typeface="Century Schoolbook" pitchFamily="18" charset="0"/>
              </a:rPr>
              <a:t>ручных умений и практических навыков</a:t>
            </a:r>
            <a:endParaRPr lang="ru-RU" dirty="0">
              <a:latin typeface="Century Schoolbook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МО\презентация на мо\men_green_checkmark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81537"/>
            <a:ext cx="1171202" cy="971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0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3" r="22829"/>
          <a:stretch/>
        </p:blipFill>
        <p:spPr>
          <a:xfrm>
            <a:off x="19910" y="1988840"/>
            <a:ext cx="3009298" cy="42484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017573"/>
            <a:ext cx="3121476" cy="3840427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908720"/>
            <a:ext cx="388843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1412776"/>
            <a:ext cx="36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Century Schoolbook" pitchFamily="18" charset="0"/>
              </a:rPr>
              <a:t>Занятия </a:t>
            </a:r>
            <a:r>
              <a:rPr lang="ru-RU" sz="1600" dirty="0">
                <a:latin typeface="Century Schoolbook" pitchFamily="18" charset="0"/>
              </a:rPr>
              <a:t>с использованием </a:t>
            </a:r>
            <a:endParaRPr lang="ru-RU" sz="1600" dirty="0" smtClean="0">
              <a:latin typeface="Century Schoolbook" pitchFamily="18" charset="0"/>
            </a:endParaRPr>
          </a:p>
          <a:p>
            <a:pPr algn="ctr"/>
            <a:r>
              <a:rPr lang="ru-RU" sz="1600" dirty="0">
                <a:latin typeface="Century Schoolbook" pitchFamily="18" charset="0"/>
              </a:rPr>
              <a:t>з</a:t>
            </a:r>
            <a:r>
              <a:rPr lang="ru-RU" sz="1600" dirty="0" smtClean="0">
                <a:latin typeface="Century Schoolbook" pitchFamily="18" charset="0"/>
              </a:rPr>
              <a:t>доровьесберегающих технологий формируют у школьников понятие о том, что каждый человек должен заботится о своем здоровье.</a:t>
            </a:r>
            <a:endParaRPr lang="ru-RU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3"/>
          <p:cNvSpPr txBox="1">
            <a:spLocks/>
          </p:cNvSpPr>
          <p:nvPr/>
        </p:nvSpPr>
        <p:spPr>
          <a:xfrm>
            <a:off x="-252536" y="0"/>
            <a:ext cx="8208912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ЗДОРОВЬЕСБЕРЕГАЮЩИЕ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3" name="object 2"/>
          <p:cNvSpPr>
            <a:spLocks noChangeArrowheads="1"/>
          </p:cNvSpPr>
          <p:nvPr/>
        </p:nvSpPr>
        <p:spPr bwMode="auto">
          <a:xfrm>
            <a:off x="3347864" y="6165304"/>
            <a:ext cx="2482850" cy="69269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4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05064"/>
            <a:ext cx="1185950" cy="19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06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7668344" cy="648072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ПРОЕКТНАЯ ДЕЯТЕЛЬНОСТЬ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268760"/>
            <a:ext cx="7344816" cy="19389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проектов всегда ориентирован на самостоятельную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- индивидуальную, парную, групповую,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выполняют в течение определенного отрезка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Этот метод органично сочетается с методом обучения в сотрудничестве, проблемным и исследовательским методом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501008"/>
            <a:ext cx="6768752" cy="19389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 с умственной отсталостью                (интеллектуальными нарушениями) необходимо более                тщательно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план,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котором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учитывались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особенности развития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слабое внимание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низкая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аналитическая и мыслительная деятельность,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неустойчивое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утомляемость.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501008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645024"/>
            <a:ext cx="360040" cy="63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2"/>
          <p:cNvSpPr>
            <a:spLocks noChangeArrowheads="1"/>
          </p:cNvSpPr>
          <p:nvPr/>
        </p:nvSpPr>
        <p:spPr bwMode="auto">
          <a:xfrm>
            <a:off x="6661150" y="6165304"/>
            <a:ext cx="2482850" cy="69269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68344" cy="648072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ЦЕЛИ ПРОЕКТНОЙ ДЕЯТЕЛЬНОСТИ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80764930"/>
              </p:ext>
            </p:extLst>
          </p:nvPr>
        </p:nvGraphicFramePr>
        <p:xfrm>
          <a:off x="179512" y="1124744"/>
          <a:ext cx="8280920" cy="5203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object 2"/>
          <p:cNvSpPr>
            <a:spLocks noChangeArrowheads="1"/>
          </p:cNvSpPr>
          <p:nvPr/>
        </p:nvSpPr>
        <p:spPr bwMode="auto">
          <a:xfrm>
            <a:off x="6661150" y="6134891"/>
            <a:ext cx="2482850" cy="690563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59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/>
          <p:cNvSpPr>
            <a:spLocks noChangeArrowheads="1"/>
          </p:cNvSpPr>
          <p:nvPr/>
        </p:nvSpPr>
        <p:spPr bwMode="auto">
          <a:xfrm>
            <a:off x="6544956" y="6167437"/>
            <a:ext cx="2601714" cy="6905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188640"/>
            <a:ext cx="7668344" cy="648072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СОДЕРЖАНИЕ ПРОЕКТНОЙ ДЕЯТЕЛЬНОСТИ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19250441"/>
              </p:ext>
            </p:extLst>
          </p:nvPr>
        </p:nvGraphicFramePr>
        <p:xfrm>
          <a:off x="251520" y="1052736"/>
          <a:ext cx="84969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4"/>
            <a:ext cx="360040" cy="63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6300192" y="4149080"/>
            <a:ext cx="535596" cy="720080"/>
            <a:chOff x="6049272" y="3157783"/>
            <a:chExt cx="535596" cy="435079"/>
          </a:xfrm>
        </p:grpSpPr>
        <p:sp>
          <p:nvSpPr>
            <p:cNvPr id="10" name="Стрелка вправо 9"/>
            <p:cNvSpPr/>
            <p:nvPr/>
          </p:nvSpPr>
          <p:spPr>
            <a:xfrm rot="5628464">
              <a:off x="6099530" y="3107525"/>
              <a:ext cx="435079" cy="53559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1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трелка вправо 4"/>
            <p:cNvSpPr txBox="1"/>
            <p:nvPr/>
          </p:nvSpPr>
          <p:spPr>
            <a:xfrm rot="16428464">
              <a:off x="6169126" y="3149526"/>
              <a:ext cx="304555" cy="3213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9027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МО\стикеры\9319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" t="5508" r="9192" b="10523"/>
          <a:stretch/>
        </p:blipFill>
        <p:spPr bwMode="auto">
          <a:xfrm rot="21163178">
            <a:off x="3928683" y="892871"/>
            <a:ext cx="4463094" cy="263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260648"/>
            <a:ext cx="4863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ko-KR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ПРОЕКТНАЯ ДЕЯТЕЛЬНОСТЬ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700808"/>
            <a:ext cx="3168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Century Schoolbook" pitchFamily="18" charset="0"/>
              </a:rPr>
              <a:t>Формирует наблюдательность и позитивное отношение к      работе. </a:t>
            </a:r>
          </a:p>
          <a:p>
            <a:pPr algn="just"/>
            <a:r>
              <a:rPr lang="ru-RU" sz="1600" dirty="0" smtClean="0">
                <a:latin typeface="Century Schoolbook" pitchFamily="18" charset="0"/>
              </a:rPr>
              <a:t>Развивает воображение,         внимание, память, речь.</a:t>
            </a:r>
            <a:endParaRPr lang="ru-RU" sz="1600" dirty="0">
              <a:latin typeface="Century Schoolbook" pitchFamily="18" charset="0"/>
            </a:endParaRPr>
          </a:p>
        </p:txBody>
      </p:sp>
      <p:pic>
        <p:nvPicPr>
          <p:cNvPr id="7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19275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869160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13" y="3257600"/>
            <a:ext cx="3012887" cy="3600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21"/>
          <a:stretch/>
        </p:blipFill>
        <p:spPr>
          <a:xfrm>
            <a:off x="107504" y="1412775"/>
            <a:ext cx="3960440" cy="341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4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F:\МО\презентация на мо\0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394" y="14310"/>
            <a:ext cx="2037606" cy="128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324544" y="0"/>
            <a:ext cx="7668344" cy="1052736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ИНФОРМАЦИОННО-КОММУНИКАЦИОННЫЕ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412776"/>
            <a:ext cx="7200800" cy="1872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3717032"/>
            <a:ext cx="7560840" cy="20882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484784"/>
            <a:ext cx="698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Информационно-коммуникационные технологии в образовании </a:t>
            </a: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(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ИКТ)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комплекс учебно-методических материалов, технических и инструментальных средств вычислительной техники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                   воспитательном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процессе, формах и методах их применения для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совершенствования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руководителей.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789040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компьютерных технологий  в воспитательный процесс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позволяет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классному руководителю организовать разные формы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познавательной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на занятиях, сделать активной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целенаправленной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работу учащихся.</a:t>
            </a:r>
          </a:p>
          <a:p>
            <a:pPr algn="just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технологии способствуют развитию  личности, помогают реализовать главные человеческие потребности - общение, образование, самореализацию.</a:t>
            </a:r>
          </a:p>
        </p:txBody>
      </p:sp>
      <p:sp>
        <p:nvSpPr>
          <p:cNvPr id="13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1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52536" y="188640"/>
            <a:ext cx="7668344" cy="1052736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ИНФОРМАЦИОННО-КОММУНИКАЦИОННЫЕ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3933056"/>
            <a:ext cx="6912768" cy="193899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Достоинствами компьютерных технологий являются: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 воспитательного  процесса;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работы 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чащихся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самоконтроля;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деятельности, особенно процессов  мышления.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556792"/>
            <a:ext cx="7272808" cy="14773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«Тебе скажут — ты забудешь. Тебе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покажут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ты запомнишь. Ты сделаешь — ты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поймешь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утверждение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убеждает нас в необходимости использования информационных технологий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воспитательном процессе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умственной отсталостью (интеллектуальными нарушениями).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645024"/>
            <a:ext cx="145298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645024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2"/>
          <p:cNvSpPr>
            <a:spLocks noChangeArrowheads="1"/>
          </p:cNvSpPr>
          <p:nvPr/>
        </p:nvSpPr>
        <p:spPr bwMode="auto">
          <a:xfrm>
            <a:off x="6544956" y="6167437"/>
            <a:ext cx="2601714" cy="6905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2" name="Picture 3" descr="F:\МО\презентация на мо\0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835696" cy="115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МО\стикеры\9319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" t="5508" r="9192" b="10523"/>
          <a:stretch/>
        </p:blipFill>
        <p:spPr bwMode="auto">
          <a:xfrm rot="21163178">
            <a:off x="3070706" y="816664"/>
            <a:ext cx="4402733" cy="272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-324544" y="0"/>
            <a:ext cx="7668344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ИНФОРМАЦИОННО-КОММУНИКАЦИОННЫЕ ТЕХНОЛОГИИ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Picture 3" descr="F:\МО\презентация на мо\0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835696" cy="115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19872" y="1340768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наиболее удачных форм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подготовки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представления  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воспитательных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мероприятий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можно назвать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использование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мультимедийных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презентаций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73016"/>
            <a:ext cx="4474118" cy="3284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501008"/>
            <a:ext cx="4475989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6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700808"/>
            <a:ext cx="842493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ПРОЦЕСС ВОСПИТАНИЯ ДЕТЕЙ С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УМСТВЕННОЙ ОТСТАЛОСТЬЮ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(ИНТЕЛЛЕКТУАЛЬНЫМИ НАРУШЕНИЯМИ) – </a:t>
            </a:r>
          </a:p>
          <a:p>
            <a:pPr algn="just"/>
            <a:endParaRPr lang="ru-RU" sz="2000" dirty="0" smtClean="0">
              <a:latin typeface="Century Schoolbook" pitchFamily="18" charset="0"/>
            </a:endParaRP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целенаправленное, последовательно изменяющееся 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педагога и обучающегося, в ходе которого 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решаются задачи образования, здоровьесбережения, 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и общего развития.</a:t>
            </a:r>
          </a:p>
          <a:p>
            <a:pPr algn="just"/>
            <a:endParaRPr lang="ru-RU" b="1" dirty="0" smtClean="0">
              <a:cs typeface="Aharoni" panose="02010803020104030203" pitchFamily="2" charset="-79"/>
            </a:endParaRPr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4293096"/>
            <a:ext cx="3419872" cy="25678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332656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«Если ребенок не может учиться так, как мы учим, может  быть, мы должны учить так, как он умеет».</a:t>
            </a:r>
          </a:p>
          <a:p>
            <a:pPr algn="just"/>
            <a:endParaRPr lang="ru-RU" sz="1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  <a:p>
            <a:pPr algn="r"/>
            <a:r>
              <a:rPr lang="en-US" sz="1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Ignasio</a:t>
            </a:r>
            <a:r>
              <a:rPr lang="en-US" sz="1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Estrada</a:t>
            </a:r>
            <a:r>
              <a:rPr lang="ru-RU" sz="1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</a:p>
          <a:p>
            <a:pPr algn="r"/>
            <a:r>
              <a:rPr lang="ru-RU" sz="1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(испанский художник, педагог)</a:t>
            </a:r>
          </a:p>
          <a:p>
            <a:pPr algn="r"/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46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16632"/>
            <a:ext cx="6048672" cy="720080"/>
          </a:xfrm>
        </p:spPr>
        <p:txBody>
          <a:bodyPr/>
          <a:lstStyle/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ТЕХНОЛОГИЯ МАСТЕРСКИХ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3284984"/>
            <a:ext cx="7272808" cy="20882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052736"/>
            <a:ext cx="7632848" cy="1872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573016"/>
            <a:ext cx="70567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форма организации учеб­но-воспитательного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процесса,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которая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создает творческую ат­мосферу, психологический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комфорт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способствует росту лично­сти учителя и ученика,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дарит радость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сотворчества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124744"/>
            <a:ext cx="74168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технологии: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содержательные и организационные         условия для личностного саморазвития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учащихся, осознания ими самих себя и своего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мире, понимания других людей,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закономерностей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мира.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2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645024"/>
            <a:ext cx="145298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861048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00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046" y="3717032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933056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048672" cy="720080"/>
          </a:xfrm>
        </p:spPr>
        <p:txBody>
          <a:bodyPr/>
          <a:lstStyle/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ТЕХНОЛОГИЯ МАСТЕРСКИХ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1484784"/>
            <a:ext cx="7416824" cy="396044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628800"/>
            <a:ext cx="7416824" cy="302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идеи педагогических мастерских выражаются в следующих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положениях:</a:t>
            </a: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сама способна строить свое знание, активно и творчески пользоваться им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Гражданин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понимается как личность «самостоя­тельная, творческая, социально-ответственная и конструк­тивно-вооруженная», способная оказывать позитивное воздействие на свою жизнь и окружающий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(ребенок) — «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способны!»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52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МО\стикеры\9319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" t="5508" r="9192" b="10523"/>
          <a:stretch/>
        </p:blipFill>
        <p:spPr bwMode="auto">
          <a:xfrm rot="21163178">
            <a:off x="2856520" y="787775"/>
            <a:ext cx="3946792" cy="272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83568" y="188640"/>
            <a:ext cx="6048672" cy="720080"/>
          </a:xfrm>
        </p:spPr>
        <p:txBody>
          <a:bodyPr/>
          <a:lstStyle/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ТЕХНОЛОГИЯ МАСТЕРСКИХ</a:t>
            </a:r>
            <a:endParaRPr lang="ru-RU" altLang="ko-K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1484784"/>
            <a:ext cx="28083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Данная технология помогает реализовать задачи системно-деятельностного подхода.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Занятия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проходят в системе,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где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 учащегося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выступает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первом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месте.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3" y="3501008"/>
            <a:ext cx="4660235" cy="3356992"/>
          </a:xfrm>
          <a:prstGeom prst="rect">
            <a:avLst/>
          </a:prstGeom>
        </p:spPr>
      </p:pic>
      <p:pic>
        <p:nvPicPr>
          <p:cNvPr id="7" name="Рисунок 6" descr="C:\Users\Лёна\Downloads\20220304_1348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573016"/>
            <a:ext cx="413995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BDBDB"/>
              </a:clrFrom>
              <a:clrTo>
                <a:srgbClr val="DBDBD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714"/>
            <a:ext cx="1619672" cy="1704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70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556792"/>
            <a:ext cx="6840760" cy="2736304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6624736" cy="3168352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обоснованные социализированные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социального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цели и анализ сложившейся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Социализированная оценка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творческого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ситуации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323528" y="188640"/>
            <a:ext cx="7668344" cy="648072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СОДЕРЖАНИЕ ВОСПИТАТЕЛЬНЫХ ТЕХНОЛОГИЙ</a:t>
            </a:r>
            <a:endParaRPr lang="ru-RU" altLang="ko-K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326" y="27284"/>
            <a:ext cx="1505674" cy="131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717032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717032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1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323528" y="188640"/>
            <a:ext cx="7668344" cy="648072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altLang="ko-KR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ОСОБЕННОСТИ ИСПОЛЬЗОВАНИЯ </a:t>
            </a:r>
            <a:r>
              <a:rPr lang="ru-RU" altLang="ko-KR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ТЕХНОЛОГИИ</a:t>
            </a:r>
            <a:endParaRPr lang="ru-RU" altLang="ko-K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44824"/>
            <a:ext cx="7560840" cy="3170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«Особым ребенком» необходимо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и дифференцированный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 утомления.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обучения следует использовать те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помощью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максимально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деятельность.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категории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проявлять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педагогический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подмечать и поощрять успехи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школьника, помогать ему,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веру в собственные силы и возможности.</a:t>
            </a:r>
          </a:p>
        </p:txBody>
      </p:sp>
      <p:pic>
        <p:nvPicPr>
          <p:cNvPr id="6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046" y="3717032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1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33056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88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220" y="0"/>
            <a:ext cx="1514780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11668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7850" y="1530834"/>
            <a:ext cx="7029450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4170342"/>
            <a:ext cx="1605345" cy="266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547664" y="1556792"/>
            <a:ext cx="7596336" cy="2952328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marL="0" indent="633413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педагогических технологий позволяет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наполнить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воспитательный процесс конкретным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содержанием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ценностно–ориентированные педагогические идеи обогащают профессиональное сознание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педагога. </a:t>
            </a:r>
          </a:p>
          <a:p>
            <a:pPr marL="0" indent="633413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очевидным необходимость повышения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статуса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воспитательной работы, изменения в целом идей, подходов, принципов, характера воспитательной работы.</a:t>
            </a:r>
          </a:p>
          <a:p>
            <a:endParaRPr lang="ru-RU" dirty="0"/>
          </a:p>
        </p:txBody>
      </p:sp>
      <p:sp>
        <p:nvSpPr>
          <p:cNvPr id="9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2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81128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13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326" y="27284"/>
            <a:ext cx="1505674" cy="131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7850" y="1530834"/>
            <a:ext cx="7029450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340768"/>
            <a:ext cx="7668345" cy="3490186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Современный французский ученый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Эрнест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Легуве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так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определил науку воспитания: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«Воспитание – это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наука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обучает наших детей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обходиться без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нас». </a:t>
            </a:r>
            <a:endParaRPr lang="ru-RU" sz="24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себя позволю продолжить эту мысль – потому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 когда-то не станет, но мир останется, и каким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      будет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добрым или злым – во многом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будет зависеть       от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того, что мы заложим в души наших детей.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8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0" y="3541058"/>
            <a:ext cx="1866900" cy="331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21088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62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328" y="23817"/>
            <a:ext cx="1543672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7850" y="1530834"/>
            <a:ext cx="7029450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836712"/>
            <a:ext cx="7632848" cy="3816424"/>
          </a:xfrm>
          <a:prstGeom prst="rect">
            <a:avLst/>
          </a:prstGeom>
          <a:solidFill>
            <a:srgbClr val="CCECFF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933056"/>
            <a:ext cx="13247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23528" y="980728"/>
            <a:ext cx="7488832" cy="36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педагог ищет наиболее эффективные пути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усовершенствования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учебного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воспитательного процесса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способы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повышения учебной мотивации  обучающихся и качества обучения. 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Коррекционно-развивающие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технологии, применяемые в нашем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учреждении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содержат в себе сочетание инновационных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технологий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традиционными методами и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формами,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дает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новый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 в совершенствовании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воспитательного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         отвечающего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требованиям ФГОС для обучающихся с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умственной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отсталостью (интеллектуальными нарушениями).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bject 2"/>
          <p:cNvSpPr>
            <a:spLocks noChangeArrowheads="1"/>
          </p:cNvSpPr>
          <p:nvPr/>
        </p:nvSpPr>
        <p:spPr bwMode="auto">
          <a:xfrm>
            <a:off x="6661150" y="6202992"/>
            <a:ext cx="2482850" cy="65500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8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221088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94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WordArt 4"/>
          <p:cNvSpPr txBox="1">
            <a:spLocks noChangeArrowheads="1" noChangeShapeType="1" noTextEdit="1"/>
          </p:cNvSpPr>
          <p:nvPr/>
        </p:nvSpPr>
        <p:spPr>
          <a:xfrm>
            <a:off x="1835696" y="2996952"/>
            <a:ext cx="7143800" cy="10715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vert="horz" wrap="none" lIns="91440" tIns="91440" rIns="91440" bIns="91440" numCol="1" rtlCol="0" fromWordArt="1">
            <a:prstTxWarp prst="textDoubleWave1">
              <a:avLst>
                <a:gd name="adj1" fmla="val 6500"/>
                <a:gd name="adj2" fmla="val 591"/>
              </a:avLst>
            </a:prstTxWarp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3600" kern="10" spc="-360" dirty="0" smtClean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Impact"/>
              </a:rPr>
              <a:t>Спасибо    за     внимание</a:t>
            </a:r>
            <a:r>
              <a:rPr lang="ru-RU" sz="3600" kern="10" spc="-360" dirty="0" smtClean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!</a:t>
            </a:r>
            <a:endParaRPr lang="ru-RU" sz="3600" kern="10" spc="-360" dirty="0">
              <a:ln w="12700">
                <a:solidFill>
                  <a:srgbClr val="C0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2656"/>
            <a:ext cx="2448272" cy="239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90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028384" cy="1052736"/>
          </a:xfrm>
        </p:spPr>
        <p:txBody>
          <a:bodyPr/>
          <a:lstStyle/>
          <a:p>
            <a:pPr algn="ctr"/>
            <a:r>
              <a:rPr lang="en-US" altLang="ko-KR" sz="440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6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Общие проблемы детей с ОВЗ</a:t>
            </a:r>
            <a:endParaRPr lang="ko-KR" alt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Arial Unicode MS" pitchFamily="50" charset="-127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95536" y="2204864"/>
            <a:ext cx="7128792" cy="937776"/>
            <a:chOff x="377797" y="1224137"/>
            <a:chExt cx="5652333" cy="937776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77797" y="1224137"/>
              <a:ext cx="5652333" cy="937776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1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Скругленный прямоугольник 4"/>
            <p:cNvSpPr txBox="1"/>
            <p:nvPr/>
          </p:nvSpPr>
          <p:spPr>
            <a:xfrm>
              <a:off x="423575" y="1269915"/>
              <a:ext cx="5549461" cy="846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Century Schoolbook" pitchFamily="18" charset="0"/>
                </a:rPr>
                <a:t>Повышенная впечатлительность (тревожность), болезненная реакция на тон голоса</a:t>
              </a:r>
              <a:endParaRPr lang="ru-RU" sz="2000" b="1" kern="1200" dirty="0">
                <a:latin typeface="Century Schoolbook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67544" y="1196752"/>
            <a:ext cx="5184576" cy="788547"/>
            <a:chOff x="403738" y="153207"/>
            <a:chExt cx="5652333" cy="1292603"/>
          </a:xfrm>
          <a:scene3d>
            <a:camera prst="orthographicFront"/>
            <a:lightRig rig="fla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403738" y="153207"/>
              <a:ext cx="5652333" cy="1292603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Скругленный прямоугольник 4"/>
            <p:cNvSpPr txBox="1"/>
            <p:nvPr/>
          </p:nvSpPr>
          <p:spPr>
            <a:xfrm>
              <a:off x="466838" y="216307"/>
              <a:ext cx="5526133" cy="11664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Century Schoolbook" pitchFamily="18" charset="0"/>
                </a:rPr>
                <a:t>Ограниченные представления об окружающем мире</a:t>
              </a:r>
              <a:endParaRPr lang="ru-RU" sz="2000" b="1" kern="1200" dirty="0">
                <a:latin typeface="Century Schoolbook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23528" y="3429000"/>
            <a:ext cx="8125721" cy="1080120"/>
            <a:chOff x="403738" y="54462"/>
            <a:chExt cx="4929412" cy="2134832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03738" y="54462"/>
              <a:ext cx="4844857" cy="2134832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 txBox="1"/>
            <p:nvPr/>
          </p:nvSpPr>
          <p:spPr>
            <a:xfrm>
              <a:off x="403738" y="54462"/>
              <a:ext cx="4929412" cy="198234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Century Schoolbook" pitchFamily="18" charset="0"/>
                </a:rPr>
                <a:t>Повышенная утомляемость, быстро становятся вялыми, быстро теряют интерес, отказываются от выполнения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Century Schoolbook" pitchFamily="18" charset="0"/>
                </a:rPr>
                <a:t>задания</a:t>
              </a:r>
              <a:endParaRPr lang="ru-RU" sz="2000" b="1" kern="1200" dirty="0">
                <a:latin typeface="Century Schoolbook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3528" y="4869160"/>
            <a:ext cx="8280920" cy="1080120"/>
            <a:chOff x="413278" y="2502731"/>
            <a:chExt cx="5652333" cy="2134019"/>
          </a:xfrm>
          <a:scene3d>
            <a:camera prst="orthographicFront"/>
            <a:lightRig rig="fla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413278" y="2502731"/>
              <a:ext cx="5652333" cy="213401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1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517452" y="2606905"/>
              <a:ext cx="5443985" cy="192567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Century Schoolbook" pitchFamily="18" charset="0"/>
                </a:rPr>
                <a:t>Повышенная возбудимость, беспокойство, склонность к вспышкам раздражительности, упрямству</a:t>
              </a:r>
              <a:endParaRPr lang="ru-RU" sz="2000" b="1" kern="1200" dirty="0">
                <a:latin typeface="Century Schoolbook" pitchFamily="18" charset="0"/>
              </a:endParaRPr>
            </a:p>
          </p:txBody>
        </p:sp>
      </p:grp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bject 2"/>
          <p:cNvSpPr>
            <a:spLocks noChangeArrowheads="1"/>
          </p:cNvSpPr>
          <p:nvPr/>
        </p:nvSpPr>
        <p:spPr bwMode="auto">
          <a:xfrm>
            <a:off x="6661150" y="6134891"/>
            <a:ext cx="2482850" cy="6905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4572000" cy="35708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9"/>
          <a:stretch/>
        </p:blipFill>
        <p:spPr>
          <a:xfrm>
            <a:off x="107504" y="2060848"/>
            <a:ext cx="3240360" cy="4366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028384" cy="1052736"/>
          </a:xfrm>
        </p:spPr>
        <p:txBody>
          <a:bodyPr/>
          <a:lstStyle/>
          <a:p>
            <a:pPr algn="ctr"/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Процесс обучения и воспитания</a:t>
            </a:r>
            <a:endParaRPr lang="ko-KR" alt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Arial Unicode MS" pitchFamily="50" charset="-127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764704"/>
            <a:ext cx="370100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91880" y="1268760"/>
            <a:ext cx="3384376" cy="1872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При работе с детьми, </a:t>
            </a:r>
            <a:r>
              <a:rPr lang="ru-RU" sz="1400" dirty="0" smtClean="0">
                <a:solidFill>
                  <a:prstClr val="black"/>
                </a:solidFill>
                <a:latin typeface="Century Schoolbook" pitchFamily="18" charset="0"/>
              </a:rPr>
              <a:t>имеющими </a:t>
            </a:r>
          </a:p>
          <a:p>
            <a:pPr lvl="0" algn="just"/>
            <a:r>
              <a:rPr lang="ru-RU" sz="1400" dirty="0" smtClean="0">
                <a:solidFill>
                  <a:prstClr val="black"/>
                </a:solidFill>
                <a:latin typeface="Century Schoolbook" pitchFamily="18" charset="0"/>
              </a:rPr>
              <a:t>ограниченные возможности </a:t>
            </a:r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здоровья </a:t>
            </a:r>
          </a:p>
          <a:p>
            <a:pPr lvl="0" algn="just"/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применяются </a:t>
            </a:r>
            <a:r>
              <a:rPr lang="ru-RU" sz="1400" b="1" dirty="0">
                <a:solidFill>
                  <a:prstClr val="black"/>
                </a:solidFill>
                <a:latin typeface="Century Schoolbook" pitchFamily="18" charset="0"/>
              </a:rPr>
              <a:t>особые </a:t>
            </a:r>
          </a:p>
          <a:p>
            <a:pPr lvl="0" algn="just"/>
            <a:r>
              <a:rPr lang="ru-RU" sz="1400" b="1" dirty="0">
                <a:solidFill>
                  <a:prstClr val="black"/>
                </a:solidFill>
                <a:latin typeface="Century Schoolbook" pitchFamily="18" charset="0"/>
              </a:rPr>
              <a:t>коррекционно-развивающие </a:t>
            </a:r>
          </a:p>
          <a:p>
            <a:pPr lvl="0" algn="just"/>
            <a:r>
              <a:rPr lang="ru-RU" sz="1400" b="1" dirty="0">
                <a:solidFill>
                  <a:prstClr val="black"/>
                </a:solidFill>
                <a:latin typeface="Century Schoolbook" pitchFamily="18" charset="0"/>
              </a:rPr>
              <a:t>технологии</a:t>
            </a:r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, позволяющие </a:t>
            </a:r>
          </a:p>
          <a:p>
            <a:pPr lvl="0" algn="just"/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добиваться положительной </a:t>
            </a:r>
          </a:p>
          <a:p>
            <a:pPr lvl="0" algn="just"/>
            <a:r>
              <a:rPr lang="ru-RU" sz="1400" dirty="0">
                <a:solidFill>
                  <a:prstClr val="black"/>
                </a:solidFill>
                <a:latin typeface="Century Schoolbook" pitchFamily="18" charset="0"/>
              </a:rPr>
              <a:t>динамики в обучении и воспитании.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43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8028384" cy="864096"/>
          </a:xfrm>
        </p:spPr>
        <p:txBody>
          <a:bodyPr/>
          <a:lstStyle/>
          <a:p>
            <a:pPr algn="ctr"/>
            <a:r>
              <a:rPr lang="ru-RU" altLang="ko-KR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Основные методологические требования, предъявляемые к педагогическим технологиям</a:t>
            </a:r>
            <a:endParaRPr lang="ko-KR" altLang="en-US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Arial Unicode MS" pitchFamily="50" charset="-127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39552" y="2060848"/>
            <a:ext cx="7632848" cy="937776"/>
            <a:chOff x="377797" y="1224137"/>
            <a:chExt cx="5652333" cy="937776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77797" y="1224137"/>
              <a:ext cx="5652333" cy="937776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1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Скругленный прямоугольник 4"/>
            <p:cNvSpPr txBox="1"/>
            <p:nvPr/>
          </p:nvSpPr>
          <p:spPr>
            <a:xfrm>
              <a:off x="423575" y="1269915"/>
              <a:ext cx="5560777" cy="846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Системность</a:t>
              </a: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Включает наличие всех признаков системы: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логики процесса, взаимосвязи всех его частей, целостности</a:t>
              </a:r>
              <a:endParaRPr lang="ru-RU" sz="2000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39552" y="1124744"/>
            <a:ext cx="6912768" cy="788547"/>
            <a:chOff x="403738" y="153207"/>
            <a:chExt cx="5652333" cy="1292603"/>
          </a:xfrm>
          <a:scene3d>
            <a:camera prst="orthographicFront"/>
            <a:lightRig rig="fla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403738" y="153207"/>
              <a:ext cx="5652333" cy="1292603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Скругленный прямоугольник 4"/>
            <p:cNvSpPr txBox="1"/>
            <p:nvPr/>
          </p:nvSpPr>
          <p:spPr>
            <a:xfrm>
              <a:off x="466838" y="216307"/>
              <a:ext cx="5526133" cy="11664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Концептуальность.</a:t>
              </a: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Предполагает опору на определенную научную концепцию</a:t>
              </a:r>
              <a:endParaRPr lang="ru-RU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3140968"/>
            <a:ext cx="8136904" cy="1008112"/>
            <a:chOff x="403738" y="54462"/>
            <a:chExt cx="5652333" cy="2134832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03738" y="54462"/>
              <a:ext cx="5652333" cy="2134832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 txBox="1"/>
            <p:nvPr/>
          </p:nvSpPr>
          <p:spPr>
            <a:xfrm>
              <a:off x="470584" y="158676"/>
              <a:ext cx="5481273" cy="19264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Управляемость</a:t>
              </a: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ru-RU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Дает возможность диагностического целеполагания, планирования, проектирования процесса воспитания</a:t>
              </a:r>
              <a:endParaRPr lang="ru-RU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709" y="5445224"/>
            <a:ext cx="9145016" cy="1080120"/>
            <a:chOff x="413278" y="2502731"/>
            <a:chExt cx="5652333" cy="2134019"/>
          </a:xfrm>
          <a:scene3d>
            <a:camera prst="orthographicFront"/>
            <a:lightRig rig="fla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413278" y="2502731"/>
              <a:ext cx="5652333" cy="2134019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1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517452" y="2606905"/>
              <a:ext cx="5443985" cy="192567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Воспроизводимость</a:t>
              </a: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ru-RU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Подразумевает возможность применения педагогической технологии в других однотипных образовательных учреждениях </a:t>
              </a:r>
              <a:endParaRPr lang="ru-RU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67544" y="4293096"/>
            <a:ext cx="6984776" cy="937776"/>
            <a:chOff x="377797" y="1224137"/>
            <a:chExt cx="5652333" cy="937776"/>
          </a:xfrm>
          <a:scene3d>
            <a:camera prst="orthographicFront"/>
            <a:lightRig rig="flat" dir="t"/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377797" y="1224137"/>
              <a:ext cx="5652333" cy="937776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1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Скругленный прямоугольник 4"/>
            <p:cNvSpPr txBox="1"/>
            <p:nvPr/>
          </p:nvSpPr>
          <p:spPr>
            <a:xfrm>
              <a:off x="423575" y="1269915"/>
              <a:ext cx="5560777" cy="846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13854" tIns="0" rIns="213854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Эффективность</a:t>
              </a:r>
              <a:r>
                <a:rPr lang="ru-RU" sz="2000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ru-RU" b="1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Усматривает оптимальность по затратам, гарантию достижения определенного стандарта обучения</a:t>
              </a:r>
              <a:endParaRPr lang="ru-RU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437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7884368" cy="936104"/>
          </a:xfrm>
        </p:spPr>
        <p:txBody>
          <a:bodyPr/>
          <a:lstStyle/>
          <a:p>
            <a:pPr algn="ctr"/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Современные образовательные технологии в системе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руководителя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реализации ФГОС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ko-KR" altLang="en-US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75856" y="4005064"/>
            <a:ext cx="3024336" cy="1656184"/>
            <a:chOff x="319760" y="1689136"/>
            <a:chExt cx="2410439" cy="1446263"/>
          </a:xfrm>
          <a:scene3d>
            <a:camera prst="orthographicFront"/>
            <a:lightRig rig="flat" dir="t"/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319760" y="1689136"/>
              <a:ext cx="2410439" cy="1446263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4257376"/>
                <a:satOff val="17062"/>
                <a:lumOff val="3698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8" name="TextBox 7"/>
            <p:cNvSpPr txBox="1"/>
            <p:nvPr/>
          </p:nvSpPr>
          <p:spPr>
            <a:xfrm>
              <a:off x="319761" y="1689136"/>
              <a:ext cx="2376264" cy="14462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ИНФОРМАЦИОННО –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КОММУНИКАТИВНЫЕ 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ТЕХНОЛОГИИ</a:t>
              </a:r>
              <a:endParaRPr lang="ru-RU" sz="14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95536" y="1556792"/>
            <a:ext cx="2808312" cy="1446263"/>
            <a:chOff x="3040664" y="1656190"/>
            <a:chExt cx="2410439" cy="1446263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040664" y="1656190"/>
              <a:ext cx="2410439" cy="1446263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1" name="TextBox 10"/>
            <p:cNvSpPr txBox="1"/>
            <p:nvPr/>
          </p:nvSpPr>
          <p:spPr>
            <a:xfrm>
              <a:off x="3040664" y="1656190"/>
              <a:ext cx="2410439" cy="14462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ИГРОВЫЕ ТЕХНОЛОГИИ</a:t>
              </a:r>
              <a:endParaRPr lang="ru-RU" sz="14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707904" y="1340768"/>
            <a:ext cx="2610289" cy="1566173"/>
            <a:chOff x="2808724" y="2473400"/>
            <a:chExt cx="2610289" cy="1566173"/>
          </a:xfrm>
          <a:scene3d>
            <a:camera prst="orthographicFront"/>
            <a:lightRig rig="flat" dir="t"/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2808724" y="2473400"/>
              <a:ext cx="2610289" cy="156617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4" name="TextBox 13"/>
            <p:cNvSpPr txBox="1"/>
            <p:nvPr/>
          </p:nvSpPr>
          <p:spPr>
            <a:xfrm>
              <a:off x="2808724" y="2473400"/>
              <a:ext cx="2610289" cy="156617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ЗДОРОВЬЕСБЕРЕГАЮЩИЕ ТЕХНОЛОГИИ</a:t>
              </a:r>
              <a:endParaRPr lang="ru-RU" sz="14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3528" y="3429000"/>
            <a:ext cx="2682297" cy="1638181"/>
            <a:chOff x="0" y="2507105"/>
            <a:chExt cx="2682297" cy="1638181"/>
          </a:xfrm>
          <a:scene3d>
            <a:camera prst="orthographicFront"/>
            <a:lightRig rig="flat" dir="t"/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0" y="2507105"/>
              <a:ext cx="2610289" cy="1566173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7" name="TextBox 16"/>
            <p:cNvSpPr txBox="1"/>
            <p:nvPr/>
          </p:nvSpPr>
          <p:spPr>
            <a:xfrm>
              <a:off x="72008" y="2579113"/>
              <a:ext cx="2610289" cy="156617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ПРОЕКТНАЯ 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ДЕЯТЕЛЬНОСТЬ</a:t>
              </a:r>
              <a:endParaRPr lang="ru-RU" sz="14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444208" y="2636912"/>
            <a:ext cx="2520280" cy="1864416"/>
            <a:chOff x="4095282" y="2312884"/>
            <a:chExt cx="4634283" cy="2410667"/>
          </a:xfrm>
          <a:scene3d>
            <a:camera prst="orthographicFront"/>
            <a:lightRig rig="flat" dir="t"/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4624914" y="2499095"/>
              <a:ext cx="3707427" cy="222445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20" name="TextBox 19"/>
            <p:cNvSpPr txBox="1"/>
            <p:nvPr/>
          </p:nvSpPr>
          <p:spPr>
            <a:xfrm>
              <a:off x="4095282" y="2312884"/>
              <a:ext cx="4634283" cy="2224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ТЕХНОЛОГИЯ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МАСТЕРСКИХ</a:t>
              </a:r>
              <a:endParaRPr lang="ru-RU" sz="1400" b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bject 2"/>
          <p:cNvSpPr>
            <a:spLocks noChangeArrowheads="1"/>
          </p:cNvSpPr>
          <p:nvPr/>
        </p:nvSpPr>
        <p:spPr bwMode="auto">
          <a:xfrm>
            <a:off x="6661150" y="6134891"/>
            <a:ext cx="2482850" cy="6905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67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6876256" cy="648072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ИГРОВЫЕ ТЕХНОЛОГИИ</a:t>
            </a:r>
            <a:endParaRPr lang="ru-RU" altLang="ko-KR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651080121"/>
              </p:ext>
            </p:extLst>
          </p:nvPr>
        </p:nvGraphicFramePr>
        <p:xfrm>
          <a:off x="0" y="5157192"/>
          <a:ext cx="9144000" cy="1700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F:\МО\презентация на мо\men_green_checkmar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29200"/>
            <a:ext cx="1368152" cy="1366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2880320" cy="3961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556792"/>
            <a:ext cx="4257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5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7668344" cy="1052736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ИГРОВЫЕ ТЕХНОЛОГИИ</a:t>
            </a:r>
            <a:endParaRPr lang="ru-RU" altLang="ko-K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72616425"/>
              </p:ext>
            </p:extLst>
          </p:nvPr>
        </p:nvGraphicFramePr>
        <p:xfrm>
          <a:off x="323528" y="1484784"/>
          <a:ext cx="410445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081074752"/>
              </p:ext>
            </p:extLst>
          </p:nvPr>
        </p:nvGraphicFramePr>
        <p:xfrm>
          <a:off x="4716016" y="1628800"/>
          <a:ext cx="4165124" cy="3943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object 2"/>
          <p:cNvSpPr>
            <a:spLocks noChangeArrowheads="1"/>
          </p:cNvSpPr>
          <p:nvPr/>
        </p:nvSpPr>
        <p:spPr bwMode="auto">
          <a:xfrm>
            <a:off x="6661150" y="6134891"/>
            <a:ext cx="2482850" cy="723109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3842047" cy="3096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8"/>
          <a:stretch/>
        </p:blipFill>
        <p:spPr>
          <a:xfrm>
            <a:off x="6228184" y="3717032"/>
            <a:ext cx="2915816" cy="314096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7668344" cy="1052736"/>
          </a:xfrm>
        </p:spPr>
        <p:txBody>
          <a:bodyPr/>
          <a:lstStyle/>
          <a:p>
            <a:pPr algn="ctr"/>
            <a:r>
              <a:rPr lang="en-US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</a:t>
            </a:r>
            <a:r>
              <a:rPr lang="ru-RU" altLang="ko-KR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ИГРОВЫЕ ТЕХНОЛОГИИ</a:t>
            </a:r>
            <a:endParaRPr lang="ru-RU" altLang="ko-KR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4" y="908720"/>
            <a:ext cx="3200652" cy="321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1340768"/>
            <a:ext cx="316387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entury Schoolbook" pitchFamily="18" charset="0"/>
              </a:rPr>
              <a:t>Занятия </a:t>
            </a:r>
            <a:r>
              <a:rPr lang="ru-RU" sz="1600" dirty="0">
                <a:latin typeface="Century Schoolbook" pitchFamily="18" charset="0"/>
              </a:rPr>
              <a:t>с использованием </a:t>
            </a:r>
            <a:endParaRPr lang="ru-RU" sz="1600" dirty="0" smtClean="0">
              <a:latin typeface="Century Schoolbook" pitchFamily="18" charset="0"/>
            </a:endParaRPr>
          </a:p>
          <a:p>
            <a:r>
              <a:rPr lang="ru-RU" sz="1600" dirty="0" smtClean="0">
                <a:latin typeface="Century Schoolbook" pitchFamily="18" charset="0"/>
              </a:rPr>
              <a:t>игровых </a:t>
            </a:r>
            <a:r>
              <a:rPr lang="ru-RU" sz="1600" dirty="0">
                <a:latin typeface="Century Schoolbook" pitchFamily="18" charset="0"/>
              </a:rPr>
              <a:t>ситуаций, </a:t>
            </a:r>
            <a:r>
              <a:rPr lang="ru-RU" sz="1600" dirty="0" smtClean="0">
                <a:latin typeface="Century Schoolbook" pitchFamily="18" charset="0"/>
              </a:rPr>
              <a:t>делают </a:t>
            </a:r>
          </a:p>
          <a:p>
            <a:r>
              <a:rPr lang="ru-RU" sz="1600" dirty="0" smtClean="0">
                <a:latin typeface="Century Schoolbook" pitchFamily="18" charset="0"/>
              </a:rPr>
              <a:t>воспитательный процесс </a:t>
            </a:r>
          </a:p>
          <a:p>
            <a:r>
              <a:rPr lang="ru-RU" sz="1600" dirty="0" smtClean="0">
                <a:latin typeface="Century Schoolbook" pitchFamily="18" charset="0"/>
              </a:rPr>
              <a:t>увлекательным, </a:t>
            </a:r>
            <a:r>
              <a:rPr lang="ru-RU" sz="1600" dirty="0">
                <a:latin typeface="Century Schoolbook" pitchFamily="18" charset="0"/>
              </a:rPr>
              <a:t>способствуют появлению активного </a:t>
            </a:r>
            <a:endParaRPr lang="ru-RU" sz="1600" dirty="0" smtClean="0">
              <a:latin typeface="Century Schoolbook" pitchFamily="18" charset="0"/>
            </a:endParaRPr>
          </a:p>
          <a:p>
            <a:r>
              <a:rPr lang="ru-RU" sz="1600" dirty="0" smtClean="0">
                <a:latin typeface="Century Schoolbook" pitchFamily="18" charset="0"/>
              </a:rPr>
              <a:t>познавательного интереса </a:t>
            </a:r>
          </a:p>
          <a:p>
            <a:r>
              <a:rPr lang="ru-RU" sz="1600" dirty="0" smtClean="0">
                <a:latin typeface="Century Schoolbook" pitchFamily="18" charset="0"/>
              </a:rPr>
              <a:t>школьников</a:t>
            </a:r>
            <a:r>
              <a:rPr lang="ru-RU" dirty="0"/>
              <a:t>.</a:t>
            </a:r>
          </a:p>
        </p:txBody>
      </p:sp>
      <p:pic>
        <p:nvPicPr>
          <p:cNvPr id="9" name="Picture 3" descr="D:\МАРИНА\Изображения\учитель\BizWoma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25144"/>
            <a:ext cx="1185950" cy="19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514780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Картинки по запросу вопрос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53136"/>
            <a:ext cx="288032" cy="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95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1394</Words>
  <Application>Microsoft Office PowerPoint</Application>
  <PresentationFormat>Экран (4:3)</PresentationFormat>
  <Paragraphs>158</Paragraphs>
  <Slides>28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맑은 고딕</vt:lpstr>
      <vt:lpstr>Aharoni</vt:lpstr>
      <vt:lpstr>Arial</vt:lpstr>
      <vt:lpstr>Arial Unicode MS</vt:lpstr>
      <vt:lpstr>Calibri</vt:lpstr>
      <vt:lpstr>Cambria Math</vt:lpstr>
      <vt:lpstr>Century Schoolbook</vt:lpstr>
      <vt:lpstr>Impact</vt:lpstr>
      <vt:lpstr>Times New Roman</vt:lpstr>
      <vt:lpstr>Office Theme</vt:lpstr>
      <vt:lpstr>«Современные образовательные технологии и методики в воспитательной системе классного руководителя  в условиях реализации ФГОС  с умственной отсталостью  (интеллектуальными нарушениями)» </vt:lpstr>
      <vt:lpstr>Презентация PowerPoint</vt:lpstr>
      <vt:lpstr> Общие проблемы детей с ОВЗ</vt:lpstr>
      <vt:lpstr> Процесс обучения и воспитания</vt:lpstr>
      <vt:lpstr>Основные методологические требования, предъявляемые к педагогическим технологиям</vt:lpstr>
      <vt:lpstr> Современные образовательные технологии в системе классного руководителя в условиях реализации ФГОС  </vt:lpstr>
      <vt:lpstr> ИГРОВЫЕ ТЕХНОЛОГИИ</vt:lpstr>
      <vt:lpstr> ИГРОВЫЕ ТЕХНОЛОГИИ</vt:lpstr>
      <vt:lpstr> ИГРОВЫЕ ТЕХНОЛОГИИ</vt:lpstr>
      <vt:lpstr> ЗДОРОВЬЕСБЕРЕГАЮЩИЕ ТЕХНОЛОГИИ</vt:lpstr>
      <vt:lpstr> ЗДОРОВЬЕСБЕРЕГАЮЩИЕ ТЕХНОЛОГИИ</vt:lpstr>
      <vt:lpstr>Презентация PowerPoint</vt:lpstr>
      <vt:lpstr> ПРОЕКТНАЯ ДЕЯТЕЛЬНОСТЬ</vt:lpstr>
      <vt:lpstr> ЦЕЛИ ПРОЕКТНОЙ ДЕЯТЕЛЬНОСТИ</vt:lpstr>
      <vt:lpstr> СОДЕРЖАНИЕ ПРОЕКТНОЙ ДЕЯТЕЛЬНОСТИ</vt:lpstr>
      <vt:lpstr>Презентация PowerPoint</vt:lpstr>
      <vt:lpstr> ИНФОРМАЦИОННО-КОММУНИКАЦИОННЫЕ ТЕХНОЛОГИИ</vt:lpstr>
      <vt:lpstr> ИНФОРМАЦИОННО-КОММУНИКАЦИОННЫЕ ТЕХНОЛОГИИ</vt:lpstr>
      <vt:lpstr>Презентация PowerPoint</vt:lpstr>
      <vt:lpstr> ТЕХНОЛОГИЯ МАСТЕРСКИХ</vt:lpstr>
      <vt:lpstr> ТЕХНОЛОГИЯ МАСТЕРСКИХ</vt:lpstr>
      <vt:lpstr> ТЕХНОЛОГИЯ МАСТЕРСКИХ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Лариса</cp:lastModifiedBy>
  <cp:revision>108</cp:revision>
  <cp:lastPrinted>2022-03-27T11:27:16Z</cp:lastPrinted>
  <dcterms:created xsi:type="dcterms:W3CDTF">2014-04-01T16:35:38Z</dcterms:created>
  <dcterms:modified xsi:type="dcterms:W3CDTF">2022-03-27T15:23:10Z</dcterms:modified>
</cp:coreProperties>
</file>