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45" autoAdjust="0"/>
    <p:restoredTop sz="94660"/>
  </p:normalViewPr>
  <p:slideViewPr>
    <p:cSldViewPr>
      <p:cViewPr varScale="1">
        <p:scale>
          <a:sx n="87" d="100"/>
          <a:sy n="87" d="100"/>
        </p:scale>
        <p:origin x="-148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176CE17-8077-4D62-998C-6BCB8995E177}" type="datetimeFigureOut">
              <a:rPr lang="ru-RU" smtClean="0"/>
              <a:t>17.12.2018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E3124E6-A117-4262-954B-F78A8DDD8322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6CE17-8077-4D62-998C-6BCB8995E177}" type="datetimeFigureOut">
              <a:rPr lang="ru-RU" smtClean="0"/>
              <a:t>17.12.2018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124E6-A117-4262-954B-F78A8DDD83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6CE17-8077-4D62-998C-6BCB8995E177}" type="datetimeFigureOut">
              <a:rPr lang="ru-RU" smtClean="0"/>
              <a:t>17.12.2018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E3124E6-A117-4262-954B-F78A8DDD83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6CE17-8077-4D62-998C-6BCB8995E177}" type="datetimeFigureOut">
              <a:rPr lang="ru-RU" smtClean="0"/>
              <a:t>17.12.2018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124E6-A117-4262-954B-F78A8DDD8322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176CE17-8077-4D62-998C-6BCB8995E177}" type="datetimeFigureOut">
              <a:rPr lang="ru-RU" smtClean="0"/>
              <a:t>17.12.2018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E3124E6-A117-4262-954B-F78A8DDD832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6CE17-8077-4D62-998C-6BCB8995E177}" type="datetimeFigureOut">
              <a:rPr lang="ru-RU" smtClean="0"/>
              <a:t>17.12.2018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124E6-A117-4262-954B-F78A8DDD832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6CE17-8077-4D62-998C-6BCB8995E177}" type="datetimeFigureOut">
              <a:rPr lang="ru-RU" smtClean="0"/>
              <a:t>17.12.2018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124E6-A117-4262-954B-F78A8DDD832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6CE17-8077-4D62-998C-6BCB8995E177}" type="datetimeFigureOut">
              <a:rPr lang="ru-RU" smtClean="0"/>
              <a:t>17.12.2018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124E6-A117-4262-954B-F78A8DDD8322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6CE17-8077-4D62-998C-6BCB8995E177}" type="datetimeFigureOut">
              <a:rPr lang="ru-RU" smtClean="0"/>
              <a:t>17.12.2018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124E6-A117-4262-954B-F78A8DDD83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6CE17-8077-4D62-998C-6BCB8995E177}" type="datetimeFigureOut">
              <a:rPr lang="ru-RU" smtClean="0"/>
              <a:t>17.12.2018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E3124E6-A117-4262-954B-F78A8DDD832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6CE17-8077-4D62-998C-6BCB8995E177}" type="datetimeFigureOut">
              <a:rPr lang="ru-RU" smtClean="0"/>
              <a:t>17.12.2018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124E6-A117-4262-954B-F78A8DDD832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2000">
              <a:srgbClr val="F6DDD9"/>
            </a:gs>
            <a:gs pos="75000">
              <a:srgbClr val="F4D6D1"/>
            </a:gs>
            <a:gs pos="33000">
              <a:schemeClr val="accent2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A176CE17-8077-4D62-998C-6BCB8995E177}" type="datetimeFigureOut">
              <a:rPr lang="ru-RU" smtClean="0"/>
              <a:t>17.12.2018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8E3124E6-A117-4262-954B-F78A8DDD832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20272" y="4149080"/>
            <a:ext cx="1981200" cy="182880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Презентацию выполнила ученица 10 «Б» класса</a:t>
            </a:r>
          </a:p>
          <a:p>
            <a:r>
              <a:rPr lang="ru-RU" dirty="0" err="1" smtClean="0"/>
              <a:t>Муталлимова</a:t>
            </a:r>
            <a:r>
              <a:rPr lang="ru-RU" dirty="0" smtClean="0"/>
              <a:t> </a:t>
            </a:r>
            <a:r>
              <a:rPr lang="ru-RU" dirty="0" err="1" smtClean="0"/>
              <a:t>Валида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83259" y="188640"/>
            <a:ext cx="5509221" cy="252028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История </a:t>
            </a:r>
            <a:r>
              <a:rPr lang="ru-RU" dirty="0" err="1" smtClean="0">
                <a:solidFill>
                  <a:srgbClr val="FFFF00"/>
                </a:solidFill>
              </a:rPr>
              <a:t>гто</a:t>
            </a:r>
            <a:r>
              <a:rPr lang="ru-RU" dirty="0" smtClean="0">
                <a:solidFill>
                  <a:srgbClr val="FFFF00"/>
                </a:solidFill>
              </a:rPr>
              <a:t> или «Готов к труду и обороне»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94" y="2780928"/>
            <a:ext cx="6810470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94" y="188640"/>
            <a:ext cx="3786134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12103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5436" y="1688055"/>
            <a:ext cx="5238750" cy="184785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Значки </a:t>
            </a:r>
            <a:r>
              <a:rPr lang="ru-RU" dirty="0" err="1" smtClean="0"/>
              <a:t>гто</a:t>
            </a: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7519" y="3789040"/>
            <a:ext cx="5097016" cy="2642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88055"/>
            <a:ext cx="3560914" cy="497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8659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77772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Depo\Pictures\maxresdefault-1024x7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2172"/>
            <a:ext cx="9144000" cy="6393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88793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Значкисты ГТО, овладевшие военно-прикладными двигательными навыками, добровольно уходили на фронт, успешно действовали в партизанских отрядах.</a:t>
            </a:r>
          </a:p>
          <a:p>
            <a:pPr marL="45720" indent="0">
              <a:buNone/>
            </a:pPr>
            <a:r>
              <a:rPr lang="ru-RU" dirty="0" smtClean="0"/>
              <a:t>   Обладателями </a:t>
            </a:r>
            <a:r>
              <a:rPr lang="ru-RU" dirty="0"/>
              <a:t>значков II ступени ГТО были герои Великой Отечественной войны</a:t>
            </a:r>
            <a:r>
              <a:rPr lang="ru-RU" dirty="0" smtClean="0"/>
              <a:t>.</a:t>
            </a:r>
          </a:p>
          <a:p>
            <a:r>
              <a:rPr lang="ru-RU" dirty="0"/>
              <a:t>К 1958 году число физкультурников в нашей стране достигло 23 696 800 человек. В то же время в период действия комплекса 1955—1958 гг. ежегодная подготовка составляла немногим более 3 миллионов значкистов ГТО всех ступеней, и за 4 года этого периода было подготовлено около 16 миллионов значкистов ГТО.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941168"/>
            <a:ext cx="2895600" cy="162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27888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80999" y="1484784"/>
            <a:ext cx="8407893" cy="5184575"/>
          </a:xfrm>
        </p:spPr>
        <p:txBody>
          <a:bodyPr>
            <a:normAutofit fontScale="25000" lnSpcReduction="20000"/>
          </a:bodyPr>
          <a:lstStyle/>
          <a:p>
            <a:r>
              <a:rPr lang="ru-RU" sz="6200" b="1" dirty="0">
                <a:solidFill>
                  <a:srgbClr val="222222"/>
                </a:solidFill>
                <a:latin typeface="Calibri"/>
              </a:rPr>
              <a:t>В 1959 году</a:t>
            </a:r>
            <a:r>
              <a:rPr lang="ru-RU" sz="6200" dirty="0">
                <a:solidFill>
                  <a:srgbClr val="222222"/>
                </a:solidFill>
                <a:latin typeface="Calibri"/>
              </a:rPr>
              <a:t> в комплекс ГТО были внесены </a:t>
            </a:r>
            <a:r>
              <a:rPr lang="ru-RU" sz="6200" b="1" dirty="0">
                <a:solidFill>
                  <a:srgbClr val="222222"/>
                </a:solidFill>
                <a:latin typeface="Calibri"/>
              </a:rPr>
              <a:t>наиболее существенные изменения</a:t>
            </a:r>
            <a:r>
              <a:rPr lang="ru-RU" sz="6200" dirty="0">
                <a:solidFill>
                  <a:srgbClr val="222222"/>
                </a:solidFill>
                <a:latin typeface="Calibri"/>
              </a:rPr>
              <a:t>. Обновленный Комплекс ГТО состоял из трех ступеней. Ступень БГТО - для школьников 14 - 15 лет, ГТО 1-й ступени - для юношей и девушек 16-18 лет, ГТО 2-й ступени - для молодежи 19 лет и старше</a:t>
            </a:r>
            <a:r>
              <a:rPr lang="ru-RU" sz="6200" dirty="0" smtClean="0">
                <a:solidFill>
                  <a:srgbClr val="222222"/>
                </a:solidFill>
                <a:latin typeface="Calibri"/>
              </a:rPr>
              <a:t>.</a:t>
            </a:r>
          </a:p>
          <a:p>
            <a:pPr>
              <a:lnSpc>
                <a:spcPts val="1620"/>
              </a:lnSpc>
            </a:pPr>
            <a:r>
              <a:rPr lang="ru-RU" sz="6200" dirty="0">
                <a:solidFill>
                  <a:srgbClr val="222222"/>
                </a:solidFill>
                <a:latin typeface="Times New Roman"/>
              </a:rPr>
              <a:t>Для </a:t>
            </a:r>
            <a:r>
              <a:rPr lang="ru-RU" sz="6200" b="1" dirty="0">
                <a:solidFill>
                  <a:srgbClr val="222222"/>
                </a:solidFill>
                <a:latin typeface="Times New Roman"/>
              </a:rPr>
              <a:t>каждой ступени имелись следующие характерные особенности</a:t>
            </a:r>
            <a:r>
              <a:rPr lang="ru-RU" sz="6200" dirty="0">
                <a:solidFill>
                  <a:srgbClr val="222222"/>
                </a:solidFill>
                <a:latin typeface="Times New Roman"/>
              </a:rPr>
              <a:t>:</a:t>
            </a:r>
            <a:endParaRPr lang="ru-RU" sz="6200" dirty="0">
              <a:solidFill>
                <a:srgbClr val="333333"/>
              </a:solidFill>
              <a:latin typeface="Calibri"/>
            </a:endParaRPr>
          </a:p>
          <a:p>
            <a:pPr>
              <a:lnSpc>
                <a:spcPts val="1620"/>
              </a:lnSpc>
            </a:pPr>
            <a:r>
              <a:rPr lang="ru-RU" sz="6200" dirty="0">
                <a:solidFill>
                  <a:srgbClr val="222222"/>
                </a:solidFill>
                <a:latin typeface="Times New Roman"/>
              </a:rPr>
              <a:t> </a:t>
            </a:r>
            <a:endParaRPr lang="ru-RU" sz="6200" dirty="0">
              <a:solidFill>
                <a:srgbClr val="333333"/>
              </a:solidFill>
              <a:latin typeface="Calibri"/>
            </a:endParaRPr>
          </a:p>
          <a:p>
            <a:pPr>
              <a:buFont typeface="Arial"/>
              <a:buChar char="•"/>
            </a:pPr>
            <a:r>
              <a:rPr lang="ru-RU" sz="6200" b="1" dirty="0">
                <a:solidFill>
                  <a:srgbClr val="222222"/>
                </a:solidFill>
                <a:latin typeface="Times New Roman"/>
              </a:rPr>
              <a:t>I ступень</a:t>
            </a:r>
            <a:r>
              <a:rPr lang="ru-RU" sz="6200" dirty="0">
                <a:solidFill>
                  <a:srgbClr val="222222"/>
                </a:solidFill>
                <a:latin typeface="Times New Roman"/>
              </a:rPr>
              <a:t> - «Смелые и ловкие» введен для школьников 10-13 лет с целью формирования у детей сознательного отношения к занятиям физической культурой, развитие основных физических качеств и жизненно необходимых умений и навыков, выявление спортивных интересов. I ступень подразделялась на две возрастные группы: мальчики и девочки 10 - 11 и 12-13 лет. Комплекс состоит из 7 обязательных испытаний и 6 - по выбору.</a:t>
            </a:r>
            <a:endParaRPr lang="ru-RU" sz="6200" dirty="0">
              <a:solidFill>
                <a:srgbClr val="333333"/>
              </a:solidFill>
              <a:latin typeface="Calibri"/>
            </a:endParaRPr>
          </a:p>
          <a:p>
            <a:pPr>
              <a:buFont typeface="Arial"/>
              <a:buChar char="•"/>
            </a:pPr>
            <a:r>
              <a:rPr lang="ru-RU" sz="6200" b="1" dirty="0">
                <a:solidFill>
                  <a:srgbClr val="222222"/>
                </a:solidFill>
                <a:latin typeface="Times New Roman"/>
              </a:rPr>
              <a:t>II ступень</a:t>
            </a:r>
            <a:r>
              <a:rPr lang="ru-RU" sz="6200" dirty="0">
                <a:solidFill>
                  <a:srgbClr val="222222"/>
                </a:solidFill>
                <a:latin typeface="Times New Roman"/>
              </a:rPr>
              <a:t> - «Спортивная смена» предназначен для подростков 14-15 лет, с целью повышения физической подготовленности подростков и овладение ими прикладными и двигательными навыками. Комплекс состоял из 9 испытаний.</a:t>
            </a:r>
            <a:endParaRPr lang="ru-RU" sz="6200" dirty="0">
              <a:solidFill>
                <a:srgbClr val="333333"/>
              </a:solidFill>
              <a:latin typeface="Calibri"/>
            </a:endParaRPr>
          </a:p>
          <a:p>
            <a:pPr>
              <a:buFont typeface="Arial"/>
              <a:buChar char="•"/>
            </a:pPr>
            <a:r>
              <a:rPr lang="ru-RU" sz="6200" b="1" dirty="0">
                <a:solidFill>
                  <a:srgbClr val="222222"/>
                </a:solidFill>
                <a:latin typeface="Times New Roman"/>
              </a:rPr>
              <a:t>III ступень</a:t>
            </a:r>
            <a:r>
              <a:rPr lang="ru-RU" sz="6200" dirty="0">
                <a:solidFill>
                  <a:srgbClr val="222222"/>
                </a:solidFill>
                <a:latin typeface="Times New Roman"/>
              </a:rPr>
              <a:t> - «Сила и мужество» является нормативами для юношей и девушек 16-18 лет, с целью совершенствования физической подготовленности молодежи, необходимой для последующей трудовой деятельности и готовности к службе в Вооруженных Силах. Комплекс состоял из 10 испытаний.</a:t>
            </a:r>
            <a:endParaRPr lang="ru-RU" sz="6200" dirty="0">
              <a:solidFill>
                <a:srgbClr val="333333"/>
              </a:solidFill>
              <a:latin typeface="Calibri"/>
            </a:endParaRPr>
          </a:p>
          <a:p>
            <a:pPr>
              <a:buFont typeface="Arial"/>
              <a:buChar char="•"/>
            </a:pPr>
            <a:r>
              <a:rPr lang="ru-RU" sz="6200" b="1" dirty="0">
                <a:solidFill>
                  <a:srgbClr val="222222"/>
                </a:solidFill>
                <a:latin typeface="Times New Roman"/>
              </a:rPr>
              <a:t>IV ступень</a:t>
            </a:r>
            <a:r>
              <a:rPr lang="ru-RU" sz="6200" dirty="0">
                <a:solidFill>
                  <a:srgbClr val="222222"/>
                </a:solidFill>
                <a:latin typeface="Times New Roman"/>
              </a:rPr>
              <a:t> - «Физическое совершенство» предназначен для мужчин 19-39 лет женщин 19-34 лет, с целью достижения высокого уровня физического развития и физической подготовленности для высокопроизводительного труда и выполнения священного долга по защите Родины. IV ступень подразделяется на две возрастные группы: мужчины 19-28 и 29-39 лет, женщины 19-28 и 29-34 лет. Комплекс состоял из 10 испытаний.</a:t>
            </a:r>
            <a:endParaRPr lang="ru-RU" sz="6200" dirty="0">
              <a:solidFill>
                <a:srgbClr val="333333"/>
              </a:solidFill>
              <a:latin typeface="Calibri"/>
            </a:endParaRPr>
          </a:p>
          <a:p>
            <a:pPr>
              <a:buFont typeface="Arial"/>
              <a:buChar char="•"/>
            </a:pPr>
            <a:r>
              <a:rPr lang="ru-RU" sz="6200" b="1" dirty="0">
                <a:solidFill>
                  <a:srgbClr val="222222"/>
                </a:solidFill>
                <a:latin typeface="Times New Roman"/>
              </a:rPr>
              <a:t>V ступень</a:t>
            </a:r>
            <a:r>
              <a:rPr lang="ru-RU" sz="6200" dirty="0">
                <a:solidFill>
                  <a:srgbClr val="222222"/>
                </a:solidFill>
                <a:latin typeface="Times New Roman"/>
              </a:rPr>
              <a:t> — «Бодрость и здоровье» предназначен для мужчин 40-60 лет и женщин 35- 55 лет, с целью сохранения на долгие годы крепкого здоровья и высокого уровня физической подготовленности трудящихся для обеспечения их трудовой активности и постоянной готовности к защите Родины.</a:t>
            </a:r>
            <a:endParaRPr lang="ru-RU" sz="6200" dirty="0">
              <a:solidFill>
                <a:srgbClr val="333333"/>
              </a:solidFill>
              <a:latin typeface="Calibri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</p:spPr>
        <p:txBody>
          <a:bodyPr/>
          <a:lstStyle/>
          <a:p>
            <a:r>
              <a:rPr lang="ru-RU" dirty="0" smtClean="0"/>
              <a:t>Ступени в </a:t>
            </a:r>
            <a:r>
              <a:rPr lang="ru-RU" dirty="0" err="1" smtClean="0"/>
              <a:t>гто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83199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80999" y="1719070"/>
            <a:ext cx="8407893" cy="4878281"/>
          </a:xfrm>
        </p:spPr>
        <p:txBody>
          <a:bodyPr>
            <a:normAutofit fontScale="25000" lnSpcReduction="20000"/>
          </a:bodyPr>
          <a:lstStyle/>
          <a:p>
            <a:r>
              <a:rPr lang="ru-RU" sz="6400" dirty="0"/>
              <a:t>Сегодня  комплекс ГТО возрождается, преобразившись в новой форме и новых условиях. Внедрение комплекса преследует следующие цели и задачи:</a:t>
            </a:r>
          </a:p>
          <a:p>
            <a:endParaRPr lang="ru-RU" sz="6400" dirty="0"/>
          </a:p>
          <a:p>
            <a:r>
              <a:rPr lang="ru-RU" sz="6400" dirty="0"/>
              <a:t>  повышение эффективности использования возможностей̆ физической̆ культуры и спорта в укреплении здоровья, гармоничном и всестороннем развитии личности, воспитании патриотизма и обеспечение преемственности в осуществлении физического воспитания населения;</a:t>
            </a:r>
          </a:p>
          <a:p>
            <a:r>
              <a:rPr lang="ru-RU" sz="6400" dirty="0"/>
              <a:t>  увеличение числа граждан, систематически занимающихся физической̆ культурой̆ и спортом в Российской Федерации;</a:t>
            </a:r>
          </a:p>
          <a:p>
            <a:r>
              <a:rPr lang="ru-RU" sz="6400" dirty="0"/>
              <a:t> повышение уровня физической подготовленности и продолжительности жизни граждан Российской Федерации;</a:t>
            </a:r>
          </a:p>
          <a:p>
            <a:r>
              <a:rPr lang="ru-RU" sz="6400" dirty="0"/>
              <a:t> формирование у населения осознанных потребностей в систематических занятиях физической культурой и спортом, физическом самосовершенствовании и ведении здорового образа жизни;</a:t>
            </a:r>
          </a:p>
          <a:p>
            <a:r>
              <a:rPr lang="ru-RU" sz="6400" dirty="0"/>
              <a:t>  повышение общего уровня знаний населения о средствах, методах и формах организации самостоятельных занятий, в том числе с использованием современных информационных технологий;</a:t>
            </a:r>
          </a:p>
          <a:p>
            <a:r>
              <a:rPr lang="ru-RU" sz="6400" dirty="0"/>
              <a:t>  модернизация системы физического воспитания и системы развития массового, детско-юношеского, школьного и студенческого спорта в образовательных организациях, в том числе путем увеличения количества спортивных клубов.</a:t>
            </a:r>
          </a:p>
          <a:p>
            <a:r>
              <a:rPr lang="ru-RU" dirty="0"/>
              <a:t>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Гто</a:t>
            </a:r>
            <a:r>
              <a:rPr lang="ru-RU" dirty="0" smtClean="0"/>
              <a:t> в современной </a:t>
            </a:r>
            <a:r>
              <a:rPr lang="ru-RU" dirty="0" err="1" smtClean="0"/>
              <a:t>россии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54940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Depo\Pictures\plaka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1247" y="260648"/>
            <a:ext cx="4898571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9463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Depo\Pictures\regnum_picture_1488833068340510_norm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656"/>
            <a:ext cx="8208912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53783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rgbClr val="333333"/>
                </a:solidFill>
                <a:latin typeface="Arial"/>
              </a:rPr>
              <a:t>Готов к труду и обороне (</a:t>
            </a:r>
            <a:r>
              <a:rPr lang="ru-RU" b="1" dirty="0">
                <a:solidFill>
                  <a:srgbClr val="333333"/>
                </a:solidFill>
                <a:latin typeface="Arial"/>
              </a:rPr>
              <a:t>ГТО</a:t>
            </a:r>
            <a:r>
              <a:rPr lang="ru-RU" dirty="0">
                <a:solidFill>
                  <a:srgbClr val="333333"/>
                </a:solidFill>
                <a:latin typeface="Arial"/>
              </a:rPr>
              <a:t>) — полноценная программная и нормативная основа физического воспитания населения страны, нацеленная на развитие массового спорта и оздоровление нации.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«</a:t>
            </a:r>
            <a:r>
              <a:rPr lang="ru-RU" dirty="0" err="1" smtClean="0"/>
              <a:t>гто</a:t>
            </a:r>
            <a:r>
              <a:rPr lang="ru-RU" dirty="0" smtClean="0"/>
              <a:t>»?</a:t>
            </a:r>
            <a:endParaRPr lang="ru-RU" dirty="0"/>
          </a:p>
        </p:txBody>
      </p:sp>
      <p:pic>
        <p:nvPicPr>
          <p:cNvPr id="1026" name="Picture 2" descr="https://i.ytimg.com/vi/xwhBKHiV_os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057061"/>
            <a:ext cx="8928992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78849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25083"/>
            <a:ext cx="2952328" cy="4248472"/>
          </a:xfr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7159752" y="1916832"/>
            <a:ext cx="1673352" cy="4752528"/>
          </a:xfrm>
        </p:spPr>
        <p:txBody>
          <a:bodyPr>
            <a:normAutofit fontScale="77500" lnSpcReduction="20000"/>
          </a:bodyPr>
          <a:lstStyle/>
          <a:p>
            <a:r>
              <a:rPr lang="ru-RU" sz="1600" dirty="0">
                <a:solidFill>
                  <a:srgbClr val="222222"/>
                </a:solidFill>
                <a:latin typeface="PTSansRegular"/>
              </a:rPr>
              <a:t>В послереволюционный период Советский Союз, на самой заре своего развития, оказался окруженным идеологически чуждыми государствами, что усугублялось еще и гражданской войной, которая шла внутри. Чтобы противостоять этим явлениям, нужны были сильные военные, а основой дисциплины, порядка и хорошей физической подготовки безоговорочно признавался массовый спорт</a:t>
            </a:r>
            <a:r>
              <a:rPr lang="ru-RU" dirty="0">
                <a:solidFill>
                  <a:srgbClr val="222222"/>
                </a:solidFill>
                <a:latin typeface="PTSansRegular"/>
              </a:rPr>
              <a:t>.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164288" y="116632"/>
            <a:ext cx="1675660" cy="1673352"/>
          </a:xfrm>
        </p:spPr>
        <p:txBody>
          <a:bodyPr/>
          <a:lstStyle/>
          <a:p>
            <a:r>
              <a:rPr lang="ru-RU" dirty="0" smtClean="0"/>
              <a:t>История. </a:t>
            </a:r>
            <a:r>
              <a:rPr lang="ru-RU" dirty="0" err="1" smtClean="0"/>
              <a:t>ссср</a:t>
            </a:r>
            <a:endParaRPr lang="ru-RU" dirty="0"/>
          </a:p>
        </p:txBody>
      </p:sp>
      <p:pic>
        <p:nvPicPr>
          <p:cNvPr id="2050" name="Picture 2" descr="http://dolmedia.ru/wp-content/uploads/2018/02/208771_n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25083"/>
            <a:ext cx="3775348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03.fotocdn.net/s29/221/public_pin_l/383/270948732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55" y="4365104"/>
            <a:ext cx="6719225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28772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96045" y="1772816"/>
            <a:ext cx="8407893" cy="4878281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ts val="1620"/>
              </a:lnSpc>
            </a:pPr>
            <a:r>
              <a:rPr lang="ru-RU" b="1" dirty="0">
                <a:solidFill>
                  <a:srgbClr val="222222"/>
                </a:solidFill>
                <a:latin typeface="Times New Roman"/>
              </a:rPr>
              <a:t>Первый комплекс ГТО</a:t>
            </a:r>
            <a:r>
              <a:rPr lang="ru-RU" dirty="0">
                <a:solidFill>
                  <a:srgbClr val="222222"/>
                </a:solidFill>
                <a:latin typeface="Times New Roman"/>
              </a:rPr>
              <a:t> состоял всего из одной ступени и предполагал выполнение 21 испытания, 15 из которых носили практический характер:</a:t>
            </a:r>
            <a:endParaRPr lang="ru-RU" dirty="0">
              <a:solidFill>
                <a:srgbClr val="333333"/>
              </a:solidFill>
              <a:latin typeface="Calibri"/>
            </a:endParaRPr>
          </a:p>
          <a:p>
            <a:pPr>
              <a:lnSpc>
                <a:spcPts val="1620"/>
              </a:lnSpc>
            </a:pPr>
            <a:r>
              <a:rPr lang="ru-RU" dirty="0">
                <a:solidFill>
                  <a:srgbClr val="222222"/>
                </a:solidFill>
                <a:latin typeface="Times New Roman"/>
              </a:rPr>
              <a:t> </a:t>
            </a:r>
            <a:endParaRPr lang="ru-RU" dirty="0">
              <a:solidFill>
                <a:srgbClr val="333333"/>
              </a:solidFill>
              <a:latin typeface="Calibri"/>
            </a:endParaRPr>
          </a:p>
          <a:p>
            <a:pPr>
              <a:buFont typeface="Arial"/>
              <a:buChar char="•"/>
            </a:pPr>
            <a:r>
              <a:rPr lang="ru-RU" dirty="0">
                <a:solidFill>
                  <a:srgbClr val="222222"/>
                </a:solidFill>
                <a:latin typeface="Times New Roman"/>
              </a:rPr>
              <a:t>бег на 100, 500 и 1000 метров;</a:t>
            </a:r>
            <a:endParaRPr lang="ru-RU" dirty="0">
              <a:solidFill>
                <a:srgbClr val="333333"/>
              </a:solidFill>
              <a:latin typeface="Calibri"/>
            </a:endParaRPr>
          </a:p>
          <a:p>
            <a:pPr>
              <a:buFont typeface="Arial"/>
              <a:buChar char="•"/>
            </a:pPr>
            <a:r>
              <a:rPr lang="ru-RU" sz="800" dirty="0">
                <a:solidFill>
                  <a:srgbClr val="222222"/>
                </a:solidFill>
                <a:latin typeface="Times New Roman"/>
              </a:rPr>
              <a:t> </a:t>
            </a:r>
            <a:r>
              <a:rPr lang="ru-RU" dirty="0">
                <a:solidFill>
                  <a:srgbClr val="222222"/>
                </a:solidFill>
                <a:latin typeface="Times New Roman"/>
              </a:rPr>
              <a:t>прыжки в длину и высоту;</a:t>
            </a:r>
            <a:endParaRPr lang="ru-RU" dirty="0">
              <a:solidFill>
                <a:srgbClr val="333333"/>
              </a:solidFill>
              <a:latin typeface="Calibri"/>
            </a:endParaRPr>
          </a:p>
          <a:p>
            <a:pPr>
              <a:buFont typeface="Arial"/>
              <a:buChar char="•"/>
            </a:pPr>
            <a:r>
              <a:rPr lang="ru-RU" sz="800" dirty="0">
                <a:solidFill>
                  <a:srgbClr val="222222"/>
                </a:solidFill>
                <a:latin typeface="Times New Roman"/>
              </a:rPr>
              <a:t>  </a:t>
            </a:r>
            <a:r>
              <a:rPr lang="ru-RU" dirty="0">
                <a:solidFill>
                  <a:srgbClr val="222222"/>
                </a:solidFill>
                <a:latin typeface="Times New Roman"/>
              </a:rPr>
              <a:t>метание гранаты;</a:t>
            </a:r>
            <a:endParaRPr lang="ru-RU" dirty="0">
              <a:solidFill>
                <a:srgbClr val="333333"/>
              </a:solidFill>
              <a:latin typeface="Calibri"/>
            </a:endParaRPr>
          </a:p>
          <a:p>
            <a:pPr>
              <a:buFont typeface="Arial"/>
              <a:buChar char="•"/>
            </a:pPr>
            <a:r>
              <a:rPr lang="ru-RU" sz="800" dirty="0">
                <a:solidFill>
                  <a:srgbClr val="222222"/>
                </a:solidFill>
                <a:latin typeface="Times New Roman"/>
              </a:rPr>
              <a:t>  </a:t>
            </a:r>
            <a:r>
              <a:rPr lang="ru-RU" dirty="0">
                <a:solidFill>
                  <a:srgbClr val="222222"/>
                </a:solidFill>
                <a:latin typeface="Times New Roman"/>
              </a:rPr>
              <a:t>подтягивание на перекладине;</a:t>
            </a:r>
            <a:endParaRPr lang="ru-RU" dirty="0">
              <a:solidFill>
                <a:srgbClr val="333333"/>
              </a:solidFill>
              <a:latin typeface="Calibri"/>
            </a:endParaRPr>
          </a:p>
          <a:p>
            <a:pPr>
              <a:buFont typeface="Arial"/>
              <a:buChar char="•"/>
            </a:pPr>
            <a:r>
              <a:rPr lang="ru-RU" sz="800" dirty="0">
                <a:solidFill>
                  <a:srgbClr val="222222"/>
                </a:solidFill>
                <a:latin typeface="Times New Roman"/>
              </a:rPr>
              <a:t> </a:t>
            </a:r>
            <a:r>
              <a:rPr lang="ru-RU" dirty="0">
                <a:solidFill>
                  <a:srgbClr val="222222"/>
                </a:solidFill>
                <a:latin typeface="Times New Roman"/>
              </a:rPr>
              <a:t>лазание по канату или шесту;</a:t>
            </a:r>
            <a:endParaRPr lang="ru-RU" dirty="0">
              <a:solidFill>
                <a:srgbClr val="333333"/>
              </a:solidFill>
              <a:latin typeface="Calibri"/>
            </a:endParaRPr>
          </a:p>
          <a:p>
            <a:pPr>
              <a:buFont typeface="Arial"/>
              <a:buChar char="•"/>
            </a:pPr>
            <a:r>
              <a:rPr lang="ru-RU" sz="800" dirty="0">
                <a:solidFill>
                  <a:srgbClr val="222222"/>
                </a:solidFill>
                <a:latin typeface="Times New Roman"/>
              </a:rPr>
              <a:t> </a:t>
            </a:r>
            <a:r>
              <a:rPr lang="ru-RU" dirty="0">
                <a:solidFill>
                  <a:srgbClr val="222222"/>
                </a:solidFill>
                <a:latin typeface="Times New Roman"/>
              </a:rPr>
              <a:t>поднимание патронного ящика весом в 32 килограмма и безостановочное передвижение с ним на расстоянии 50 метров;</a:t>
            </a:r>
            <a:endParaRPr lang="ru-RU" dirty="0">
              <a:solidFill>
                <a:srgbClr val="333333"/>
              </a:solidFill>
              <a:latin typeface="Calibri"/>
            </a:endParaRPr>
          </a:p>
          <a:p>
            <a:pPr>
              <a:buFont typeface="Arial"/>
              <a:buChar char="•"/>
            </a:pPr>
            <a:r>
              <a:rPr lang="ru-RU" sz="800" dirty="0">
                <a:solidFill>
                  <a:srgbClr val="222222"/>
                </a:solidFill>
                <a:latin typeface="Times New Roman"/>
              </a:rPr>
              <a:t> </a:t>
            </a:r>
            <a:r>
              <a:rPr lang="ru-RU" dirty="0">
                <a:solidFill>
                  <a:srgbClr val="222222"/>
                </a:solidFill>
                <a:latin typeface="Times New Roman"/>
              </a:rPr>
              <a:t>плавание;</a:t>
            </a:r>
            <a:endParaRPr lang="ru-RU" dirty="0">
              <a:solidFill>
                <a:srgbClr val="333333"/>
              </a:solidFill>
              <a:latin typeface="Calibri"/>
            </a:endParaRPr>
          </a:p>
          <a:p>
            <a:pPr>
              <a:buFont typeface="Arial"/>
              <a:buChar char="•"/>
            </a:pPr>
            <a:r>
              <a:rPr lang="ru-RU" dirty="0">
                <a:solidFill>
                  <a:srgbClr val="222222"/>
                </a:solidFill>
                <a:latin typeface="Times New Roman"/>
              </a:rPr>
              <a:t>умение ездить на велосипеде или умение управлять трактором, мотоциклом, автомобилем;</a:t>
            </a:r>
            <a:endParaRPr lang="ru-RU" dirty="0">
              <a:solidFill>
                <a:srgbClr val="333333"/>
              </a:solidFill>
              <a:latin typeface="Calibri"/>
            </a:endParaRPr>
          </a:p>
          <a:p>
            <a:pPr>
              <a:buFont typeface="Arial"/>
              <a:buChar char="•"/>
            </a:pPr>
            <a:r>
              <a:rPr lang="ru-RU" sz="800" dirty="0">
                <a:solidFill>
                  <a:srgbClr val="222222"/>
                </a:solidFill>
                <a:latin typeface="Times New Roman"/>
              </a:rPr>
              <a:t>  </a:t>
            </a:r>
            <a:r>
              <a:rPr lang="ru-RU" dirty="0">
                <a:solidFill>
                  <a:srgbClr val="222222"/>
                </a:solidFill>
                <a:latin typeface="Times New Roman"/>
              </a:rPr>
              <a:t>умение грести 1 км;</a:t>
            </a:r>
            <a:endParaRPr lang="ru-RU" dirty="0">
              <a:solidFill>
                <a:srgbClr val="333333"/>
              </a:solidFill>
              <a:latin typeface="Calibri"/>
            </a:endParaRPr>
          </a:p>
          <a:p>
            <a:pPr>
              <a:buFont typeface="Arial"/>
              <a:buChar char="•"/>
            </a:pPr>
            <a:r>
              <a:rPr lang="ru-RU" dirty="0">
                <a:solidFill>
                  <a:srgbClr val="222222"/>
                </a:solidFill>
                <a:latin typeface="Times New Roman"/>
              </a:rPr>
              <a:t>лыжи на 3 и 10 км</a:t>
            </a:r>
            <a:endParaRPr lang="ru-RU" dirty="0">
              <a:solidFill>
                <a:srgbClr val="333333"/>
              </a:solidFill>
              <a:latin typeface="Calibri"/>
            </a:endParaRPr>
          </a:p>
          <a:p>
            <a:pPr>
              <a:buFont typeface="Arial"/>
              <a:buChar char="•"/>
            </a:pPr>
            <a:r>
              <a:rPr lang="ru-RU" sz="800" dirty="0">
                <a:solidFill>
                  <a:srgbClr val="222222"/>
                </a:solidFill>
                <a:latin typeface="Times New Roman"/>
              </a:rPr>
              <a:t> </a:t>
            </a:r>
            <a:r>
              <a:rPr lang="ru-RU" dirty="0">
                <a:solidFill>
                  <a:srgbClr val="222222"/>
                </a:solidFill>
                <a:latin typeface="Times New Roman"/>
              </a:rPr>
              <a:t>верховую езду и продвижение в противогазе на 1 </a:t>
            </a:r>
            <a:r>
              <a:rPr lang="ru-RU" dirty="0" smtClean="0">
                <a:solidFill>
                  <a:srgbClr val="222222"/>
                </a:solidFill>
                <a:latin typeface="Times New Roman"/>
              </a:rPr>
              <a:t>км.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Первый </a:t>
            </a:r>
            <a:r>
              <a:rPr lang="ru-RU" dirty="0" smtClean="0"/>
              <a:t>комплекс </a:t>
            </a:r>
            <a:r>
              <a:rPr lang="ru-RU" dirty="0" smtClean="0"/>
              <a:t>«</a:t>
            </a:r>
            <a:r>
              <a:rPr lang="ru-RU" dirty="0" err="1" smtClean="0"/>
              <a:t>гто</a:t>
            </a:r>
            <a:r>
              <a:rPr lang="ru-RU" dirty="0" smtClean="0"/>
              <a:t>»</a:t>
            </a:r>
            <a:br>
              <a:rPr lang="ru-RU" dirty="0" smtClean="0"/>
            </a:br>
            <a:r>
              <a:rPr lang="ru-RU" dirty="0" smtClean="0"/>
              <a:t>30-е годы </a:t>
            </a:r>
            <a:r>
              <a:rPr lang="en-US" dirty="0" smtClean="0"/>
              <a:t>XX </a:t>
            </a:r>
            <a:r>
              <a:rPr lang="ru-RU" dirty="0" smtClean="0"/>
              <a:t>века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204864"/>
            <a:ext cx="4464496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81780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994" y="1719263"/>
            <a:ext cx="3131012" cy="440690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522612"/>
            <a:ext cx="4038600" cy="2800201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Плакаты </a:t>
            </a:r>
            <a:r>
              <a:rPr lang="ru-RU" dirty="0" err="1" smtClean="0"/>
              <a:t>гто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3153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576513"/>
            <a:ext cx="4038600" cy="269240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3634" y="1719263"/>
            <a:ext cx="3187732" cy="4406900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77800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476672"/>
            <a:ext cx="4097179" cy="5853113"/>
          </a:xfr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7092280" y="1484784"/>
            <a:ext cx="1872208" cy="5184576"/>
          </a:xfrm>
        </p:spPr>
        <p:txBody>
          <a:bodyPr>
            <a:normAutofit/>
          </a:bodyPr>
          <a:lstStyle/>
          <a:p>
            <a:pPr>
              <a:lnSpc>
                <a:spcPts val="1620"/>
              </a:lnSpc>
            </a:pPr>
            <a:r>
              <a:rPr lang="ru-RU" dirty="0">
                <a:solidFill>
                  <a:srgbClr val="222222"/>
                </a:solidFill>
                <a:latin typeface="Times New Roman"/>
              </a:rPr>
              <a:t>вошло уже 25 испытаний – 3 теоретических и 22 практических. Для женщин общее количество испытаний составляло 21. В обновленном комплексе II шире представлены спортивные испытания:</a:t>
            </a:r>
            <a:endParaRPr lang="ru-RU" dirty="0">
              <a:solidFill>
                <a:srgbClr val="333333"/>
              </a:solidFill>
              <a:latin typeface="Calibri"/>
            </a:endParaRPr>
          </a:p>
          <a:p>
            <a:pPr>
              <a:lnSpc>
                <a:spcPts val="1620"/>
              </a:lnSpc>
            </a:pPr>
            <a:r>
              <a:rPr lang="ru-RU" dirty="0">
                <a:solidFill>
                  <a:srgbClr val="222222"/>
                </a:solidFill>
                <a:latin typeface="Times New Roman"/>
              </a:rPr>
              <a:t> </a:t>
            </a:r>
            <a:r>
              <a:rPr lang="ru-RU" dirty="0" smtClean="0">
                <a:solidFill>
                  <a:srgbClr val="333333"/>
                </a:solidFill>
                <a:latin typeface="Calibri"/>
              </a:rPr>
              <a:t>1)</a:t>
            </a:r>
            <a:r>
              <a:rPr lang="ru-RU" dirty="0" smtClean="0">
                <a:solidFill>
                  <a:srgbClr val="222222"/>
                </a:solidFill>
                <a:latin typeface="Times New Roman"/>
              </a:rPr>
              <a:t>прыжки </a:t>
            </a:r>
            <a:r>
              <a:rPr lang="ru-RU" dirty="0">
                <a:solidFill>
                  <a:srgbClr val="222222"/>
                </a:solidFill>
                <a:latin typeface="Times New Roman"/>
              </a:rPr>
              <a:t>на лыжах с трамплина (для мужчин);</a:t>
            </a:r>
            <a:endParaRPr lang="ru-RU" dirty="0">
              <a:solidFill>
                <a:srgbClr val="333333"/>
              </a:solidFill>
              <a:latin typeface="Calibri"/>
            </a:endParaRPr>
          </a:p>
          <a:p>
            <a:pPr>
              <a:buFont typeface="Arial"/>
              <a:buChar char="•"/>
            </a:pPr>
            <a:r>
              <a:rPr lang="ru-RU" sz="800" dirty="0" smtClean="0">
                <a:solidFill>
                  <a:srgbClr val="222222"/>
                </a:solidFill>
                <a:latin typeface="Times New Roman"/>
              </a:rPr>
              <a:t>2)</a:t>
            </a:r>
            <a:r>
              <a:rPr lang="ru-RU" sz="800" dirty="0">
                <a:solidFill>
                  <a:srgbClr val="222222"/>
                </a:solidFill>
                <a:latin typeface="Times New Roman"/>
              </a:rPr>
              <a:t> </a:t>
            </a:r>
            <a:r>
              <a:rPr lang="ru-RU" dirty="0">
                <a:solidFill>
                  <a:srgbClr val="222222"/>
                </a:solidFill>
                <a:latin typeface="Times New Roman"/>
              </a:rPr>
              <a:t>фехтование;</a:t>
            </a:r>
            <a:endParaRPr lang="ru-RU" dirty="0">
              <a:solidFill>
                <a:srgbClr val="333333"/>
              </a:solidFill>
              <a:latin typeface="Calibri"/>
            </a:endParaRPr>
          </a:p>
          <a:p>
            <a:pPr>
              <a:buFont typeface="Arial"/>
              <a:buChar char="•"/>
            </a:pPr>
            <a:r>
              <a:rPr lang="ru-RU" dirty="0" smtClean="0">
                <a:solidFill>
                  <a:srgbClr val="222222"/>
                </a:solidFill>
                <a:latin typeface="Times New Roman"/>
              </a:rPr>
              <a:t>3)прыжки </a:t>
            </a:r>
            <a:r>
              <a:rPr lang="ru-RU" dirty="0">
                <a:solidFill>
                  <a:srgbClr val="222222"/>
                </a:solidFill>
                <a:latin typeface="Times New Roman"/>
              </a:rPr>
              <a:t>в воду;</a:t>
            </a:r>
            <a:endParaRPr lang="ru-RU" dirty="0">
              <a:solidFill>
                <a:srgbClr val="333333"/>
              </a:solidFill>
              <a:latin typeface="Calibri"/>
            </a:endParaRPr>
          </a:p>
          <a:p>
            <a:pPr>
              <a:buFont typeface="Arial"/>
              <a:buChar char="•"/>
            </a:pPr>
            <a:r>
              <a:rPr lang="ru-RU" dirty="0" smtClean="0">
                <a:solidFill>
                  <a:srgbClr val="222222"/>
                </a:solidFill>
                <a:latin typeface="Times New Roman"/>
              </a:rPr>
              <a:t>4)преодоление </a:t>
            </a:r>
            <a:r>
              <a:rPr lang="ru-RU" dirty="0">
                <a:solidFill>
                  <a:srgbClr val="222222"/>
                </a:solidFill>
                <a:latin typeface="Times New Roman"/>
              </a:rPr>
              <a:t>военного городка.</a:t>
            </a:r>
            <a:endParaRPr lang="ru-RU" dirty="0">
              <a:solidFill>
                <a:srgbClr val="333333"/>
              </a:solidFill>
              <a:latin typeface="Calibri"/>
            </a:endParaRP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159752" y="260648"/>
            <a:ext cx="1675660" cy="1224136"/>
          </a:xfrm>
        </p:spPr>
        <p:txBody>
          <a:bodyPr/>
          <a:lstStyle/>
          <a:p>
            <a:r>
              <a:rPr lang="ru-RU" b="1" dirty="0">
                <a:solidFill>
                  <a:srgbClr val="222222"/>
                </a:solidFill>
                <a:latin typeface="Times New Roman"/>
              </a:rPr>
              <a:t>комплекс ГТО </a:t>
            </a:r>
            <a:r>
              <a:rPr lang="en-US" b="1" dirty="0">
                <a:solidFill>
                  <a:srgbClr val="222222"/>
                </a:solidFill>
                <a:latin typeface="Times New Roman"/>
              </a:rPr>
              <a:t>II </a:t>
            </a:r>
            <a:r>
              <a:rPr lang="ru-RU" b="1" dirty="0">
                <a:solidFill>
                  <a:srgbClr val="222222"/>
                </a:solidFill>
                <a:latin typeface="Times New Roman"/>
              </a:rPr>
              <a:t>ступени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82066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09600" y="304801"/>
            <a:ext cx="5867400" cy="2044079"/>
          </a:xfrm>
        </p:spPr>
        <p:txBody>
          <a:bodyPr>
            <a:normAutofit fontScale="55000" lnSpcReduction="20000"/>
          </a:bodyPr>
          <a:lstStyle/>
          <a:p>
            <a:r>
              <a:rPr lang="ru-RU" dirty="0"/>
              <a:t>В 1933 году ЦК ВЛКСМ предложил ввести </a:t>
            </a:r>
            <a:r>
              <a:rPr lang="ru-RU" b="1" dirty="0"/>
              <a:t>комплекс испытаний по физической подготовке детей</a:t>
            </a:r>
            <a:r>
              <a:rPr lang="ru-RU" dirty="0"/>
              <a:t>, как начальную ступень их физического развития. Детская ступень комплекса, получившая </a:t>
            </a:r>
            <a:r>
              <a:rPr lang="ru-RU" b="1" dirty="0"/>
              <a:t>название «Будь готов к труду и обороне» (БГТО)</a:t>
            </a:r>
            <a:r>
              <a:rPr lang="ru-RU" dirty="0"/>
              <a:t> начала работать с 1934 года. В нее вошли 16 норм спортивно-технического </a:t>
            </a:r>
            <a:r>
              <a:rPr lang="ru-RU" dirty="0" smtClean="0"/>
              <a:t>характера: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092280" y="188640"/>
            <a:ext cx="1800200" cy="1440160"/>
          </a:xfrm>
        </p:spPr>
        <p:txBody>
          <a:bodyPr/>
          <a:lstStyle/>
          <a:p>
            <a:r>
              <a:rPr lang="ru-RU" b="1" dirty="0">
                <a:solidFill>
                  <a:srgbClr val="222222"/>
                </a:solidFill>
                <a:latin typeface="Times New Roman"/>
              </a:rPr>
              <a:t>«Будь готов к труду и </a:t>
            </a:r>
            <a:r>
              <a:rPr lang="ru-RU" b="1" dirty="0" smtClean="0">
                <a:solidFill>
                  <a:srgbClr val="222222"/>
                </a:solidFill>
                <a:latin typeface="Times New Roman"/>
              </a:rPr>
              <a:t>обороне»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483768" y="2023802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/>
              <a:buChar char="•"/>
            </a:pPr>
            <a:r>
              <a:rPr lang="ru-RU" b="0" i="0" dirty="0" smtClean="0">
                <a:solidFill>
                  <a:srgbClr val="222222"/>
                </a:solidFill>
                <a:effectLst/>
                <a:latin typeface="Times New Roman"/>
              </a:rPr>
              <a:t>бег на короткие и длинные дистанции;</a:t>
            </a:r>
            <a:endParaRPr lang="ru-RU" b="0" i="0" dirty="0" smtClean="0">
              <a:solidFill>
                <a:srgbClr val="333333"/>
              </a:solidFill>
              <a:effectLst/>
              <a:latin typeface="Calibri"/>
            </a:endParaRPr>
          </a:p>
          <a:p>
            <a:pPr>
              <a:buFont typeface="Arial"/>
              <a:buChar char="•"/>
            </a:pPr>
            <a:r>
              <a:rPr lang="ru-RU" b="0" i="0" dirty="0" smtClean="0">
                <a:solidFill>
                  <a:srgbClr val="222222"/>
                </a:solidFill>
                <a:effectLst/>
                <a:latin typeface="Times New Roman"/>
              </a:rPr>
              <a:t>прыжки в длину и высоту с разбега;</a:t>
            </a:r>
            <a:endParaRPr lang="ru-RU" b="0" i="0" dirty="0" smtClean="0">
              <a:solidFill>
                <a:srgbClr val="333333"/>
              </a:solidFill>
              <a:effectLst/>
              <a:latin typeface="Calibri"/>
            </a:endParaRPr>
          </a:p>
          <a:p>
            <a:pPr>
              <a:buFont typeface="Arial"/>
              <a:buChar char="•"/>
            </a:pPr>
            <a:r>
              <a:rPr lang="ru-RU" b="0" i="0" dirty="0" smtClean="0">
                <a:solidFill>
                  <a:srgbClr val="222222"/>
                </a:solidFill>
                <a:effectLst/>
                <a:latin typeface="Times New Roman"/>
              </a:rPr>
              <a:t>метание гранаты, бег на лыжах на 3-5 километров для мальчиков и 2-3 километра для девочек, ходьба в противогазе;</a:t>
            </a:r>
            <a:endParaRPr lang="ru-RU" b="0" i="0" dirty="0" smtClean="0">
              <a:solidFill>
                <a:srgbClr val="333333"/>
              </a:solidFill>
              <a:effectLst/>
              <a:latin typeface="Calibri"/>
            </a:endParaRPr>
          </a:p>
          <a:p>
            <a:pPr>
              <a:buFont typeface="Arial"/>
              <a:buChar char="•"/>
            </a:pPr>
            <a:r>
              <a:rPr lang="ru-RU" sz="800" b="0" i="0" dirty="0" smtClean="0">
                <a:solidFill>
                  <a:srgbClr val="222222"/>
                </a:solidFill>
                <a:effectLst/>
                <a:latin typeface="Times New Roman"/>
              </a:rPr>
              <a:t> </a:t>
            </a:r>
            <a:r>
              <a:rPr lang="ru-RU" b="0" i="0" dirty="0" smtClean="0">
                <a:solidFill>
                  <a:srgbClr val="222222"/>
                </a:solidFill>
                <a:effectLst/>
                <a:latin typeface="Times New Roman"/>
              </a:rPr>
              <a:t>гимнастические упражнения;</a:t>
            </a:r>
            <a:endParaRPr lang="ru-RU" b="0" i="0" dirty="0" smtClean="0">
              <a:solidFill>
                <a:srgbClr val="333333"/>
              </a:solidFill>
              <a:effectLst/>
              <a:latin typeface="Calibri"/>
            </a:endParaRPr>
          </a:p>
          <a:p>
            <a:pPr>
              <a:buFont typeface="Arial"/>
              <a:buChar char="•"/>
            </a:pPr>
            <a:r>
              <a:rPr lang="ru-RU" sz="800" b="0" i="0" dirty="0" smtClean="0">
                <a:solidFill>
                  <a:srgbClr val="222222"/>
                </a:solidFill>
                <a:effectLst/>
                <a:latin typeface="Times New Roman"/>
              </a:rPr>
              <a:t>  </a:t>
            </a:r>
            <a:r>
              <a:rPr lang="ru-RU" b="0" i="0" dirty="0" smtClean="0">
                <a:solidFill>
                  <a:srgbClr val="222222"/>
                </a:solidFill>
                <a:effectLst/>
                <a:latin typeface="Times New Roman"/>
              </a:rPr>
              <a:t>лазание;</a:t>
            </a:r>
            <a:endParaRPr lang="ru-RU" b="0" i="0" dirty="0" smtClean="0">
              <a:solidFill>
                <a:srgbClr val="333333"/>
              </a:solidFill>
              <a:effectLst/>
              <a:latin typeface="Calibri"/>
            </a:endParaRPr>
          </a:p>
          <a:p>
            <a:pPr>
              <a:buFont typeface="Arial"/>
              <a:buChar char="•"/>
            </a:pPr>
            <a:r>
              <a:rPr lang="ru-RU" sz="800" b="0" i="0" dirty="0" smtClean="0">
                <a:solidFill>
                  <a:srgbClr val="222222"/>
                </a:solidFill>
                <a:effectLst/>
                <a:latin typeface="Times New Roman"/>
              </a:rPr>
              <a:t> </a:t>
            </a:r>
            <a:r>
              <a:rPr lang="ru-RU" b="0" i="0" dirty="0" smtClean="0">
                <a:solidFill>
                  <a:srgbClr val="222222"/>
                </a:solidFill>
                <a:effectLst/>
                <a:latin typeface="Times New Roman"/>
              </a:rPr>
              <a:t>подтягивание;</a:t>
            </a:r>
            <a:endParaRPr lang="ru-RU" b="0" i="0" dirty="0" smtClean="0">
              <a:solidFill>
                <a:srgbClr val="333333"/>
              </a:solidFill>
              <a:effectLst/>
              <a:latin typeface="Calibri"/>
            </a:endParaRPr>
          </a:p>
          <a:p>
            <a:pPr>
              <a:buFont typeface="Arial"/>
              <a:buChar char="•"/>
            </a:pPr>
            <a:r>
              <a:rPr lang="ru-RU" b="0" i="0" dirty="0" smtClean="0">
                <a:solidFill>
                  <a:srgbClr val="222222"/>
                </a:solidFill>
                <a:effectLst/>
                <a:latin typeface="Times New Roman"/>
              </a:rPr>
              <a:t>упражнения на равновесие;</a:t>
            </a:r>
            <a:endParaRPr lang="ru-RU" b="0" i="0" dirty="0" smtClean="0">
              <a:solidFill>
                <a:srgbClr val="333333"/>
              </a:solidFill>
              <a:effectLst/>
              <a:latin typeface="Calibri"/>
            </a:endParaRPr>
          </a:p>
          <a:p>
            <a:pPr>
              <a:buFont typeface="Arial"/>
              <a:buChar char="•"/>
            </a:pPr>
            <a:r>
              <a:rPr lang="ru-RU" sz="800" b="0" i="0" dirty="0" smtClean="0">
                <a:solidFill>
                  <a:srgbClr val="222222"/>
                </a:solidFill>
                <a:effectLst/>
                <a:latin typeface="Times New Roman"/>
              </a:rPr>
              <a:t> </a:t>
            </a:r>
            <a:r>
              <a:rPr lang="ru-RU" b="0" i="0" dirty="0" smtClean="0">
                <a:solidFill>
                  <a:srgbClr val="222222"/>
                </a:solidFill>
                <a:effectLst/>
                <a:latin typeface="Times New Roman"/>
              </a:rPr>
              <a:t>поднятие и переноска тяжестей.</a:t>
            </a:r>
            <a:endParaRPr lang="ru-RU" b="0" i="0" dirty="0">
              <a:solidFill>
                <a:srgbClr val="333333"/>
              </a:solidFill>
              <a:effectLst/>
              <a:latin typeface="Calibri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04864"/>
            <a:ext cx="2304256" cy="285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9713" y="3212976"/>
            <a:ext cx="3131840" cy="3645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282" y="5034234"/>
            <a:ext cx="4824536" cy="1822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95609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37" r="26337"/>
          <a:stretch>
            <a:fillRect/>
          </a:stretch>
        </p:blipFill>
        <p:spPr>
          <a:xfrm>
            <a:off x="179512" y="116632"/>
            <a:ext cx="6849616" cy="6481192"/>
          </a:xfr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7164288" y="260648"/>
            <a:ext cx="1676400" cy="6336704"/>
          </a:xfrm>
          <a:solidFill>
            <a:srgbClr val="C00000"/>
          </a:solidFill>
        </p:spPr>
        <p:txBody>
          <a:bodyPr>
            <a:normAutofit fontScale="92500" lnSpcReduction="20000"/>
          </a:bodyPr>
          <a:lstStyle/>
          <a:p>
            <a:pPr>
              <a:lnSpc>
                <a:spcPts val="1620"/>
              </a:lnSpc>
            </a:pPr>
            <a:r>
              <a:rPr lang="ru-RU" sz="1700" b="1" dirty="0">
                <a:solidFill>
                  <a:schemeClr val="bg1"/>
                </a:solidFill>
                <a:latin typeface="Times New Roman"/>
              </a:rPr>
              <a:t>Спортивные разряды и звания</a:t>
            </a:r>
            <a:r>
              <a:rPr lang="ru-RU" sz="1700" dirty="0">
                <a:solidFill>
                  <a:schemeClr val="bg1"/>
                </a:solidFill>
                <a:latin typeface="Times New Roman"/>
              </a:rPr>
              <a:t> присваивались при условии сдачи спортсменами норм и требований физкультурного комплекса ГТО по 10 видам спорта:</a:t>
            </a:r>
            <a:endParaRPr lang="ru-RU" sz="1700" dirty="0">
              <a:solidFill>
                <a:schemeClr val="bg1"/>
              </a:solidFill>
              <a:latin typeface="Calibri"/>
            </a:endParaRPr>
          </a:p>
          <a:p>
            <a:pPr>
              <a:lnSpc>
                <a:spcPts val="1620"/>
              </a:lnSpc>
            </a:pPr>
            <a:r>
              <a:rPr lang="ru-RU" sz="1700" dirty="0">
                <a:solidFill>
                  <a:schemeClr val="bg1"/>
                </a:solidFill>
                <a:latin typeface="Times New Roman"/>
              </a:rPr>
              <a:t> </a:t>
            </a:r>
            <a:endParaRPr lang="ru-RU" sz="1700" dirty="0">
              <a:solidFill>
                <a:schemeClr val="bg1"/>
              </a:solidFill>
              <a:latin typeface="Calibri"/>
            </a:endParaRPr>
          </a:p>
          <a:p>
            <a:pPr>
              <a:buFont typeface="Arial"/>
              <a:buChar char="•"/>
            </a:pPr>
            <a:r>
              <a:rPr lang="ru-RU" sz="1700" dirty="0">
                <a:solidFill>
                  <a:schemeClr val="bg1"/>
                </a:solidFill>
                <a:latin typeface="Times New Roman"/>
              </a:rPr>
              <a:t> легкой атлетике;</a:t>
            </a:r>
            <a:endParaRPr lang="ru-RU" sz="1700" dirty="0">
              <a:solidFill>
                <a:schemeClr val="bg1"/>
              </a:solidFill>
              <a:latin typeface="Calibri"/>
            </a:endParaRPr>
          </a:p>
          <a:p>
            <a:pPr>
              <a:buFont typeface="Arial"/>
              <a:buChar char="•"/>
            </a:pPr>
            <a:r>
              <a:rPr lang="ru-RU" sz="1700" dirty="0">
                <a:solidFill>
                  <a:schemeClr val="bg1"/>
                </a:solidFill>
                <a:latin typeface="Times New Roman"/>
              </a:rPr>
              <a:t> гимнастике;</a:t>
            </a:r>
            <a:endParaRPr lang="ru-RU" sz="1700" dirty="0">
              <a:solidFill>
                <a:schemeClr val="bg1"/>
              </a:solidFill>
              <a:latin typeface="Calibri"/>
            </a:endParaRPr>
          </a:p>
          <a:p>
            <a:pPr>
              <a:buFont typeface="Arial"/>
              <a:buChar char="•"/>
            </a:pPr>
            <a:r>
              <a:rPr lang="ru-RU" sz="1700" dirty="0">
                <a:solidFill>
                  <a:schemeClr val="bg1"/>
                </a:solidFill>
                <a:latin typeface="Times New Roman"/>
              </a:rPr>
              <a:t>тяжелой атлетике;</a:t>
            </a:r>
            <a:endParaRPr lang="ru-RU" sz="1700" dirty="0">
              <a:solidFill>
                <a:schemeClr val="bg1"/>
              </a:solidFill>
              <a:latin typeface="Calibri"/>
            </a:endParaRPr>
          </a:p>
          <a:p>
            <a:pPr>
              <a:buFont typeface="Arial"/>
              <a:buChar char="•"/>
            </a:pPr>
            <a:r>
              <a:rPr lang="ru-RU" sz="1700" dirty="0">
                <a:solidFill>
                  <a:schemeClr val="bg1"/>
                </a:solidFill>
                <a:latin typeface="Times New Roman"/>
              </a:rPr>
              <a:t>боксу;</a:t>
            </a:r>
            <a:endParaRPr lang="ru-RU" sz="1700" dirty="0">
              <a:solidFill>
                <a:schemeClr val="bg1"/>
              </a:solidFill>
              <a:latin typeface="Calibri"/>
            </a:endParaRPr>
          </a:p>
          <a:p>
            <a:pPr>
              <a:buFont typeface="Arial"/>
              <a:buChar char="•"/>
            </a:pPr>
            <a:r>
              <a:rPr lang="ru-RU" sz="1700" dirty="0">
                <a:solidFill>
                  <a:schemeClr val="bg1"/>
                </a:solidFill>
                <a:latin typeface="Times New Roman"/>
              </a:rPr>
              <a:t> борьбе;</a:t>
            </a:r>
            <a:endParaRPr lang="ru-RU" sz="1700" dirty="0">
              <a:solidFill>
                <a:schemeClr val="bg1"/>
              </a:solidFill>
              <a:latin typeface="Calibri"/>
            </a:endParaRPr>
          </a:p>
          <a:p>
            <a:pPr>
              <a:buFont typeface="Arial"/>
              <a:buChar char="•"/>
            </a:pPr>
            <a:r>
              <a:rPr lang="ru-RU" sz="1700" dirty="0">
                <a:solidFill>
                  <a:schemeClr val="bg1"/>
                </a:solidFill>
                <a:latin typeface="Times New Roman"/>
              </a:rPr>
              <a:t>плаванию;</a:t>
            </a:r>
            <a:endParaRPr lang="ru-RU" sz="1700" dirty="0">
              <a:solidFill>
                <a:schemeClr val="bg1"/>
              </a:solidFill>
              <a:latin typeface="Calibri"/>
            </a:endParaRPr>
          </a:p>
          <a:p>
            <a:pPr>
              <a:buFont typeface="Arial"/>
              <a:buChar char="•"/>
            </a:pPr>
            <a:r>
              <a:rPr lang="ru-RU" sz="1700" dirty="0">
                <a:solidFill>
                  <a:schemeClr val="bg1"/>
                </a:solidFill>
                <a:latin typeface="Times New Roman"/>
              </a:rPr>
              <a:t>теннису;</a:t>
            </a:r>
            <a:endParaRPr lang="ru-RU" sz="1700" dirty="0">
              <a:solidFill>
                <a:schemeClr val="bg1"/>
              </a:solidFill>
              <a:latin typeface="Calibri"/>
            </a:endParaRPr>
          </a:p>
          <a:p>
            <a:pPr>
              <a:buFont typeface="Arial"/>
              <a:buChar char="•"/>
            </a:pPr>
            <a:r>
              <a:rPr lang="ru-RU" sz="1700" dirty="0">
                <a:solidFill>
                  <a:schemeClr val="bg1"/>
                </a:solidFill>
                <a:latin typeface="Times New Roman"/>
              </a:rPr>
              <a:t>фехтованию;</a:t>
            </a:r>
            <a:endParaRPr lang="ru-RU" sz="1700" dirty="0">
              <a:solidFill>
                <a:schemeClr val="bg1"/>
              </a:solidFill>
              <a:latin typeface="Calibri"/>
            </a:endParaRPr>
          </a:p>
          <a:p>
            <a:pPr>
              <a:buFont typeface="Arial"/>
              <a:buChar char="•"/>
            </a:pPr>
            <a:r>
              <a:rPr lang="ru-RU" sz="1700" dirty="0">
                <a:solidFill>
                  <a:schemeClr val="bg1"/>
                </a:solidFill>
                <a:latin typeface="Times New Roman"/>
              </a:rPr>
              <a:t> конькобежному;</a:t>
            </a:r>
            <a:endParaRPr lang="ru-RU" sz="1700" dirty="0">
              <a:solidFill>
                <a:schemeClr val="bg1"/>
              </a:solidFill>
              <a:latin typeface="Calibri"/>
            </a:endParaRPr>
          </a:p>
          <a:p>
            <a:pPr>
              <a:buFont typeface="Arial"/>
              <a:buChar char="•"/>
            </a:pPr>
            <a:r>
              <a:rPr lang="ru-RU" sz="1700" dirty="0">
                <a:solidFill>
                  <a:schemeClr val="bg1"/>
                </a:solidFill>
                <a:latin typeface="Times New Roman"/>
              </a:rPr>
              <a:t>стрелковому спорту.</a:t>
            </a:r>
            <a:endParaRPr lang="ru-RU" sz="1700" dirty="0">
              <a:solidFill>
                <a:schemeClr val="bg1"/>
              </a:solidFill>
              <a:latin typeface="Calibri"/>
            </a:endParaRP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75633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Сетка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Сетка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108</TotalTime>
  <Words>407</Words>
  <Application>Microsoft Office PowerPoint</Application>
  <PresentationFormat>Экран (4:3)</PresentationFormat>
  <Paragraphs>73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Сетка</vt:lpstr>
      <vt:lpstr>История гто или «Готов к труду и обороне»</vt:lpstr>
      <vt:lpstr>Что такое «гто»?</vt:lpstr>
      <vt:lpstr>История. ссср</vt:lpstr>
      <vt:lpstr>Первый комплекс «гто» 30-е годы XX века</vt:lpstr>
      <vt:lpstr>Плакаты гто</vt:lpstr>
      <vt:lpstr>Презентация PowerPoint</vt:lpstr>
      <vt:lpstr>комплекс ГТО II ступени</vt:lpstr>
      <vt:lpstr>«Будь готов к труду и обороне»</vt:lpstr>
      <vt:lpstr>Презентация PowerPoint</vt:lpstr>
      <vt:lpstr>Значки гто</vt:lpstr>
      <vt:lpstr>Презентация PowerPoint</vt:lpstr>
      <vt:lpstr>Презентация PowerPoint</vt:lpstr>
      <vt:lpstr>Презентация PowerPoint</vt:lpstr>
      <vt:lpstr>Ступени в гто</vt:lpstr>
      <vt:lpstr>Гто в современной россии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гто или «Готов к труду и обороне»</dc:title>
  <dc:creator>Depo</dc:creator>
  <cp:lastModifiedBy>Depo</cp:lastModifiedBy>
  <cp:revision>9</cp:revision>
  <dcterms:created xsi:type="dcterms:W3CDTF">2018-12-17T14:33:51Z</dcterms:created>
  <dcterms:modified xsi:type="dcterms:W3CDTF">2018-12-17T16:23:21Z</dcterms:modified>
</cp:coreProperties>
</file>