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7" r:id="rId6"/>
    <p:sldId id="268" r:id="rId7"/>
    <p:sldId id="269" r:id="rId8"/>
    <p:sldId id="270" r:id="rId9"/>
    <p:sldId id="262" r:id="rId10"/>
    <p:sldId id="260" r:id="rId11"/>
    <p:sldId id="266" r:id="rId12"/>
    <p:sldId id="263" r:id="rId13"/>
    <p:sldId id="265" r:id="rId14"/>
    <p:sldId id="264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 snapToGrid="0">
      <p:cViewPr varScale="1">
        <p:scale>
          <a:sx n="82" d="100"/>
          <a:sy n="82" d="100"/>
        </p:scale>
        <p:origin x="6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9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44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420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839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8931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96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04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06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866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61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4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96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6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3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10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58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7F4D0-1AC4-47CA-95DC-79EACCD935F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B7F7A93-1226-4E35-A39C-D4FA99A19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0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79CD6-9F84-4A29-84E3-E0A4B2C53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098" y="97277"/>
            <a:ext cx="7538936" cy="50972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553FEA-3E8C-4D15-A803-099032F09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79404" y="4581727"/>
            <a:ext cx="3939702" cy="1801321"/>
          </a:xfrm>
          <a:solidFill>
            <a:srgbClr val="00B050"/>
          </a:solidFill>
          <a:ln w="76200"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Материал подготовила : </a:t>
            </a:r>
          </a:p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Учитель начальных классов школы №24</a:t>
            </a:r>
          </a:p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Удовенко Наталья Николаевна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FFDD2C-CA2F-408B-8FD2-653E2F3B4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" y="32466"/>
            <a:ext cx="7879404" cy="544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B9D98700-2176-4420-8479-C01999A5C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859587"/>
              </p:ext>
            </p:extLst>
          </p:nvPr>
        </p:nvGraphicFramePr>
        <p:xfrm>
          <a:off x="8161506" y="719666"/>
          <a:ext cx="3657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4107382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16 мая 2022 г.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78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596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1CC3E77-4EA4-4256-AE49-9AD276A74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12636" cy="2362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875C08-C5EE-4E2B-85AE-191B4E8BB287}"/>
              </a:ext>
            </a:extLst>
          </p:cNvPr>
          <p:cNvSpPr/>
          <p:nvPr/>
        </p:nvSpPr>
        <p:spPr>
          <a:xfrm>
            <a:off x="0" y="2362199"/>
            <a:ext cx="3844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>
                <a:solidFill>
                  <a:srgbClr val="002060"/>
                </a:solidFill>
              </a:rPr>
              <a:t>Допуск участников ГИА в ППЭ осуществляется с 09.00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2BDA576-FE0B-446E-B91F-C55CCA47B526}"/>
              </a:ext>
            </a:extLst>
          </p:cNvPr>
          <p:cNvSpPr/>
          <p:nvPr/>
        </p:nvSpPr>
        <p:spPr>
          <a:xfrm>
            <a:off x="10658244" y="4469364"/>
            <a:ext cx="6877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Член ГЭК </a:t>
            </a:r>
            <a:endParaRPr lang="ru-RU" b="1" dirty="0"/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B15A7F70-B852-485B-A05A-FC952C0A23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t="6666" r="8794" b="9115"/>
          <a:stretch/>
        </p:blipFill>
        <p:spPr bwMode="auto">
          <a:xfrm>
            <a:off x="3926845" y="459872"/>
            <a:ext cx="6011600" cy="42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EA5271-A638-42C7-8BE3-7354BC742448}"/>
              </a:ext>
            </a:extLst>
          </p:cNvPr>
          <p:cNvSpPr/>
          <p:nvPr/>
        </p:nvSpPr>
        <p:spPr>
          <a:xfrm>
            <a:off x="4721290" y="681135"/>
            <a:ext cx="44227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присутствует при организации входа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участников ГИА в ППЭ и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осуществляет контроль за выполнением требования о запрете участникам ГИА;</a:t>
            </a:r>
            <a:endParaRPr lang="ru-RU" sz="16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C22EDB2-C274-4EB3-B571-BFCA641AA831}"/>
              </a:ext>
            </a:extLst>
          </p:cNvPr>
          <p:cNvSpPr/>
          <p:nvPr/>
        </p:nvSpPr>
        <p:spPr>
          <a:xfrm>
            <a:off x="4646644" y="1789131"/>
            <a:ext cx="50385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-осуществляет контроль за организацией сдачи иных вещей в специально выделенном до входа в ППЭ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месте для хранения личных вещей участников ГИА, работников ППЭ.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EF37C6C-9A64-4276-B96D-6C9916AA8783}"/>
              </a:ext>
            </a:extLst>
          </p:cNvPr>
          <p:cNvSpPr/>
          <p:nvPr/>
        </p:nvSpPr>
        <p:spPr>
          <a:xfrm>
            <a:off x="4646644" y="2967335"/>
            <a:ext cx="44973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допустившие нарушение Порядка, удаляются с экзамена. Акт об удалении с экзамена составляется членом ГЭК в Штабе ППЭ в присутствии руководителя ППЭ, организатора ППЭ, общественного наблюдателя.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4462F9E4-DBEE-4C2D-92B5-BDFCA7A74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955" y="2573456"/>
            <a:ext cx="26098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12EE1D7-0C21-48BE-B1EB-FC76480CD6B9}"/>
              </a:ext>
            </a:extLst>
          </p:cNvPr>
          <p:cNvSpPr/>
          <p:nvPr/>
        </p:nvSpPr>
        <p:spPr>
          <a:xfrm>
            <a:off x="10450286" y="4536994"/>
            <a:ext cx="1063690" cy="706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611A97-B6D1-45DD-83A8-412FCEA11DF8}"/>
              </a:ext>
            </a:extLst>
          </p:cNvPr>
          <p:cNvSpPr/>
          <p:nvPr/>
        </p:nvSpPr>
        <p:spPr>
          <a:xfrm>
            <a:off x="10384972" y="4567773"/>
            <a:ext cx="125030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</a:rPr>
              <a:t>Методические рекомендации </a:t>
            </a:r>
          </a:p>
          <a:p>
            <a:r>
              <a:rPr lang="ru-RU" sz="1100" dirty="0">
                <a:latin typeface="Arial" panose="020B0604020202020204" pitchFamily="34" charset="0"/>
              </a:rPr>
              <a:t>   к ГИА 2022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85430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B807C3E5-E51D-4B48-8084-3CFBDE93A0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t="6666" r="8794" b="9115"/>
          <a:stretch/>
        </p:blipFill>
        <p:spPr bwMode="auto">
          <a:xfrm>
            <a:off x="-1" y="0"/>
            <a:ext cx="9815805" cy="607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652548D6-920A-4E09-9AF6-C58EDA67C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303" y="3670010"/>
            <a:ext cx="26098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B7E207-3B76-4464-9C0D-C01A77B3A70D}"/>
              </a:ext>
            </a:extLst>
          </p:cNvPr>
          <p:cNvSpPr/>
          <p:nvPr/>
        </p:nvSpPr>
        <p:spPr>
          <a:xfrm>
            <a:off x="10608906" y="5728997"/>
            <a:ext cx="933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Член ГЭК 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D1618AA-058A-495B-9930-2444467EF370}"/>
              </a:ext>
            </a:extLst>
          </p:cNvPr>
          <p:cNvSpPr/>
          <p:nvPr/>
        </p:nvSpPr>
        <p:spPr>
          <a:xfrm>
            <a:off x="970384" y="382555"/>
            <a:ext cx="8668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08.15 передать ЭМ руководителю ППЭ, в том числе списки распределения участников ГИА и организаторов по аудиториям.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71F572B-5737-4066-BF1C-854D871A1F32}"/>
              </a:ext>
            </a:extLst>
          </p:cNvPr>
          <p:cNvSpPr/>
          <p:nvPr/>
        </p:nvSpPr>
        <p:spPr>
          <a:xfrm>
            <a:off x="1045029" y="1305886"/>
            <a:ext cx="85934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участника экзамена  в данном ППЭ, участник экзамена в ППЭ не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допускается, член ГЭК фиксирует данный факт для дальнейшего принятия решения.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2AA63-A12B-43D7-8B8C-EA9D0E2D8A8E}"/>
              </a:ext>
            </a:extLst>
          </p:cNvPr>
          <p:cNvSpPr/>
          <p:nvPr/>
        </p:nvSpPr>
        <p:spPr>
          <a:xfrm>
            <a:off x="970384" y="2323322"/>
            <a:ext cx="86681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экзамена член ГЭК совместно с руководителем ППЭ должен осуществлять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за ходом проведения экзамена, проверять помещения ППЭ на предмет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присутствия посторонних лиц, решать вопросы, не предусмотренные настоящей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инструкцией</a:t>
            </a:r>
          </a:p>
        </p:txBody>
      </p:sp>
    </p:spTree>
    <p:extLst>
      <p:ext uri="{BB962C8B-B14F-4D97-AF65-F5344CB8AC3E}">
        <p14:creationId xmlns:p14="http://schemas.microsoft.com/office/powerpoint/2010/main" val="1706610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7A6D1F0-715A-4E4D-AD65-C851FA525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319" y="3580009"/>
            <a:ext cx="26098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589B8EAB-816E-4224-81F1-73FC29BC52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t="6666" r="8794" b="9115"/>
          <a:stretch/>
        </p:blipFill>
        <p:spPr bwMode="auto">
          <a:xfrm>
            <a:off x="93307" y="217276"/>
            <a:ext cx="9367934" cy="607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E885B2-0283-4C9F-8F25-41C01E313031}"/>
              </a:ext>
            </a:extLst>
          </p:cNvPr>
          <p:cNvSpPr/>
          <p:nvPr/>
        </p:nvSpPr>
        <p:spPr>
          <a:xfrm>
            <a:off x="989045" y="569932"/>
            <a:ext cx="81549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участник ГИА по состоянию здоровья или другим объективным причинам не может завершить выполнение экзаменационной работы, он досрочно покидает аудиторию.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48368FA-2680-48F8-84A9-48ECAF09D19B}"/>
              </a:ext>
            </a:extLst>
          </p:cNvPr>
          <p:cNvSpPr/>
          <p:nvPr/>
        </p:nvSpPr>
        <p:spPr>
          <a:xfrm>
            <a:off x="10562252" y="5645021"/>
            <a:ext cx="783771" cy="643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Член ГЭК </a:t>
            </a:r>
            <a:endParaRPr lang="ru-RU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47F246-214A-4A99-BBA5-82D1B5E1E317}"/>
              </a:ext>
            </a:extLst>
          </p:cNvPr>
          <p:cNvSpPr/>
          <p:nvPr/>
        </p:nvSpPr>
        <p:spPr>
          <a:xfrm>
            <a:off x="989045" y="1493262"/>
            <a:ext cx="8154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и медицинский работник составляют акт о досрочном завершении экзамена по объективным причинам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FBFA9B-609C-4732-863D-E5F59D7FDB96}"/>
              </a:ext>
            </a:extLst>
          </p:cNvPr>
          <p:cNvSpPr/>
          <p:nvPr/>
        </p:nvSpPr>
        <p:spPr>
          <a:xfrm>
            <a:off x="1110342" y="2139592"/>
            <a:ext cx="80336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проведения устной части ОГЭ по иностранным языкам аудиозаписи ответов участников экзамена собираются техническим специалистом, прослушиваются в присутствии члена ГЭК и направляются в РЦОИ для проведения экспертизы ответов на съемном электронном носителе.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234AC3-37CD-4F00-8920-6A3A9A61F103}"/>
              </a:ext>
            </a:extLst>
          </p:cNvPr>
          <p:cNvSpPr/>
          <p:nvPr/>
        </p:nvSpPr>
        <p:spPr>
          <a:xfrm>
            <a:off x="1110342" y="3704253"/>
            <a:ext cx="72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Выявленные факты технического сбоя оборудования, низкого качества аудиозаписи ответа участников экзамена,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оформляются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соответствующим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присутствии технического специалиста, ответственного организатора в аудитории, члена ГЭК.</a:t>
            </a:r>
          </a:p>
        </p:txBody>
      </p:sp>
    </p:spTree>
    <p:extLst>
      <p:ext uri="{BB962C8B-B14F-4D97-AF65-F5344CB8AC3E}">
        <p14:creationId xmlns:p14="http://schemas.microsoft.com/office/powerpoint/2010/main" val="408438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70B3DC4E-05D0-4A57-BB3D-247CDFD4D7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t="6666" r="8794" b="9115"/>
          <a:stretch/>
        </p:blipFill>
        <p:spPr bwMode="auto">
          <a:xfrm>
            <a:off x="0" y="0"/>
            <a:ext cx="9367934" cy="607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FF37693-501E-44B9-A42C-54700E20D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934" y="3290760"/>
            <a:ext cx="26098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6558F5-75DC-4D4B-ADF8-0554413622F1}"/>
              </a:ext>
            </a:extLst>
          </p:cNvPr>
          <p:cNvSpPr/>
          <p:nvPr/>
        </p:nvSpPr>
        <p:spPr>
          <a:xfrm>
            <a:off x="10524931" y="5290457"/>
            <a:ext cx="1166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Член ГЭК 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BFBD48-DC8B-49E9-9EEA-0B76B43F8140}"/>
              </a:ext>
            </a:extLst>
          </p:cNvPr>
          <p:cNvSpPr/>
          <p:nvPr/>
        </p:nvSpPr>
        <p:spPr>
          <a:xfrm>
            <a:off x="1007706" y="363894"/>
            <a:ext cx="81362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завершении экзамена член ГЭК составляет отчет о проведении экзамена в ППЭ, который в тот же день передается в ГЭК. Запечатанные пакеты с экзаменационными работами в тот же день направляются членом ГЭК в РЦОИ.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12499D-D98A-45E5-9ECC-5A9B22C79B15}"/>
              </a:ext>
            </a:extLst>
          </p:cNvPr>
          <p:cNvSpPr/>
          <p:nvPr/>
        </p:nvSpPr>
        <p:spPr>
          <a:xfrm>
            <a:off x="1007706" y="1287224"/>
            <a:ext cx="8136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8641D0A-CC2A-4A70-A41D-F043FF14ECC1}"/>
              </a:ext>
            </a:extLst>
          </p:cNvPr>
          <p:cNvSpPr/>
          <p:nvPr/>
        </p:nvSpPr>
        <p:spPr>
          <a:xfrm>
            <a:off x="1007706" y="1287224"/>
            <a:ext cx="81362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Апелляцию о нарушении порядка проведения ГИА участник ГИА подает в день проведения экзамена по соответствующему предмету члену ГЭК, не покидая ППЭ.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493F0F8-4D90-4890-B630-C90E794B3651}"/>
              </a:ext>
            </a:extLst>
          </p:cNvPr>
          <p:cNvSpPr/>
          <p:nvPr/>
        </p:nvSpPr>
        <p:spPr>
          <a:xfrm>
            <a:off x="867747" y="2210555"/>
            <a:ext cx="8276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Апелляция о нарушении порядка проведения ГИА и заключение о результатах проверки в тот же день передаются членом ГЭК в КК.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30CBA70-4ACD-428C-BA9B-6F3CCDC551B6}"/>
              </a:ext>
            </a:extLst>
          </p:cNvPr>
          <p:cNvSpPr/>
          <p:nvPr/>
        </p:nvSpPr>
        <p:spPr>
          <a:xfrm>
            <a:off x="867747" y="2960325"/>
            <a:ext cx="82762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проведения экзамена руководитель ППЭ должен в Штабе ППЭ за специально подготовленным столом в присутствии членов ГЭК получить от всех ответственных организаторов в аудитории запечатанные конверты с ЭМ и бланками ответов.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E2B970E-5EC2-4D5D-87F6-900A874A4A1D}"/>
              </a:ext>
            </a:extLst>
          </p:cNvPr>
          <p:cNvSpPr/>
          <p:nvPr/>
        </p:nvSpPr>
        <p:spPr>
          <a:xfrm>
            <a:off x="1007706" y="4398496"/>
            <a:ext cx="7996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Сформированные ЭМ и передаются руководителем ППЭ члену ГЭК по акту приема-передачи.</a:t>
            </a:r>
          </a:p>
        </p:txBody>
      </p:sp>
    </p:spTree>
    <p:extLst>
      <p:ext uri="{BB962C8B-B14F-4D97-AF65-F5344CB8AC3E}">
        <p14:creationId xmlns:p14="http://schemas.microsoft.com/office/powerpoint/2010/main" val="633067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5C8C6CAB-2D35-4F95-8685-9E3C6503CA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t="6666" r="8794" b="9115"/>
          <a:stretch/>
        </p:blipFill>
        <p:spPr bwMode="auto">
          <a:xfrm>
            <a:off x="0" y="0"/>
            <a:ext cx="9367934" cy="607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6E5E0C0C-C82E-49C8-ACAD-1024189E3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281" y="3536731"/>
            <a:ext cx="26098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E1D983-4903-44B3-A59A-969AF2B5C0FB}"/>
              </a:ext>
            </a:extLst>
          </p:cNvPr>
          <p:cNvSpPr/>
          <p:nvPr/>
        </p:nvSpPr>
        <p:spPr>
          <a:xfrm>
            <a:off x="10543591" y="5579705"/>
            <a:ext cx="905069" cy="671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Член ГЭК 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DAECBB-D015-4E15-B672-07DDE277A4D2}"/>
              </a:ext>
            </a:extLst>
          </p:cNvPr>
          <p:cNvSpPr/>
          <p:nvPr/>
        </p:nvSpPr>
        <p:spPr>
          <a:xfrm>
            <a:off x="961054" y="214604"/>
            <a:ext cx="8182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Проведение экзаменов для разных категорий участников ГВЭ с ОВЗ, участников ГВЭ – детей-инвалидов и инвалидов: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65A7AA-DEF6-41E8-86CD-CE971E061F66}"/>
              </a:ext>
            </a:extLst>
          </p:cNvPr>
          <p:cNvSpPr/>
          <p:nvPr/>
        </p:nvSpPr>
        <p:spPr>
          <a:xfrm>
            <a:off x="1035698" y="860935"/>
            <a:ext cx="8108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участником ГВЭ экзаменационной работы на компьютере ассистент распечатывает ответы участника ГВЭ и переносит информацию с распечатанных бланков участника в стандартные бланки  для записи ответов в присутствии члена ГЭК</a:t>
            </a:r>
            <a:r>
              <a:rPr lang="ru-RU" dirty="0"/>
              <a:t>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063EFA2-5ED1-4FAA-BBC4-3A7EE9CBF24B}"/>
              </a:ext>
            </a:extLst>
          </p:cNvPr>
          <p:cNvSpPr/>
          <p:nvPr/>
        </p:nvSpPr>
        <p:spPr>
          <a:xfrm>
            <a:off x="1035698" y="1978090"/>
            <a:ext cx="8108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слабовидящих участников экзамена ЭМ в день проведения экзамена в присутствии членов ГЭК копируются в увеличенном размере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1FA5318-B2E8-4159-A5BF-EA90D04397DC}"/>
              </a:ext>
            </a:extLst>
          </p:cNvPr>
          <p:cNvSpPr/>
          <p:nvPr/>
        </p:nvSpPr>
        <p:spPr>
          <a:xfrm>
            <a:off x="1035698" y="2707595"/>
            <a:ext cx="7744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экзамена в ППЭ на дому присутствуют руководитель ППЭ, организаторы, член ГЭК.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93BD1A-0097-4E20-9412-C3476F8BB6DC}"/>
              </a:ext>
            </a:extLst>
          </p:cNvPr>
          <p:cNvSpPr/>
          <p:nvPr/>
        </p:nvSpPr>
        <p:spPr>
          <a:xfrm>
            <a:off x="1035696" y="3504074"/>
            <a:ext cx="77444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 совмещении отдельных полномочий и обязанностей лицами, привлекаемыми к проведению ГВЭ в ППЭ на дому, в ППЭ на дому могут присутствовать: член ГЭК, который может выполнять функционал руководителя ППЭ, организатор, который может одновременно выполнять функции технического специалиста, ассистента.</a:t>
            </a:r>
          </a:p>
        </p:txBody>
      </p:sp>
    </p:spTree>
    <p:extLst>
      <p:ext uri="{BB962C8B-B14F-4D97-AF65-F5344CB8AC3E}">
        <p14:creationId xmlns:p14="http://schemas.microsoft.com/office/powerpoint/2010/main" val="492558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2D2A8C3-D5F7-4262-942F-C9353E211A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538" r="-1106"/>
          <a:stretch/>
        </p:blipFill>
        <p:spPr bwMode="auto">
          <a:xfrm>
            <a:off x="3116425" y="-272910"/>
            <a:ext cx="8863847" cy="97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C516E2-D45D-435D-B487-2ACEAA070C9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8" t="30787" r="13534" b="30559"/>
          <a:stretch/>
        </p:blipFill>
        <p:spPr bwMode="auto">
          <a:xfrm>
            <a:off x="7918812" y="0"/>
            <a:ext cx="4061460" cy="1722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82CF4A-9E87-4945-A9DA-80E48A031B22}"/>
              </a:ext>
            </a:extLst>
          </p:cNvPr>
          <p:cNvSpPr/>
          <p:nvPr/>
        </p:nvSpPr>
        <p:spPr>
          <a:xfrm>
            <a:off x="4772968" y="3758083"/>
            <a:ext cx="663190" cy="5426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Член ГЭК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48EB4C-EC27-4722-B577-7291DE89AA5E}"/>
              </a:ext>
            </a:extLst>
          </p:cNvPr>
          <p:cNvSpPr>
            <a:spLocks/>
          </p:cNvSpPr>
          <p:nvPr/>
        </p:nvSpPr>
        <p:spPr>
          <a:xfrm rot="1200000">
            <a:off x="5038531" y="5225142"/>
            <a:ext cx="839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ГИА 2022 г.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58239E-B74C-483F-B9C1-C8769588822C}"/>
              </a:ext>
            </a:extLst>
          </p:cNvPr>
          <p:cNvSpPr/>
          <p:nvPr/>
        </p:nvSpPr>
        <p:spPr>
          <a:xfrm>
            <a:off x="4772968" y="6466114"/>
            <a:ext cx="1786452" cy="769441"/>
          </a:xfrm>
          <a:prstGeom prst="rect">
            <a:avLst/>
          </a:prstGeom>
          <a:scene3d>
            <a:camera prst="orthographicFront">
              <a:rot lat="0" lon="0" rev="20399999"/>
            </a:camera>
            <a:lightRig rig="threePt" dir="t"/>
          </a:scene3d>
        </p:spPr>
        <p:txBody>
          <a:bodyPr wrap="square">
            <a:spAutoFit/>
          </a:bodyPr>
          <a:lstStyle/>
          <a:p>
            <a:endParaRPr lang="ru-RU" sz="1100" dirty="0">
              <a:latin typeface="Arial" panose="020B0604020202020204" pitchFamily="34" charset="0"/>
            </a:endParaRPr>
          </a:p>
          <a:p>
            <a:r>
              <a:rPr lang="ru-RU" sz="1100" dirty="0">
                <a:latin typeface="Arial" panose="020B0604020202020204" pitchFamily="34" charset="0"/>
              </a:rPr>
              <a:t> Методические</a:t>
            </a:r>
          </a:p>
          <a:p>
            <a:r>
              <a:rPr lang="ru-RU" sz="1100" dirty="0">
                <a:latin typeface="Arial" panose="020B0604020202020204" pitchFamily="34" charset="0"/>
              </a:rPr>
              <a:t> рекомендации </a:t>
            </a:r>
          </a:p>
          <a:p>
            <a:r>
              <a:rPr lang="ru-RU" sz="1100" dirty="0">
                <a:latin typeface="Arial" panose="020B0604020202020204" pitchFamily="34" charset="0"/>
              </a:rPr>
              <a:t>   к ГИА 2022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453591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9F87D977-BFAA-4CD3-B0E8-5FA7E9D72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56135"/>
            <a:ext cx="12192000" cy="731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95B12C-0D5B-4868-9046-1BA22A22B875}"/>
              </a:ext>
            </a:extLst>
          </p:cNvPr>
          <p:cNvSpPr/>
          <p:nvPr/>
        </p:nvSpPr>
        <p:spPr>
          <a:xfrm>
            <a:off x="7782128" y="-107004"/>
            <a:ext cx="42153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i="1" dirty="0">
              <a:solidFill>
                <a:srgbClr val="343A40"/>
              </a:solidFill>
              <a:latin typeface="Century Schoolbook" panose="02040604050505020304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>
                <a:solidFill>
                  <a:srgbClr val="343A40"/>
                </a:solidFill>
                <a:latin typeface="Century Schoolbook" panose="02040604050505020304" pitchFamily="18" charset="0"/>
              </a:rPr>
              <a:t>Сколько б ты ни жил, всю жизнь следует учиться.</a:t>
            </a:r>
            <a:endParaRPr lang="ru-RU" altLang="ru-RU" i="1" dirty="0">
              <a:latin typeface="Century Schoolbook" panose="02040604050505020304" pitchFamily="18" charset="0"/>
            </a:endParaRPr>
          </a:p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i="1" dirty="0">
                <a:latin typeface="Batang" panose="02030600000101010101" pitchFamily="18" charset="-127"/>
                <a:ea typeface="Batang" panose="02030600000101010101" pitchFamily="18" charset="-127"/>
              </a:rPr>
              <a:t>Сенека Луций </a:t>
            </a:r>
            <a:r>
              <a:rPr lang="ru-RU" altLang="ru-RU" sz="1200" i="1" dirty="0" err="1">
                <a:latin typeface="Batang" panose="02030600000101010101" pitchFamily="18" charset="-127"/>
                <a:ea typeface="Batang" panose="02030600000101010101" pitchFamily="18" charset="-127"/>
              </a:rPr>
              <a:t>Анней</a:t>
            </a:r>
            <a:r>
              <a:rPr lang="ru-RU" altLang="ru-RU" sz="1200" i="1" dirty="0">
                <a:latin typeface="Batang" panose="02030600000101010101" pitchFamily="18" charset="-127"/>
                <a:ea typeface="Batang" panose="02030600000101010101" pitchFamily="18" charset="-127"/>
              </a:rPr>
              <a:t> (Младший)</a:t>
            </a:r>
            <a:r>
              <a:rPr lang="ru-RU" altLang="ru-RU" sz="12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12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AE2BF9-ED8F-4BD4-9760-7F54EFFA4238}"/>
              </a:ext>
            </a:extLst>
          </p:cNvPr>
          <p:cNvSpPr/>
          <p:nvPr/>
        </p:nvSpPr>
        <p:spPr>
          <a:xfrm>
            <a:off x="4572000" y="1926077"/>
            <a:ext cx="4338536" cy="9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Организация ППЭ к ГИА ;</a:t>
            </a:r>
          </a:p>
          <a:p>
            <a:r>
              <a:rPr lang="ru-RU" dirty="0"/>
              <a:t>- Работа пункта ППЭ ;</a:t>
            </a:r>
          </a:p>
          <a:p>
            <a:r>
              <a:rPr lang="ru-RU" dirty="0"/>
              <a:t>- Функции и обязанности члена ГЭК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74BCB5-143B-4C72-9FB1-088CE60BD8F3}"/>
              </a:ext>
            </a:extLst>
          </p:cNvPr>
          <p:cNvSpPr/>
          <p:nvPr/>
        </p:nvSpPr>
        <p:spPr>
          <a:xfrm>
            <a:off x="5211783" y="1254868"/>
            <a:ext cx="2453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Повестка дня: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B7787E8-DD3B-40F3-9D9A-0DF26C47653E}"/>
              </a:ext>
            </a:extLst>
          </p:cNvPr>
          <p:cNvSpPr/>
          <p:nvPr/>
        </p:nvSpPr>
        <p:spPr>
          <a:xfrm>
            <a:off x="10165403" y="2013626"/>
            <a:ext cx="642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16 мая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EB8C167-47FD-48AB-AD23-80DEB6A2FB25}"/>
              </a:ext>
            </a:extLst>
          </p:cNvPr>
          <p:cNvSpPr/>
          <p:nvPr/>
        </p:nvSpPr>
        <p:spPr>
          <a:xfrm>
            <a:off x="963038" y="1410513"/>
            <a:ext cx="97276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05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Тихо!</a:t>
            </a:r>
            <a:endParaRPr lang="ru-RU" sz="105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05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Идёт вебинар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657931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4E0F0-ADF8-4865-9D44-11C4F7AEF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26" y="97278"/>
            <a:ext cx="11789923" cy="263619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Методические рекомендации по подготовке и проведению государственной итоговой аттестации по образовательным программам основного общего образования в 2022 году.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2BCB97B-30FE-428E-92FB-33A899AAA98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147" y="1299607"/>
            <a:ext cx="9166694" cy="664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0E25E45-0E74-4587-83B6-7A9318561A44}"/>
              </a:ext>
            </a:extLst>
          </p:cNvPr>
          <p:cNvSpPr/>
          <p:nvPr/>
        </p:nvSpPr>
        <p:spPr>
          <a:xfrm>
            <a:off x="1673158" y="2402733"/>
            <a:ext cx="37743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1. Федеральный закон от 29.12.2012 № 273-ФЗ «Об образовании в Российской Федерации»;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FD36AEB-23F8-4C9B-BB45-DF3A0C0BC589}"/>
              </a:ext>
            </a:extLst>
          </p:cNvPr>
          <p:cNvSpPr/>
          <p:nvPr/>
        </p:nvSpPr>
        <p:spPr>
          <a:xfrm>
            <a:off x="1673158" y="3015574"/>
            <a:ext cx="377433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2. постановление Правительства Российской Федерации от 31.08.2013 № 755 «О федеральной информационной системе обеспечения проведения государственной итоговой аттестации обучающихся,….;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CF2C8C7-0A91-4A2D-98EF-87C718CBA903}"/>
              </a:ext>
            </a:extLst>
          </p:cNvPr>
          <p:cNvSpPr/>
          <p:nvPr/>
        </p:nvSpPr>
        <p:spPr>
          <a:xfrm>
            <a:off x="1673159" y="4013776"/>
            <a:ext cx="3929973" cy="1268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3. постановление Правительства Российской Федерации от 29.11.2021 № 2085 «О федеральной информационной системе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образования….;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884A136-024F-4B0E-9377-31C782D7C963}"/>
              </a:ext>
            </a:extLst>
          </p:cNvPr>
          <p:cNvSpPr/>
          <p:nvPr/>
        </p:nvSpPr>
        <p:spPr>
          <a:xfrm>
            <a:off x="1673159" y="5341602"/>
            <a:ext cx="39299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4. приказ Минобрнауки России от 28.06.2013 № 491 «Об утверждении Порядка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образования,….;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3DDAD6B-5500-4046-97BF-11D8419AD7CE}"/>
              </a:ext>
            </a:extLst>
          </p:cNvPr>
          <p:cNvSpPr/>
          <p:nvPr/>
        </p:nvSpPr>
        <p:spPr>
          <a:xfrm>
            <a:off x="5768501" y="2402734"/>
            <a:ext cx="377433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5. приказ Рособрнадзора от 17.12.2013 № 1274 «Об утверждении Порядка разработки, использования и хранения контрольных измерительных материалов при проведении государственной итоговой аттестации ….;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DAFFFC9-D22C-4338-8648-F6CD4B9B6A74}"/>
              </a:ext>
            </a:extLst>
          </p:cNvPr>
          <p:cNvSpPr/>
          <p:nvPr/>
        </p:nvSpPr>
        <p:spPr>
          <a:xfrm>
            <a:off x="5768501" y="3341454"/>
            <a:ext cx="34435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6. приказ Рособрнадзора от 18.06.2018 № 831 «Об утверждении требований к составу и формату сведений, вносимых и передаваемых в процессе репликации в федеральную информационную систему обеспечения проведения государственной итоговой аттестации обучающихся,…..;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D643CF1-9160-4401-AB3E-D0D2F4884F28}"/>
              </a:ext>
            </a:extLst>
          </p:cNvPr>
          <p:cNvSpPr/>
          <p:nvPr/>
        </p:nvSpPr>
        <p:spPr>
          <a:xfrm>
            <a:off x="5768502" y="4618726"/>
            <a:ext cx="376460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7. приказ </a:t>
            </a:r>
            <a:r>
              <a:rPr lang="ru-RU" sz="1100" dirty="0" err="1"/>
              <a:t>Минпросвещения</a:t>
            </a:r>
            <a:r>
              <a:rPr lang="ru-RU" sz="1100" dirty="0"/>
              <a:t> России и Рособрнадзора от 07.11.2018 № 189/1513 «Об утверждении Порядка проведения государственной итоговой аттестации по образовательным программам основного общего образования» (зарегистрирован Минюстом 10.12.2018 регистрационный № 52953);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8544655-DD0F-4749-998E-65752D9AF0D0}"/>
              </a:ext>
            </a:extLst>
          </p:cNvPr>
          <p:cNvSpPr/>
          <p:nvPr/>
        </p:nvSpPr>
        <p:spPr>
          <a:xfrm>
            <a:off x="5768501" y="5850279"/>
            <a:ext cx="39299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8. приказ Рособрнадзора от 11.06.2021 № 805 «Об установлении требований к составу и формату сведений, вносимых и передаваемых в процессе репликации…. .</a:t>
            </a:r>
          </a:p>
        </p:txBody>
      </p:sp>
    </p:spTree>
    <p:extLst>
      <p:ext uri="{BB962C8B-B14F-4D97-AF65-F5344CB8AC3E}">
        <p14:creationId xmlns:p14="http://schemas.microsoft.com/office/powerpoint/2010/main" val="2979094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B9346-E9C8-4162-83B2-60CF9493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8EF7D6-C662-49BB-86DB-7EC64CB0C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5424" y="158620"/>
            <a:ext cx="5868987" cy="6587413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По решению ОИВ ППЭ оборудуются: 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стационарными и (или) переносными металлоискателями; средствами видеонаблюдения; 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средствами подавления сигналов подвижной связи.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При входе в ППЭ осуществляются проверка наличия документов, удостоверяющих личность участников ГИА и лиц.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До входа в ППЭ выделяются: 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-места для хранения личных вещей участников ГИА, -организаторов, медицинских работников, 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-специалистов по проведению инструктажа и обеспечению лабораторных работ, </a:t>
            </a:r>
          </a:p>
          <a:p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-экспертов, оценивающих выполнение лабораторных работ по химии, экзаменаторов-собеседников,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технических специалистов и ассистентов;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помещение для сопровождающих;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Century Schoolbook" panose="02040604050505020304" pitchFamily="18" charset="0"/>
              </a:rPr>
              <a:t>помещение для представителей средств массовой информации.</a:t>
            </a:r>
          </a:p>
          <a:p>
            <a:r>
              <a:rPr lang="ru-RU" sz="1300" b="1" i="1" dirty="0">
                <a:solidFill>
                  <a:schemeClr val="tx1"/>
                </a:solidFill>
              </a:rPr>
              <a:t>Количество и места расположения ППЭ определяются исходя из санитарно-эпидемиологической обстановки и особенностей распространения новой </a:t>
            </a:r>
            <a:r>
              <a:rPr lang="ru-RU" sz="1300" b="1" i="1" dirty="0" err="1">
                <a:solidFill>
                  <a:schemeClr val="tx1"/>
                </a:solidFill>
              </a:rPr>
              <a:t>коронавирусной</a:t>
            </a:r>
            <a:r>
              <a:rPr lang="ru-RU" sz="1300" b="1" i="1" dirty="0">
                <a:solidFill>
                  <a:schemeClr val="tx1"/>
                </a:solidFill>
              </a:rPr>
              <a:t> инфекции (COVID-19), общей численности участников ГИА на территории субъекта Российской Федерации, территориальной доступности и вместимости аудиторного фонда с соблюдением санитарного законодательства Российской Федерации5 . В случае угрозы возникновения чрезвычайной ситуации ОИВ по согласованию с ГЭК принимают решение о переносе сдачи экзамена в другой ППЭ или на другой день, предусмотренный единым расписанием экзаменов.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CE3331-5FC5-47CD-8BED-5AD7843E82DC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" b="5307"/>
          <a:stretch/>
        </p:blipFill>
        <p:spPr bwMode="auto">
          <a:xfrm>
            <a:off x="6323012" y="1"/>
            <a:ext cx="5868987" cy="6746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1744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>
            <a:extLst>
              <a:ext uri="{FF2B5EF4-FFF2-40B4-BE49-F238E27FC236}">
                <a16:creationId xmlns:a16="http://schemas.microsoft.com/office/drawing/2014/main" id="{BADA273C-216E-4586-A3B8-BC0697BA9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615BD64A-567C-47BF-B2EC-A55B9CF9E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7" y="2715208"/>
            <a:ext cx="5586173" cy="416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991BBE-5E4F-4B06-B516-FFCC553BA71C}"/>
              </a:ext>
            </a:extLst>
          </p:cNvPr>
          <p:cNvSpPr/>
          <p:nvPr/>
        </p:nvSpPr>
        <p:spPr>
          <a:xfrm>
            <a:off x="1418254" y="4842588"/>
            <a:ext cx="513183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Член ГЭК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390984-95C1-4FE4-AE87-B0844DB3D897}"/>
              </a:ext>
            </a:extLst>
          </p:cNvPr>
          <p:cNvSpPr/>
          <p:nvPr/>
        </p:nvSpPr>
        <p:spPr>
          <a:xfrm>
            <a:off x="3582955" y="457201"/>
            <a:ext cx="7287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ГЭК обеспечивает соблюдение требований Порядка 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092013F-2515-4682-84BD-1273D6779B9C}"/>
              </a:ext>
            </a:extLst>
          </p:cNvPr>
          <p:cNvSpPr/>
          <p:nvPr/>
        </p:nvSpPr>
        <p:spPr>
          <a:xfrm>
            <a:off x="3452327" y="923731"/>
            <a:ext cx="83322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- не позднее чем за два дня до начала экзаменов проводит проверку готовности ППЭ, обеспечивает доставку ЭМ в ППЭ в день экзамена, осуществляет контроль за проведением экзаменов в ППЭ;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0A23B9-64D0-4DA1-B466-CA00EBBDF3A3}"/>
              </a:ext>
            </a:extLst>
          </p:cNvPr>
          <p:cNvSpPr/>
          <p:nvPr/>
        </p:nvSpPr>
        <p:spPr>
          <a:xfrm>
            <a:off x="3452326" y="2080727"/>
            <a:ext cx="8182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- осуществляет взаимодействие с лицами, присутствующими в ППЭ, по обеспечению соблюдения требований Порядка;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E3F8D01-3E24-495A-8543-0778453B5EC7}"/>
              </a:ext>
            </a:extLst>
          </p:cNvPr>
          <p:cNvSpPr/>
          <p:nvPr/>
        </p:nvSpPr>
        <p:spPr>
          <a:xfrm>
            <a:off x="3452325" y="2828836"/>
            <a:ext cx="83322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- в случае выявления нарушений Порядка принимает решение об удалении с экзамена участников экзамена, а также иных лиц, находящихся в ППЭ.</a:t>
            </a:r>
          </a:p>
        </p:txBody>
      </p:sp>
    </p:spTree>
    <p:extLst>
      <p:ext uri="{BB962C8B-B14F-4D97-AF65-F5344CB8AC3E}">
        <p14:creationId xmlns:p14="http://schemas.microsoft.com/office/powerpoint/2010/main" val="3583331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5907080D-ADE7-44B8-B6D5-FEB5E6FED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433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A61D9243-D8B3-4FCB-9490-CC720D0A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14" y="595213"/>
            <a:ext cx="4796291" cy="639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B4F23B4-0BA5-475C-BD9C-7A138D20742C}"/>
              </a:ext>
            </a:extLst>
          </p:cNvPr>
          <p:cNvSpPr/>
          <p:nvPr/>
        </p:nvSpPr>
        <p:spPr>
          <a:xfrm>
            <a:off x="3741576" y="410547"/>
            <a:ext cx="7716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Член ГЭК несет ответственность за: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A8AFA22-7D7E-424E-A18B-825251E6E6CC}"/>
              </a:ext>
            </a:extLst>
          </p:cNvPr>
          <p:cNvSpPr/>
          <p:nvPr/>
        </p:nvSpPr>
        <p:spPr>
          <a:xfrm>
            <a:off x="3424334" y="886408"/>
            <a:ext cx="84414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-целостность, полноту и сохранность ЭМ при передаче их в ППЭ в день экзамена и из ППЭ в РЦОИ для последующей обработки;</a:t>
            </a:r>
          </a:p>
          <a:p>
            <a:endParaRPr lang="ru-RU" i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-своевременность проведения проверки фактов нарушения порядка в ППЭ в случае подачи участником экзамена апелляции;</a:t>
            </a:r>
          </a:p>
          <a:p>
            <a:endParaRPr lang="ru-RU" i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информационной безопасности на всех этапах проведения ГИА. </a:t>
            </a:r>
          </a:p>
          <a:p>
            <a:pPr marL="285750" indent="-285750">
              <a:buFontTx/>
              <a:buChar char="-"/>
            </a:pPr>
            <a:endParaRPr lang="ru-RU" i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члена ГЭК возлагается обязанность по фиксированию всех случаев нарушения порядка проведения ГИА в ППЭ.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E1BA565-A686-426E-A57B-818E32D5B095}"/>
              </a:ext>
            </a:extLst>
          </p:cNvPr>
          <p:cNvSpPr/>
          <p:nvPr/>
        </p:nvSpPr>
        <p:spPr>
          <a:xfrm>
            <a:off x="961056" y="3209731"/>
            <a:ext cx="10730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095A2C3-6B0C-4511-92F2-0BB53F257A16}"/>
              </a:ext>
            </a:extLst>
          </p:cNvPr>
          <p:cNvSpPr>
            <a:spLocks noChangeAspect="1"/>
          </p:cNvSpPr>
          <p:nvPr/>
        </p:nvSpPr>
        <p:spPr>
          <a:xfrm rot="-1500000">
            <a:off x="1104900" y="3262040"/>
            <a:ext cx="113892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latin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</a:endParaRPr>
          </a:p>
          <a:p>
            <a:r>
              <a:rPr lang="ru-RU" sz="1100" dirty="0">
                <a:latin typeface="Arial" panose="020B0604020202020204" pitchFamily="34" charset="0"/>
              </a:rPr>
              <a:t>Методические рекомендации </a:t>
            </a:r>
          </a:p>
          <a:p>
            <a:r>
              <a:rPr lang="ru-RU" sz="1100" dirty="0">
                <a:latin typeface="Arial" panose="020B0604020202020204" pitchFamily="34" charset="0"/>
              </a:rPr>
              <a:t>   к ГИА 2022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517407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34D106-4F9B-48E4-BE2A-56C6E94A588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1" r="14433" b="-23"/>
          <a:stretch/>
        </p:blipFill>
        <p:spPr bwMode="auto">
          <a:xfrm>
            <a:off x="0" y="0"/>
            <a:ext cx="3788228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3265AE-142A-4F02-A451-9E87AB6BC5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682" y="0"/>
            <a:ext cx="8966718" cy="697929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2F8A70-FC5C-4DBF-8BFD-D40BB1A25FF9}"/>
              </a:ext>
            </a:extLst>
          </p:cNvPr>
          <p:cNvSpPr/>
          <p:nvPr/>
        </p:nvSpPr>
        <p:spPr>
          <a:xfrm>
            <a:off x="5859623" y="774441"/>
            <a:ext cx="3984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Член ГЭК имеет право: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94DCBD-B2BD-49F3-A808-D08BEAD2F5DE}"/>
              </a:ext>
            </a:extLst>
          </p:cNvPr>
          <p:cNvSpPr/>
          <p:nvPr/>
        </p:nvSpPr>
        <p:spPr>
          <a:xfrm>
            <a:off x="4152121" y="1334278"/>
            <a:ext cx="74178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удалять с экзамена участников ГИА, нарушивших установленный порядок проведения ГИА;</a:t>
            </a:r>
          </a:p>
          <a:p>
            <a:pPr marL="285750" indent="-285750">
              <a:buFontTx/>
              <a:buChar char="-"/>
            </a:pPr>
            <a:endParaRPr lang="ru-RU" i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удалять с экзамена организаторов ППЭ, ассистентов, медицинских работников, технических специалистов, специалистов по проведению инструктажа и обеспечению лабораторных работ, экзаменаторов-собеседников, экспертов, оценивающих выполнение лабораторных работ по химии, общественных наблюдателей и других лиц, имеющих право присутствовать в ППЭ, нарушивших установленный порядок проведения ГИА.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315BAAD-C806-47E4-B95F-11F038F8F37E}"/>
              </a:ext>
            </a:extLst>
          </p:cNvPr>
          <p:cNvSpPr/>
          <p:nvPr/>
        </p:nvSpPr>
        <p:spPr>
          <a:xfrm>
            <a:off x="1586203" y="2248678"/>
            <a:ext cx="53184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Член ГЭК</a:t>
            </a:r>
          </a:p>
        </p:txBody>
      </p:sp>
    </p:spTree>
    <p:extLst>
      <p:ext uri="{BB962C8B-B14F-4D97-AF65-F5344CB8AC3E}">
        <p14:creationId xmlns:p14="http://schemas.microsoft.com/office/powerpoint/2010/main" val="456295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A79F45A-FCED-4150-880E-200A840C9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0" y="0"/>
            <a:ext cx="6070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ADFE89D-D73C-47A1-955C-29902BD1D6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" t="2041" r="4467" b="1633"/>
          <a:stretch/>
        </p:blipFill>
        <p:spPr bwMode="auto">
          <a:xfrm>
            <a:off x="5996473" y="125963"/>
            <a:ext cx="6195527" cy="660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FD7C81E-C506-4EEC-A768-842395572035}"/>
              </a:ext>
            </a:extLst>
          </p:cNvPr>
          <p:cNvSpPr/>
          <p:nvPr/>
        </p:nvSpPr>
        <p:spPr>
          <a:xfrm>
            <a:off x="6251509" y="401216"/>
            <a:ext cx="5710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В день проведения экзамена члену ГЭК в ППЭ запрещается: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774B419-C1C1-4D8C-8617-1EB4D64D4D85}"/>
              </a:ext>
            </a:extLst>
          </p:cNvPr>
          <p:cNvSpPr/>
          <p:nvPr/>
        </p:nvSpPr>
        <p:spPr>
          <a:xfrm>
            <a:off x="1390261" y="494522"/>
            <a:ext cx="4631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оказывать содействие участникам экзаменов, в том числе передавать им средства связи, электронно-вычислительную технику, фото-, </a:t>
            </a:r>
            <a:r>
              <a:rPr lang="ru-RU" dirty="0" err="1"/>
              <a:t>аудиои</a:t>
            </a:r>
            <a:r>
              <a:rPr lang="ru-RU" dirty="0"/>
              <a:t> видеоаппаратуру, справочные материалы, письменные заметки и иные средства хранения и передачи информации; </a:t>
            </a:r>
          </a:p>
          <a:p>
            <a:endParaRPr lang="ru-RU" dirty="0"/>
          </a:p>
          <a:p>
            <a:r>
              <a:rPr lang="ru-RU" dirty="0"/>
              <a:t> - пользоваться средствами связи вне Штаба ППЭ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8AE3968-6E81-479E-AA99-67F2F8E2D327}"/>
              </a:ext>
            </a:extLst>
          </p:cNvPr>
          <p:cNvSpPr/>
          <p:nvPr/>
        </p:nvSpPr>
        <p:spPr>
          <a:xfrm>
            <a:off x="1576873" y="3633843"/>
            <a:ext cx="48205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день проведения ГИА не позднее 07.30  член ГЭК обеспечивает </a:t>
            </a:r>
          </a:p>
          <a:p>
            <a:r>
              <a:rPr lang="ru-RU" dirty="0"/>
              <a:t>доставку ЭМ в ППЭ. </a:t>
            </a:r>
          </a:p>
        </p:txBody>
      </p:sp>
    </p:spTree>
    <p:extLst>
      <p:ext uri="{BB962C8B-B14F-4D97-AF65-F5344CB8AC3E}">
        <p14:creationId xmlns:p14="http://schemas.microsoft.com/office/powerpoint/2010/main" val="4132087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19A1C658-84A4-428B-92A1-A44F79280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0" t="14694" r="1776" b="6803"/>
          <a:stretch/>
        </p:blipFill>
        <p:spPr bwMode="auto">
          <a:xfrm>
            <a:off x="74645" y="270588"/>
            <a:ext cx="4067176" cy="27805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494F64-2493-454D-A902-CCFF2475A681}"/>
              </a:ext>
            </a:extLst>
          </p:cNvPr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944464-1BAB-4426-B0B8-8302F67B2F01}"/>
              </a:ext>
            </a:extLst>
          </p:cNvPr>
          <p:cNvSpPr/>
          <p:nvPr/>
        </p:nvSpPr>
        <p:spPr>
          <a:xfrm>
            <a:off x="74645" y="177282"/>
            <a:ext cx="399253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часами с точным временем, закрыты стенды, плакаты и иные материалы со справочно-познавательной информацией по соответствующим учебным предметам (в день проведения экзамена).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699338AC-BB0F-4B32-B765-6E9611314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883" y="270588"/>
            <a:ext cx="4688633" cy="31257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BCC784-77EA-4B4F-B23D-DCA1C0A47419}"/>
              </a:ext>
            </a:extLst>
          </p:cNvPr>
          <p:cNvSpPr/>
          <p:nvPr/>
        </p:nvSpPr>
        <p:spPr>
          <a:xfrm>
            <a:off x="3048000" y="3396343"/>
            <a:ext cx="5928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Аудитории, выделяемые для проведения    экзаменов, оснащаются: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8CAF5CF-C0BC-4330-B30F-8FBEA6FF1B2C}"/>
              </a:ext>
            </a:extLst>
          </p:cNvPr>
          <p:cNvSpPr/>
          <p:nvPr/>
        </p:nvSpPr>
        <p:spPr>
          <a:xfrm>
            <a:off x="7361853" y="485192"/>
            <a:ext cx="3265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по русскому языку – средствами воспроизведения аудиозаписи;</a:t>
            </a:r>
          </a:p>
        </p:txBody>
      </p:sp>
      <p:pic>
        <p:nvPicPr>
          <p:cNvPr id="5128" name="Picture 8">
            <a:extLst>
              <a:ext uri="{FF2B5EF4-FFF2-40B4-BE49-F238E27FC236}">
                <a16:creationId xmlns:a16="http://schemas.microsoft.com/office/drawing/2014/main" id="{B4F7FF5B-D15A-4D38-B8C9-16CBC5A19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0" t="15049" r="14865" b="17901"/>
          <a:stretch/>
        </p:blipFill>
        <p:spPr bwMode="auto">
          <a:xfrm>
            <a:off x="1" y="4158424"/>
            <a:ext cx="4422710" cy="269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A5CEFC-4BC6-4DA9-8919-8E3A713B3C86}"/>
              </a:ext>
            </a:extLst>
          </p:cNvPr>
          <p:cNvSpPr/>
          <p:nvPr/>
        </p:nvSpPr>
        <p:spPr>
          <a:xfrm>
            <a:off x="1838131" y="5402424"/>
            <a:ext cx="25845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иностранным языкам – средствами записи и воспроизведения аудиозаписи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11606E-98E2-4213-8BB3-9C0B1A024ABA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8" r="19001"/>
          <a:stretch/>
        </p:blipFill>
        <p:spPr bwMode="auto">
          <a:xfrm>
            <a:off x="7847045" y="3461658"/>
            <a:ext cx="4208107" cy="333942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E7C55F2-DFD3-4AEA-8CD9-FA308F66F170}"/>
              </a:ext>
            </a:extLst>
          </p:cNvPr>
          <p:cNvSpPr/>
          <p:nvPr/>
        </p:nvSpPr>
        <p:spPr>
          <a:xfrm>
            <a:off x="7847045" y="3610946"/>
            <a:ext cx="2286000" cy="1791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по предметам физика и химия – оборудованием для выполнения лабораторных работ.</a:t>
            </a:r>
          </a:p>
        </p:txBody>
      </p:sp>
    </p:spTree>
    <p:extLst>
      <p:ext uri="{BB962C8B-B14F-4D97-AF65-F5344CB8AC3E}">
        <p14:creationId xmlns:p14="http://schemas.microsoft.com/office/powerpoint/2010/main" val="204910317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420</TotalTime>
  <Words>1392</Words>
  <Application>Microsoft Office PowerPoint</Application>
  <PresentationFormat>Широкоэкранный</PresentationFormat>
  <Paragraphs>121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Batang</vt:lpstr>
      <vt:lpstr>Arial</vt:lpstr>
      <vt:lpstr>Century Gothic</vt:lpstr>
      <vt:lpstr>Century Schoolbook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Методические рекомендации по подготовке и проведению государственной итоговой аттестации по образовательным программам основного общего образования в 2022 году.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dcterms:created xsi:type="dcterms:W3CDTF">2022-05-14T09:50:28Z</dcterms:created>
  <dcterms:modified xsi:type="dcterms:W3CDTF">2022-05-16T06:21:44Z</dcterms:modified>
</cp:coreProperties>
</file>