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7" r:id="rId2"/>
    <p:sldId id="313" r:id="rId3"/>
    <p:sldId id="373" r:id="rId4"/>
    <p:sldId id="286" r:id="rId5"/>
    <p:sldId id="346" r:id="rId6"/>
    <p:sldId id="359" r:id="rId7"/>
    <p:sldId id="377" r:id="rId8"/>
    <p:sldId id="360" r:id="rId9"/>
    <p:sldId id="361" r:id="rId10"/>
    <p:sldId id="362" r:id="rId11"/>
    <p:sldId id="344" r:id="rId12"/>
    <p:sldId id="345" r:id="rId13"/>
    <p:sldId id="363" r:id="rId14"/>
    <p:sldId id="364" r:id="rId15"/>
    <p:sldId id="366" r:id="rId16"/>
    <p:sldId id="367" r:id="rId17"/>
    <p:sldId id="368" r:id="rId18"/>
    <p:sldId id="343" r:id="rId19"/>
    <p:sldId id="376" r:id="rId20"/>
    <p:sldId id="375" r:id="rId21"/>
    <p:sldId id="374" r:id="rId22"/>
    <p:sldId id="340" r:id="rId23"/>
  </p:sldIdLst>
  <p:sldSz cx="9144000" cy="6858000" type="screen4x3"/>
  <p:notesSz cx="6761163" cy="99425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7777"/>
    <a:srgbClr val="FAC794"/>
    <a:srgbClr val="A87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53" autoAdjust="0"/>
    <p:restoredTop sz="94343" autoAdjust="0"/>
  </p:normalViewPr>
  <p:slideViewPr>
    <p:cSldViewPr>
      <p:cViewPr varScale="1">
        <p:scale>
          <a:sx n="69" d="100"/>
          <a:sy n="69" d="100"/>
        </p:scale>
        <p:origin x="33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833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 userDrawn="1"/>
        </p:nvGrpSpPr>
        <p:grpSpPr bwMode="auto">
          <a:xfrm>
            <a:off x="228600" y="228600"/>
            <a:ext cx="8915400" cy="6527800"/>
            <a:chOff x="144" y="144"/>
            <a:chExt cx="5616" cy="4112"/>
          </a:xfrm>
        </p:grpSpPr>
        <p:sp>
          <p:nvSpPr>
            <p:cNvPr id="5" name="Freeform 7"/>
            <p:cNvSpPr>
              <a:spLocks/>
            </p:cNvSpPr>
            <p:nvPr userDrawn="1"/>
          </p:nvSpPr>
          <p:spPr bwMode="auto">
            <a:xfrm>
              <a:off x="144" y="144"/>
              <a:ext cx="5376" cy="3488"/>
            </a:xfrm>
            <a:custGeom>
              <a:avLst/>
              <a:gdLst>
                <a:gd name="T0" fmla="*/ 0 w 5040"/>
                <a:gd name="T1" fmla="*/ 957585 h 3200"/>
                <a:gd name="T2" fmla="*/ 32629 w 5040"/>
                <a:gd name="T3" fmla="*/ 710599 h 3200"/>
                <a:gd name="T4" fmla="*/ 72462 w 5040"/>
                <a:gd name="T5" fmla="*/ 911657 h 3200"/>
                <a:gd name="T6" fmla="*/ 380532 w 5040"/>
                <a:gd name="T7" fmla="*/ 0 h 32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40" h="3200">
                  <a:moveTo>
                    <a:pt x="0" y="2976"/>
                  </a:moveTo>
                  <a:cubicBezTo>
                    <a:pt x="136" y="2604"/>
                    <a:pt x="272" y="2232"/>
                    <a:pt x="432" y="2208"/>
                  </a:cubicBezTo>
                  <a:cubicBezTo>
                    <a:pt x="592" y="2184"/>
                    <a:pt x="192" y="3200"/>
                    <a:pt x="960" y="2832"/>
                  </a:cubicBezTo>
                  <a:cubicBezTo>
                    <a:pt x="1728" y="2464"/>
                    <a:pt x="3384" y="1232"/>
                    <a:pt x="5040" y="0"/>
                  </a:cubicBezTo>
                </a:path>
              </a:pathLst>
            </a:custGeom>
            <a:noFill/>
            <a:ln w="9525">
              <a:solidFill>
                <a:srgbClr val="CC6600"/>
              </a:solidFill>
              <a:round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CC6600"/>
              </a:extrusionClr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8"/>
            <p:cNvSpPr>
              <a:spLocks/>
            </p:cNvSpPr>
            <p:nvPr userDrawn="1"/>
          </p:nvSpPr>
          <p:spPr bwMode="auto">
            <a:xfrm>
              <a:off x="288" y="336"/>
              <a:ext cx="5424" cy="3488"/>
            </a:xfrm>
            <a:custGeom>
              <a:avLst/>
              <a:gdLst>
                <a:gd name="T0" fmla="*/ 0 w 5040"/>
                <a:gd name="T1" fmla="*/ 957585 h 3200"/>
                <a:gd name="T2" fmla="*/ 58983 w 5040"/>
                <a:gd name="T3" fmla="*/ 710599 h 3200"/>
                <a:gd name="T4" fmla="*/ 131584 w 5040"/>
                <a:gd name="T5" fmla="*/ 911657 h 3200"/>
                <a:gd name="T6" fmla="*/ 690269 w 5040"/>
                <a:gd name="T7" fmla="*/ 0 h 32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40" h="3200">
                  <a:moveTo>
                    <a:pt x="0" y="2976"/>
                  </a:moveTo>
                  <a:cubicBezTo>
                    <a:pt x="136" y="2604"/>
                    <a:pt x="272" y="2232"/>
                    <a:pt x="432" y="2208"/>
                  </a:cubicBezTo>
                  <a:cubicBezTo>
                    <a:pt x="592" y="2184"/>
                    <a:pt x="192" y="3200"/>
                    <a:pt x="960" y="2832"/>
                  </a:cubicBezTo>
                  <a:cubicBezTo>
                    <a:pt x="1728" y="2464"/>
                    <a:pt x="3384" y="1232"/>
                    <a:pt x="5040" y="0"/>
                  </a:cubicBezTo>
                </a:path>
              </a:pathLst>
            </a:custGeom>
            <a:noFill/>
            <a:ln w="9525">
              <a:solidFill>
                <a:srgbClr val="987342"/>
              </a:solidFill>
              <a:round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987342"/>
              </a:extrusionClr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9"/>
            <p:cNvSpPr>
              <a:spLocks/>
            </p:cNvSpPr>
            <p:nvPr userDrawn="1"/>
          </p:nvSpPr>
          <p:spPr bwMode="auto">
            <a:xfrm>
              <a:off x="432" y="672"/>
              <a:ext cx="5328" cy="3344"/>
            </a:xfrm>
            <a:custGeom>
              <a:avLst/>
              <a:gdLst>
                <a:gd name="T0" fmla="*/ 0 w 5040"/>
                <a:gd name="T1" fmla="*/ 56796 h 3200"/>
                <a:gd name="T2" fmla="*/ 17945 w 5040"/>
                <a:gd name="T3" fmla="*/ 42100 h 3200"/>
                <a:gd name="T4" fmla="*/ 39760 w 5040"/>
                <a:gd name="T5" fmla="*/ 54046 h 3200"/>
                <a:gd name="T6" fmla="*/ 208629 w 5040"/>
                <a:gd name="T7" fmla="*/ 0 h 32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40" h="3200">
                  <a:moveTo>
                    <a:pt x="0" y="2976"/>
                  </a:moveTo>
                  <a:cubicBezTo>
                    <a:pt x="136" y="2604"/>
                    <a:pt x="272" y="2232"/>
                    <a:pt x="432" y="2208"/>
                  </a:cubicBezTo>
                  <a:cubicBezTo>
                    <a:pt x="592" y="2184"/>
                    <a:pt x="192" y="3200"/>
                    <a:pt x="960" y="2832"/>
                  </a:cubicBezTo>
                  <a:cubicBezTo>
                    <a:pt x="1728" y="2464"/>
                    <a:pt x="3384" y="1232"/>
                    <a:pt x="5040" y="0"/>
                  </a:cubicBezTo>
                </a:path>
              </a:pathLst>
            </a:custGeom>
            <a:noFill/>
            <a:ln w="25400">
              <a:solidFill>
                <a:srgbClr val="9E9A00"/>
              </a:solidFill>
              <a:round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9E9A00"/>
              </a:extrusionClr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0"/>
            <p:cNvSpPr>
              <a:spLocks/>
            </p:cNvSpPr>
            <p:nvPr userDrawn="1"/>
          </p:nvSpPr>
          <p:spPr bwMode="auto">
            <a:xfrm>
              <a:off x="672" y="1056"/>
              <a:ext cx="5040" cy="3200"/>
            </a:xfrm>
            <a:custGeom>
              <a:avLst/>
              <a:gdLst>
                <a:gd name="T0" fmla="*/ 0 w 5040"/>
                <a:gd name="T1" fmla="*/ 2976 h 3200"/>
                <a:gd name="T2" fmla="*/ 432 w 5040"/>
                <a:gd name="T3" fmla="*/ 2208 h 3200"/>
                <a:gd name="T4" fmla="*/ 960 w 5040"/>
                <a:gd name="T5" fmla="*/ 2832 h 3200"/>
                <a:gd name="T6" fmla="*/ 5040 w 5040"/>
                <a:gd name="T7" fmla="*/ 0 h 32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40" h="3200">
                  <a:moveTo>
                    <a:pt x="0" y="2976"/>
                  </a:moveTo>
                  <a:cubicBezTo>
                    <a:pt x="136" y="2604"/>
                    <a:pt x="272" y="2232"/>
                    <a:pt x="432" y="2208"/>
                  </a:cubicBezTo>
                  <a:cubicBezTo>
                    <a:pt x="592" y="2184"/>
                    <a:pt x="192" y="3200"/>
                    <a:pt x="960" y="2832"/>
                  </a:cubicBezTo>
                  <a:cubicBezTo>
                    <a:pt x="1728" y="2464"/>
                    <a:pt x="3384" y="1232"/>
                    <a:pt x="5040" y="0"/>
                  </a:cubicBezTo>
                </a:path>
              </a:pathLst>
            </a:custGeom>
            <a:noFill/>
            <a:ln w="25400">
              <a:solidFill>
                <a:srgbClr val="BCB800"/>
              </a:solidFill>
              <a:round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BCB800"/>
              </a:extrusionClr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9" name="AutoShape 12"/>
          <p:cNvSpPr>
            <a:spLocks noChangeArrowheads="1"/>
          </p:cNvSpPr>
          <p:nvPr userDrawn="1"/>
        </p:nvSpPr>
        <p:spPr bwMode="auto">
          <a:xfrm>
            <a:off x="533400" y="1295400"/>
            <a:ext cx="8077200" cy="3352800"/>
          </a:xfrm>
          <a:prstGeom prst="roundRect">
            <a:avLst>
              <a:gd name="adj" fmla="val 9755"/>
            </a:avLst>
          </a:prstGeom>
          <a:solidFill>
            <a:srgbClr val="FFFF99">
              <a:alpha val="58038"/>
            </a:srgbClr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100000" prstMaterial="legacyMetal">
            <a:bevelT w="13500" h="13500" prst="angle"/>
            <a:bevelB w="13500" h="13500" prst="angle"/>
            <a:extrusionClr>
              <a:srgbClr val="FFFF99"/>
            </a:extrusionClr>
            <a:contourClr>
              <a:srgbClr val="FFFF99"/>
            </a:contourClr>
          </a:sp3d>
          <a:extLst/>
        </p:spPr>
        <p:txBody>
          <a:bodyPr wrap="none" anchor="ctr"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mtClean="0"/>
          </a:p>
        </p:txBody>
      </p:sp>
      <p:pic>
        <p:nvPicPr>
          <p:cNvPr id="10" name="Picture 22" descr="22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4800600"/>
            <a:ext cx="1371600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41990" dir="618291" algn="ctr" rotWithShape="0">
              <a:srgbClr val="777777">
                <a:alpha val="50000"/>
              </a:srgbClr>
            </a:outerShdw>
          </a:effectLst>
        </p:spPr>
      </p:pic>
      <p:pic>
        <p:nvPicPr>
          <p:cNvPr id="11" name="Picture 25" descr="43"/>
          <p:cNvPicPr>
            <a:picLocks noChangeAspect="1" noChangeArrowheads="1" noCrop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3352800"/>
            <a:ext cx="29051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12CF93B-6E83-4E8B-9D99-B0EDF1D655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27F66-0F11-4F5E-94AF-CEAAF7AD3F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0989B-3BE1-4E8D-A493-562AE522F4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37CD6-16FB-4E0E-896E-8317C4C674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E22B2-52BB-4D2B-BB7D-95F55A976E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48908-0914-4446-8239-10E1F4AA2A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2E0C9-E1B1-414F-AE96-E485663BBE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E2293-34CA-487E-8E0F-A460F2CD05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615DA-9244-4862-883D-C8966DD23A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C4EBD-58F1-457B-9EEC-3D0EE0078D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8BF48-0520-4EF6-97CA-D435F12687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9D559D5-90D5-4494-A845-A19D890465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AutoShape 12" descr="Почтовая бумага"/>
          <p:cNvSpPr>
            <a:spLocks noChangeArrowheads="1"/>
          </p:cNvSpPr>
          <p:nvPr userDrawn="1"/>
        </p:nvSpPr>
        <p:spPr bwMode="auto">
          <a:xfrm>
            <a:off x="228600" y="228600"/>
            <a:ext cx="8686800" cy="6477000"/>
          </a:xfrm>
          <a:prstGeom prst="roundRect">
            <a:avLst>
              <a:gd name="adj" fmla="val 8213"/>
            </a:avLst>
          </a:prstGeom>
          <a:blipFill dpi="0" rotWithShape="1">
            <a:blip r:embed="rId13" cstate="print">
              <a:alphaModFix amt="47000"/>
            </a:blip>
            <a:srcRect/>
            <a:tile tx="0" ty="0" sx="100000" sy="100000" flip="none" algn="tl"/>
          </a:blip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9200" prstMaterial="legacyMatte">
            <a:bevelT w="13500" h="13500" prst="angle"/>
            <a:bevelB w="13500" h="13500" prst="angle"/>
            <a:extrusionClr>
              <a:srgbClr val="FFFFCC"/>
            </a:extrusionClr>
            <a:contourClr>
              <a:srgbClr val="FFFFFF"/>
            </a:contourClr>
          </a:sp3d>
          <a:extLst/>
        </p:spPr>
        <p:txBody>
          <a:bodyPr wrap="none" anchor="ctr"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mtClean="0"/>
          </a:p>
        </p:txBody>
      </p:sp>
      <p:pic>
        <p:nvPicPr>
          <p:cNvPr id="1032" name="Picture 13" descr="223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2400" y="152400"/>
            <a:ext cx="10668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41990" dir="618291" algn="ctr" rotWithShape="0">
              <a:srgbClr val="777777">
                <a:alpha val="50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99" r:id="rId1"/>
    <p:sldLayoutId id="2147484489" r:id="rId2"/>
    <p:sldLayoutId id="2147484490" r:id="rId3"/>
    <p:sldLayoutId id="2147484491" r:id="rId4"/>
    <p:sldLayoutId id="2147484492" r:id="rId5"/>
    <p:sldLayoutId id="2147484493" r:id="rId6"/>
    <p:sldLayoutId id="2147484494" r:id="rId7"/>
    <p:sldLayoutId id="2147484495" r:id="rId8"/>
    <p:sldLayoutId id="2147484496" r:id="rId9"/>
    <p:sldLayoutId id="2147484497" r:id="rId10"/>
    <p:sldLayoutId id="2147484498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"/>
            <a:ext cx="9144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бъект 1"/>
          <p:cNvSpPr>
            <a:spLocks noGrp="1"/>
          </p:cNvSpPr>
          <p:nvPr>
            <p:ph idx="1"/>
          </p:nvPr>
        </p:nvSpPr>
        <p:spPr>
          <a:xfrm>
            <a:off x="609600" y="1524000"/>
            <a:ext cx="8001000" cy="2667000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altLang="ru-RU" sz="1400" b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altLang="ru-RU" sz="1400" b="1" i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altLang="ru-RU" sz="1400" b="1" i="1" dirty="0"/>
          </a:p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ru-RU" sz="4600" b="1" i="1" dirty="0">
                <a:ea typeface="Times New Roman" panose="02020603050405020304" pitchFamily="18" charset="0"/>
                <a:cs typeface="Aharoni" panose="02010803020104030203" pitchFamily="2" charset="-79"/>
              </a:rPr>
              <a:t>«Создание системы профессионального сопровождения обучающихся с ОВЗ в соответствии с их возможностями, интересами и запросами рынка труда»</a:t>
            </a:r>
            <a:endParaRPr lang="ru-RU" altLang="ru-RU" sz="4600" b="1" i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altLang="ru-RU" sz="1400" b="1" i="1" dirty="0">
              <a:solidFill>
                <a:schemeClr val="tx2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altLang="ru-RU" sz="1400" b="1" i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altLang="ru-RU" sz="1400" b="1" i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altLang="ru-RU" sz="1400" b="1" dirty="0"/>
          </a:p>
        </p:txBody>
      </p:sp>
      <p:sp>
        <p:nvSpPr>
          <p:cNvPr id="10" name="Объект 1"/>
          <p:cNvSpPr txBox="1">
            <a:spLocks/>
          </p:cNvSpPr>
          <p:nvPr/>
        </p:nvSpPr>
        <p:spPr bwMode="auto">
          <a:xfrm>
            <a:off x="228600" y="4343400"/>
            <a:ext cx="8610600" cy="205740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None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+mn-lt"/>
              </a:defRPr>
            </a:lvl2pPr>
            <a:lvl3pPr marL="1304925" indent="-3952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+mn-lt"/>
              </a:defRPr>
            </a:lvl3pPr>
            <a:lvl4pPr marL="1693863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4pPr>
            <a:lvl5pPr marL="2093913" indent="-3984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511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30083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655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9227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endParaRPr lang="ru-RU" altLang="ru-RU" sz="1400" b="1" kern="0" dirty="0"/>
          </a:p>
          <a:p>
            <a:pPr algn="r">
              <a:defRPr/>
            </a:pPr>
            <a:endParaRPr lang="ru-RU" altLang="ru-RU" sz="2400" b="1" kern="0" dirty="0"/>
          </a:p>
          <a:p>
            <a:pPr algn="r">
              <a:defRPr/>
            </a:pPr>
            <a:r>
              <a:rPr lang="ru-RU" altLang="ru-RU" sz="1800" b="1" kern="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Рыбакова Л.В. – педагог-организатор </a:t>
            </a:r>
          </a:p>
          <a:p>
            <a:pPr algn="r">
              <a:defRPr/>
            </a:pPr>
            <a:r>
              <a:rPr lang="ru-RU" altLang="ru-RU" sz="1800" b="1" kern="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ОГБОУ «Центр образования и развития </a:t>
            </a:r>
          </a:p>
          <a:p>
            <a:pPr algn="r">
              <a:defRPr/>
            </a:pPr>
            <a:r>
              <a:rPr lang="ru-RU" altLang="ru-RU" sz="1800" b="1" kern="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«Особый ребенок» г. Смоленска» </a:t>
            </a:r>
          </a:p>
          <a:p>
            <a:pPr>
              <a:defRPr/>
            </a:pPr>
            <a:r>
              <a:rPr lang="ru-RU" altLang="ru-RU" sz="2000" b="1" kern="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Смоленск </a:t>
            </a:r>
            <a:r>
              <a:rPr lang="ru-RU" altLang="ru-RU" sz="2000" b="1" kern="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</a:t>
            </a:r>
            <a:endParaRPr lang="ru-RU" altLang="ru-RU" sz="2000" b="1" kern="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153400" cy="942975"/>
          </a:xfrm>
        </p:spPr>
        <p:txBody>
          <a:bodyPr/>
          <a:lstStyle/>
          <a:p>
            <a:pPr algn="ctr"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Городская творческая лаборатория «Профориентация детей с ОВЗ»</a:t>
            </a:r>
            <a:r>
              <a:rPr lang="ru-RU" altLang="ru-RU" sz="2000" b="1" kern="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altLang="ru-RU" sz="2000" b="1" kern="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20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7315200" cy="792162"/>
          </a:xfrm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ru-RU" sz="2400" b="1" dirty="0">
                <a:solidFill>
                  <a:srgbClr val="0070C0"/>
                </a:solidFill>
                <a:ea typeface="+mn-ea"/>
                <a:cs typeface="+mn-cs"/>
              </a:rPr>
              <a:t>СОГБУ ДО «Станция 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юных натуралистов»</a:t>
            </a:r>
            <a:r>
              <a:rPr lang="ru-RU" sz="2400" b="1" dirty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1331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713" y="977900"/>
            <a:ext cx="2122487" cy="264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706438"/>
            <a:ext cx="2160588" cy="306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894138"/>
            <a:ext cx="3898900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Объект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19"/>
          <a:stretch>
            <a:fillRect/>
          </a:stretch>
        </p:blipFill>
        <p:spPr>
          <a:xfrm>
            <a:off x="685800" y="3581400"/>
            <a:ext cx="2839405" cy="2967037"/>
          </a:xfrm>
        </p:spPr>
      </p:pic>
      <p:pic>
        <p:nvPicPr>
          <p:cNvPr id="13319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1019175"/>
            <a:ext cx="3381375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72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74638"/>
            <a:ext cx="7315200" cy="102076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Проведение экскурсий в учебные заведения и на предприятия по профилю будущего обучения, трудоустройства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25550"/>
            <a:ext cx="2971800" cy="762000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ru-RU" altLang="ru-RU" sz="2000" b="1" dirty="0" smtClean="0"/>
              <a:t>Профессиональное училище № 18</a:t>
            </a:r>
          </a:p>
          <a:p>
            <a:pPr eaLnBrk="1" hangingPunct="1">
              <a:defRPr/>
            </a:pPr>
            <a:endParaRPr lang="ru-RU" altLang="ru-RU" dirty="0" smtClean="0"/>
          </a:p>
        </p:txBody>
      </p:sp>
      <p:sp>
        <p:nvSpPr>
          <p:cNvPr id="6148" name="Прямоугольник 4"/>
          <p:cNvSpPr>
            <a:spLocks noChangeArrowheads="1"/>
          </p:cNvSpPr>
          <p:nvPr/>
        </p:nvSpPr>
        <p:spPr bwMode="auto">
          <a:xfrm>
            <a:off x="5638800" y="1244600"/>
            <a:ext cx="3429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000000"/>
                </a:solidFill>
              </a:rPr>
              <a:t>Профессиональное училище № 35 </a:t>
            </a:r>
            <a:endParaRPr lang="ru-RU" altLang="ru-RU" sz="2000"/>
          </a:p>
        </p:txBody>
      </p:sp>
      <p:pic>
        <p:nvPicPr>
          <p:cNvPr id="6149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575" y="1951038"/>
            <a:ext cx="3048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322763"/>
            <a:ext cx="3074988" cy="230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28800"/>
            <a:ext cx="2903538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038600"/>
            <a:ext cx="3465513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018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ъект 2"/>
          <p:cNvSpPr>
            <a:spLocks noGrp="1"/>
          </p:cNvSpPr>
          <p:nvPr>
            <p:ph idx="1"/>
          </p:nvPr>
        </p:nvSpPr>
        <p:spPr>
          <a:xfrm>
            <a:off x="457200" y="1143000"/>
            <a:ext cx="3810000" cy="744537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altLang="ru-RU" sz="2000" b="1" dirty="0" smtClean="0"/>
              <a:t>ЗАО «Смоленская вышивка </a:t>
            </a:r>
          </a:p>
          <a:p>
            <a:pPr marL="0" indent="0" algn="ctr">
              <a:buFontTx/>
              <a:buNone/>
            </a:pPr>
            <a:r>
              <a:rPr lang="ru-RU" altLang="ru-RU" sz="2000" b="1" dirty="0" smtClean="0"/>
              <a:t>им. М.К. </a:t>
            </a:r>
            <a:r>
              <a:rPr lang="ru-RU" altLang="ru-RU" sz="2000" b="1" dirty="0" err="1" smtClean="0"/>
              <a:t>Тенишевой</a:t>
            </a:r>
            <a:r>
              <a:rPr lang="ru-RU" altLang="ru-RU" sz="2000" b="1" dirty="0" smtClean="0"/>
              <a:t>»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304800"/>
            <a:ext cx="7772400" cy="646331"/>
          </a:xfr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Проведение экскурсий в учебные заведения и на предприятия по профилю будущего обучения, трудоустройства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172" name="Объект 2"/>
          <p:cNvSpPr txBox="1">
            <a:spLocks/>
          </p:cNvSpPr>
          <p:nvPr/>
        </p:nvSpPr>
        <p:spPr bwMode="auto">
          <a:xfrm>
            <a:off x="4876800" y="1143000"/>
            <a:ext cx="381000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FontTx/>
              <a:buNone/>
            </a:pPr>
            <a:r>
              <a:rPr lang="ru-RU" altLang="ru-RU" sz="2000" b="1" dirty="0"/>
              <a:t>ОАО Полиграфкомбинат детской книги</a:t>
            </a:r>
          </a:p>
        </p:txBody>
      </p:sp>
      <p:pic>
        <p:nvPicPr>
          <p:cNvPr id="7173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05000"/>
            <a:ext cx="29718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267200"/>
            <a:ext cx="3048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828800"/>
            <a:ext cx="3070225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962400"/>
            <a:ext cx="3505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194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8077200" cy="1143000"/>
          </a:xfrm>
        </p:spPr>
        <p:txBody>
          <a:bodyPr/>
          <a:lstStyle/>
          <a:p>
            <a:pPr algn="ctr"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 психолого-педагогического и социального  сопровождения обучающихся и родителей  по  вопросам</a:t>
            </a:r>
            <a:b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профессиональной  ориентации,  профессионального самоопределения</a:t>
            </a:r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>
          <a:xfrm>
            <a:off x="609600" y="1447800"/>
            <a:ext cx="8153400" cy="2362200"/>
          </a:xfrm>
        </p:spPr>
        <p:txBody>
          <a:bodyPr/>
          <a:lstStyle/>
          <a:p>
            <a:pPr algn="just"/>
            <a:r>
              <a:rPr lang="ru-RU" altLang="ru-RU" sz="2000" b="1" dirty="0" smtClean="0"/>
              <a:t>Проведение индивидуальных консультаций с родителями будущих выпускников Центра по вопросу выбора профессий учащимися.</a:t>
            </a:r>
          </a:p>
          <a:p>
            <a:pPr algn="just"/>
            <a:r>
              <a:rPr lang="ru-RU" altLang="ru-RU" sz="2000" b="1" dirty="0" smtClean="0"/>
              <a:t>Проведение родительских собраний.</a:t>
            </a:r>
          </a:p>
          <a:p>
            <a:pPr algn="just"/>
            <a:r>
              <a:rPr lang="ru-RU" altLang="ru-RU" sz="2000" b="1" dirty="0" smtClean="0"/>
              <a:t>Подготовка рекомендаций родителям по возникающим проблемам профориентации.</a:t>
            </a:r>
          </a:p>
          <a:p>
            <a:pPr algn="just"/>
            <a:r>
              <a:rPr lang="ru-RU" altLang="ru-RU" sz="2000" b="1" dirty="0" smtClean="0"/>
              <a:t>Встречи будущих выпускников с представителями учебных учреждений.</a:t>
            </a:r>
          </a:p>
        </p:txBody>
      </p:sp>
      <p:pic>
        <p:nvPicPr>
          <p:cNvPr id="14340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r="7620" b="1320"/>
          <a:stretch/>
        </p:blipFill>
        <p:spPr bwMode="auto">
          <a:xfrm>
            <a:off x="2743200" y="3505200"/>
            <a:ext cx="3810000" cy="3052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686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57200"/>
            <a:ext cx="3363913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57200"/>
            <a:ext cx="4067175" cy="26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352800"/>
            <a:ext cx="5148263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10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763000" cy="944562"/>
          </a:xfrm>
        </p:spPr>
        <p:txBody>
          <a:bodyPr/>
          <a:lstStyle/>
          <a:p>
            <a:pPr algn="ctr">
              <a:defRPr/>
            </a:pPr>
            <a:r>
              <a:rPr lang="ru-RU" sz="2000" b="1" dirty="0" smtClean="0">
                <a:solidFill>
                  <a:srgbClr val="0070C0"/>
                </a:solidFill>
              </a:rPr>
              <a:t>Работа классных руководителей и учителей предметников по вопросам профессиональной  ориентации обучающихся на уроках СБО, трудового обучения, на внеклассных мероприятиях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2286000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altLang="ru-RU" sz="2000" b="1" dirty="0" smtClean="0"/>
              <a:t>Март - месячник профориентационной работы </a:t>
            </a:r>
          </a:p>
          <a:p>
            <a:pPr marL="0" indent="0" algn="ctr">
              <a:buFontTx/>
              <a:buNone/>
              <a:defRPr/>
            </a:pPr>
            <a:r>
              <a:rPr lang="ru-RU" altLang="ru-RU" sz="2000" b="1" dirty="0" smtClean="0"/>
              <a:t>«Моя будущая профессия»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1600" b="1" dirty="0" smtClean="0"/>
              <a:t>Оформление стендов по профориентации.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1600" b="1" dirty="0" smtClean="0"/>
              <a:t>Ознакомление </a:t>
            </a:r>
            <a:r>
              <a:rPr lang="ru-RU" sz="1600" b="1" dirty="0"/>
              <a:t>с миром </a:t>
            </a:r>
            <a:r>
              <a:rPr lang="ru-RU" sz="1600" b="1" dirty="0" smtClean="0"/>
              <a:t>профессий, </a:t>
            </a:r>
            <a:r>
              <a:rPr lang="ru-RU" sz="1600" b="1" dirty="0"/>
              <a:t>доступным </a:t>
            </a:r>
            <a:r>
              <a:rPr lang="ru-RU" sz="1600" b="1" dirty="0" smtClean="0"/>
              <a:t>выпускникам Центра.</a:t>
            </a:r>
            <a:endParaRPr lang="ru-RU" sz="1600" b="1" dirty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1600" b="1" dirty="0" smtClean="0"/>
              <a:t> </a:t>
            </a:r>
            <a:r>
              <a:rPr lang="ru-RU" sz="1600" b="1" dirty="0"/>
              <a:t>Изучение интересов, способностей и мотивов </a:t>
            </a:r>
            <a:r>
              <a:rPr lang="ru-RU" sz="1600" b="1" dirty="0" smtClean="0"/>
              <a:t>деятельности.</a:t>
            </a:r>
            <a:endParaRPr lang="ru-RU" sz="1600" b="1" dirty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1600" b="1" dirty="0" smtClean="0"/>
              <a:t>Ознакомление </a:t>
            </a:r>
            <a:r>
              <a:rPr lang="ru-RU" sz="1600" b="1" dirty="0"/>
              <a:t>с правилами выбора </a:t>
            </a:r>
            <a:r>
              <a:rPr lang="ru-RU" sz="1600" b="1" dirty="0" smtClean="0"/>
              <a:t>профессии.</a:t>
            </a:r>
            <a:endParaRPr lang="ru-RU" sz="1600" b="1" dirty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1600" b="1" dirty="0" smtClean="0"/>
              <a:t>Мотивация </a:t>
            </a:r>
            <a:r>
              <a:rPr lang="ru-RU" sz="1600" b="1" dirty="0"/>
              <a:t>размышления о своем профессиональном будущем</a:t>
            </a:r>
            <a:r>
              <a:rPr lang="ru-RU" sz="1600" b="1" dirty="0" smtClean="0"/>
              <a:t>.</a:t>
            </a:r>
            <a:endParaRPr lang="ru-RU" sz="1600" b="1" dirty="0"/>
          </a:p>
        </p:txBody>
      </p:sp>
      <p:pic>
        <p:nvPicPr>
          <p:cNvPr id="17412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581400"/>
            <a:ext cx="4419600" cy="29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66" r="22501"/>
          <a:stretch>
            <a:fillRect/>
          </a:stretch>
        </p:blipFill>
        <p:spPr bwMode="auto">
          <a:xfrm>
            <a:off x="533400" y="3657600"/>
            <a:ext cx="3058571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564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7620000" cy="563562"/>
          </a:xfrm>
        </p:spPr>
        <p:txBody>
          <a:bodyPr/>
          <a:lstStyle/>
          <a:p>
            <a:pPr>
              <a:defRPr/>
            </a:pPr>
            <a:r>
              <a:rPr lang="ru-RU" sz="2200" b="1" dirty="0" smtClean="0">
                <a:solidFill>
                  <a:srgbClr val="0070C0"/>
                </a:solidFill>
              </a:rPr>
              <a:t>Включение обучающихся в работу волонтерского отряда</a:t>
            </a:r>
            <a:endParaRPr lang="ru-RU" sz="2200" b="1" dirty="0">
              <a:solidFill>
                <a:srgbClr val="0070C0"/>
              </a:solidFill>
            </a:endParaRP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457200" y="1066800"/>
            <a:ext cx="8534400" cy="2057400"/>
          </a:xfrm>
        </p:spPr>
        <p:txBody>
          <a:bodyPr/>
          <a:lstStyle/>
          <a:p>
            <a:pPr>
              <a:buFont typeface="Symbol" panose="05050102010706020507" pitchFamily="18" charset="2"/>
              <a:buChar char=""/>
            </a:pPr>
            <a:r>
              <a:rPr lang="ru-RU" altLang="ru-RU" sz="20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Помощь в уборке территории ЧДОУ «Православный детский сад № 1».</a:t>
            </a:r>
            <a:endParaRPr lang="ru-RU" altLang="ru-RU" sz="2000" b="1" dirty="0" smtClean="0">
              <a:cs typeface="Times New Roman" panose="02020603050405020304" pitchFamily="18" charset="0"/>
            </a:endParaRPr>
          </a:p>
          <a:p>
            <a:pPr>
              <a:buFont typeface="Symbol" panose="05050102010706020507" pitchFamily="18" charset="2"/>
              <a:buChar char=""/>
            </a:pPr>
            <a:r>
              <a:rPr lang="ru-RU" altLang="ru-RU" sz="20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Участие в областном фестивале </a:t>
            </a:r>
            <a:r>
              <a:rPr lang="ru-RU" altLang="ru-RU" sz="2000" b="1" dirty="0" smtClean="0">
                <a:cs typeface="Times New Roman" panose="02020603050405020304" pitchFamily="18" charset="0"/>
              </a:rPr>
              <a:t>добровольческих (волонтерских) проектов «Кто, если не мы!».</a:t>
            </a:r>
          </a:p>
          <a:p>
            <a:pPr>
              <a:buFont typeface="Symbol" panose="05050102010706020507" pitchFamily="18" charset="2"/>
              <a:buChar char=""/>
            </a:pPr>
            <a:r>
              <a:rPr lang="ru-RU" altLang="ru-RU" sz="20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Участие во Всероссийском конкурсе волонтерских инициатив «В сердцах таких нет безразличья…»</a:t>
            </a:r>
            <a:endParaRPr lang="ru-RU" altLang="ru-RU" sz="2000" b="1" dirty="0" smtClean="0"/>
          </a:p>
        </p:txBody>
      </p:sp>
      <p:pic>
        <p:nvPicPr>
          <p:cNvPr id="18436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95600"/>
            <a:ext cx="41656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819400"/>
            <a:ext cx="41656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543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6800" y="914400"/>
            <a:ext cx="3555338" cy="2514600"/>
          </a:xfrm>
        </p:spPr>
      </p:pic>
      <p:pic>
        <p:nvPicPr>
          <p:cNvPr id="19460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14400"/>
            <a:ext cx="33528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505199"/>
            <a:ext cx="4160838" cy="3144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71600" y="228600"/>
            <a:ext cx="7620000" cy="563562"/>
          </a:xfrm>
        </p:spPr>
        <p:txBody>
          <a:bodyPr/>
          <a:lstStyle/>
          <a:p>
            <a:pPr>
              <a:defRPr/>
            </a:pPr>
            <a:r>
              <a:rPr lang="ru-RU" sz="2200" b="1" dirty="0" smtClean="0">
                <a:solidFill>
                  <a:srgbClr val="0070C0"/>
                </a:solidFill>
              </a:rPr>
              <a:t>Включение обучающихся в работу волонтерского отряда</a:t>
            </a:r>
            <a:endParaRPr lang="ru-RU" sz="2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81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5400" y="457200"/>
            <a:ext cx="4867275" cy="715963"/>
          </a:xfrm>
        </p:spPr>
        <p:txBody>
          <a:bodyPr/>
          <a:lstStyle/>
          <a:p>
            <a:pPr>
              <a:defRPr/>
            </a:pPr>
            <a:r>
              <a:rPr lang="ru-RU" alt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Учебные заведения</a:t>
            </a:r>
            <a:br>
              <a:rPr lang="ru-RU" alt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5123" name="Прямоугольник 9"/>
          <p:cNvSpPr>
            <a:spLocks noChangeArrowheads="1"/>
          </p:cNvSpPr>
          <p:nvPr/>
        </p:nvSpPr>
        <p:spPr bwMode="auto">
          <a:xfrm>
            <a:off x="685800" y="914400"/>
            <a:ext cx="72390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ОГБПОУ «Смоленский строительный колледж»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Профессиональное училище № 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+mj-lt"/>
              </a:rPr>
              <a:t> </a:t>
            </a:r>
          </a:p>
        </p:txBody>
      </p:sp>
      <p:sp>
        <p:nvSpPr>
          <p:cNvPr id="5124" name="Прямоугольник 10"/>
          <p:cNvSpPr>
            <a:spLocks noChangeArrowheads="1"/>
          </p:cNvSpPr>
          <p:nvPr/>
        </p:nvSpPr>
        <p:spPr bwMode="auto">
          <a:xfrm>
            <a:off x="1809750" y="1809750"/>
            <a:ext cx="4572000" cy="338554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ctr" eaLnBrk="1" hangingPunct="1">
              <a:spcBef>
                <a:spcPct val="0"/>
              </a:spcBef>
              <a:buNone/>
              <a:defRPr/>
            </a:pPr>
            <a:r>
              <a:rPr lang="ru-RU" altLang="ru-RU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Маляр-штукатур</a:t>
            </a:r>
          </a:p>
        </p:txBody>
      </p:sp>
      <p:pic>
        <p:nvPicPr>
          <p:cNvPr id="5125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676400"/>
            <a:ext cx="272288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Объект 2"/>
          <p:cNvSpPr>
            <a:spLocks noGrp="1"/>
          </p:cNvSpPr>
          <p:nvPr>
            <p:ph idx="1"/>
          </p:nvPr>
        </p:nvSpPr>
        <p:spPr>
          <a:xfrm>
            <a:off x="457200" y="3276600"/>
            <a:ext cx="8229601" cy="11430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sz="2200" b="1" dirty="0" smtClean="0"/>
              <a:t>СОГБПОУ «Техникум отраслевых технологий» (</a:t>
            </a:r>
            <a:r>
              <a:rPr lang="ru-RU" altLang="ru-RU" sz="2200" b="1" dirty="0"/>
              <a:t>К</a:t>
            </a:r>
            <a:r>
              <a:rPr lang="ru-RU" altLang="ru-RU" sz="2200" b="1" dirty="0" smtClean="0"/>
              <a:t>асплянский филиал) Профессиональное училище №35 </a:t>
            </a:r>
          </a:p>
        </p:txBody>
      </p:sp>
      <p:pic>
        <p:nvPicPr>
          <p:cNvPr id="5127" name="Рисунок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55"/>
          <a:stretch>
            <a:fillRect/>
          </a:stretch>
        </p:blipFill>
        <p:spPr bwMode="auto">
          <a:xfrm>
            <a:off x="5638800" y="3962400"/>
            <a:ext cx="2977871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524000" y="4495800"/>
            <a:ext cx="4759325" cy="152041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ru-RU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Штукатур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ru-RU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Швея</a:t>
            </a:r>
            <a:endParaRPr lang="ru-RU" sz="1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ru-RU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Слесарь по ремонту </a:t>
            </a:r>
            <a:r>
              <a:rPr lang="ru-RU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автомобилей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ru-RU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Рабочий зеленого строительства</a:t>
            </a:r>
          </a:p>
          <a:p>
            <a:pPr eaLnBrk="1" hangingPunct="1">
              <a:spcBef>
                <a:spcPct val="20000"/>
              </a:spcBef>
              <a:defRPr/>
            </a:pPr>
            <a:endParaRPr lang="ru-RU" altLang="ru-RU" sz="1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245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5400" y="457200"/>
            <a:ext cx="4867275" cy="715963"/>
          </a:xfrm>
        </p:spPr>
        <p:txBody>
          <a:bodyPr/>
          <a:lstStyle/>
          <a:p>
            <a:pPr>
              <a:defRPr/>
            </a:pPr>
            <a:r>
              <a:rPr lang="ru-RU" alt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Учебные заведения</a:t>
            </a:r>
            <a:br>
              <a:rPr lang="ru-RU" alt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5123" name="Прямоугольник 9"/>
          <p:cNvSpPr>
            <a:spLocks noChangeArrowheads="1"/>
          </p:cNvSpPr>
          <p:nvPr/>
        </p:nvSpPr>
        <p:spPr bwMode="auto">
          <a:xfrm>
            <a:off x="406400" y="950913"/>
            <a:ext cx="8001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/>
              <a:t> </a:t>
            </a:r>
            <a:endParaRPr lang="ru-RU" altLang="ru-RU" sz="2400" b="1" dirty="0"/>
          </a:p>
        </p:txBody>
      </p:sp>
      <p:sp>
        <p:nvSpPr>
          <p:cNvPr id="5124" name="Прямоугольник 10"/>
          <p:cNvSpPr>
            <a:spLocks noChangeArrowheads="1"/>
          </p:cNvSpPr>
          <p:nvPr/>
        </p:nvSpPr>
        <p:spPr bwMode="auto">
          <a:xfrm>
            <a:off x="1981200" y="1752600"/>
            <a:ext cx="4572000" cy="338554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ru-RU" altLang="ru-RU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Разрисовщик ткани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914400" y="3733800"/>
            <a:ext cx="8229600" cy="485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ru-RU" sz="2200" b="1" dirty="0" smtClean="0"/>
              <a:t>МБОУ «Открытая (сменная) школа №1» г. Смоленс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</a:t>
            </a:r>
          </a:p>
          <a:p>
            <a:pPr eaLnBrk="1" hangingPunct="1">
              <a:defRPr/>
            </a:pPr>
            <a:endParaRPr lang="ru-RU" altLang="ru-RU" dirty="0" smtClean="0"/>
          </a:p>
        </p:txBody>
      </p:sp>
      <p:pic>
        <p:nvPicPr>
          <p:cNvPr id="5130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343400"/>
            <a:ext cx="2926078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95400" y="990600"/>
            <a:ext cx="7239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</a:rPr>
              <a:t>ОГБПОУ «Смоленский педагогический колледж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</a:rPr>
              <a:t>»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1524000"/>
            <a:ext cx="2712184" cy="20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26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3"/>
          <p:cNvPicPr>
            <a:picLocks noChangeAspect="1"/>
          </p:cNvPicPr>
          <p:nvPr/>
        </p:nvPicPr>
        <p:blipFill>
          <a:blip r:embed="rId2" cstate="print"/>
          <a:srcRect l="6499" t="10503" r="7716" b="10722"/>
          <a:stretch>
            <a:fillRect/>
          </a:stretch>
        </p:blipFill>
        <p:spPr bwMode="auto">
          <a:xfrm>
            <a:off x="-73025" y="0"/>
            <a:ext cx="9217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28600" y="4648200"/>
            <a:ext cx="8305800" cy="1200329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reflection blurRad="6350" stA="50000" endA="300" endPos="90000" dir="5400000" sy="-100000" algn="bl" rotWithShape="0"/>
          </a:effectLst>
          <a:scene3d>
            <a:camera prst="isometricOffAxis2Left"/>
            <a:lightRig rig="flat" dir="tl">
              <a:rot lat="0" lon="0" rev="6600000"/>
            </a:lightRig>
          </a:scene3d>
          <a:sp3d>
            <a:bevelT w="165100" prst="coolSlant"/>
          </a:sp3d>
        </p:spPr>
        <p:txBody>
          <a:bodyPr wrap="square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itchFamily="2" charset="-79"/>
              </a:rPr>
              <a:t>ОГБОУ «Центр образования и развития </a:t>
            </a:r>
          </a:p>
          <a:p>
            <a:pPr algn="ctr">
              <a:defRPr/>
            </a:pP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itchFamily="2" charset="-79"/>
              </a:rPr>
              <a:t>«Особый ребенок» г. Смоленска»</a:t>
            </a:r>
            <a:endParaRPr lang="ru-RU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haroni" pitchFamily="2" charset="-79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7886700" cy="854075"/>
          </a:xfrm>
        </p:spPr>
        <p:txBody>
          <a:bodyPr/>
          <a:lstStyle/>
          <a:p>
            <a:pPr algn="ctr"/>
            <a:r>
              <a:rPr lang="ru-RU" alt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отслеживания профессионального самоопределения выпускников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3617848"/>
              </p:ext>
            </p:extLst>
          </p:nvPr>
        </p:nvGraphicFramePr>
        <p:xfrm>
          <a:off x="381000" y="1981200"/>
          <a:ext cx="8458199" cy="30403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1367">
                  <a:extLst>
                    <a:ext uri="{9D8B030D-6E8A-4147-A177-3AD203B41FA5}">
                      <a16:colId xmlns:a16="http://schemas.microsoft.com/office/drawing/2014/main" val="3742631606"/>
                    </a:ext>
                  </a:extLst>
                </a:gridCol>
                <a:gridCol w="1216578">
                  <a:extLst>
                    <a:ext uri="{9D8B030D-6E8A-4147-A177-3AD203B41FA5}">
                      <a16:colId xmlns:a16="http://schemas.microsoft.com/office/drawing/2014/main" val="1406492061"/>
                    </a:ext>
                  </a:extLst>
                </a:gridCol>
                <a:gridCol w="1089930">
                  <a:extLst>
                    <a:ext uri="{9D8B030D-6E8A-4147-A177-3AD203B41FA5}">
                      <a16:colId xmlns:a16="http://schemas.microsoft.com/office/drawing/2014/main" val="1513281033"/>
                    </a:ext>
                  </a:extLst>
                </a:gridCol>
                <a:gridCol w="1280723">
                  <a:extLst>
                    <a:ext uri="{9D8B030D-6E8A-4147-A177-3AD203B41FA5}">
                      <a16:colId xmlns:a16="http://schemas.microsoft.com/office/drawing/2014/main" val="2619140089"/>
                    </a:ext>
                  </a:extLst>
                </a:gridCol>
                <a:gridCol w="1280723">
                  <a:extLst>
                    <a:ext uri="{9D8B030D-6E8A-4147-A177-3AD203B41FA5}">
                      <a16:colId xmlns:a16="http://schemas.microsoft.com/office/drawing/2014/main" val="1699590869"/>
                    </a:ext>
                  </a:extLst>
                </a:gridCol>
                <a:gridCol w="940804">
                  <a:extLst>
                    <a:ext uri="{9D8B030D-6E8A-4147-A177-3AD203B41FA5}">
                      <a16:colId xmlns:a16="http://schemas.microsoft.com/office/drawing/2014/main" val="1204638855"/>
                    </a:ext>
                  </a:extLst>
                </a:gridCol>
                <a:gridCol w="1538074">
                  <a:extLst>
                    <a:ext uri="{9D8B030D-6E8A-4147-A177-3AD203B41FA5}">
                      <a16:colId xmlns:a16="http://schemas.microsoft.com/office/drawing/2014/main" val="611250853"/>
                    </a:ext>
                  </a:extLst>
                </a:gridCol>
              </a:tblGrid>
              <a:tr h="50544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выпуска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Количество выпускников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Из них инвалидов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Продолжили обучение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 кл.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Трудоустроены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extLst>
                  <a:ext uri="{0D108BD9-81ED-4DB2-BD59-A6C34878D82A}">
                    <a16:rowId xmlns:a16="http://schemas.microsoft.com/office/drawing/2014/main" val="1400021860"/>
                  </a:ext>
                </a:extLst>
              </a:tr>
              <a:tr h="5376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в ПУ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в МБОУ «О(с)Ш№1»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3136178"/>
                  </a:ext>
                </a:extLst>
              </a:tr>
              <a:tr h="4808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2017 - 2018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35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20 (57%)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10 (29%)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1 (3%)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14 (40%)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3 (9%)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extLst>
                  <a:ext uri="{0D108BD9-81ED-4DB2-BD59-A6C34878D82A}">
                    <a16:rowId xmlns:a16="http://schemas.microsoft.com/office/drawing/2014/main" val="2940658324"/>
                  </a:ext>
                </a:extLst>
              </a:tr>
              <a:tr h="5054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2018 - 2019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41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14 (34%)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17 (42%)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8 (20%)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10 (25%)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3 (7%)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extLst>
                  <a:ext uri="{0D108BD9-81ED-4DB2-BD59-A6C34878D82A}">
                    <a16:rowId xmlns:a16="http://schemas.microsoft.com/office/drawing/2014/main" val="2704339638"/>
                  </a:ext>
                </a:extLst>
              </a:tr>
              <a:tr h="5054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2019 </a:t>
                      </a:r>
                      <a:r>
                        <a:rPr lang="ru-RU" sz="1600" b="1" dirty="0" smtClean="0">
                          <a:effectLst/>
                        </a:rPr>
                        <a:t>-2020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42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29 (69%)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22 (53%)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4 (10%)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 (5%)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1 (2%)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extLst>
                  <a:ext uri="{0D108BD9-81ED-4DB2-BD59-A6C34878D82A}">
                    <a16:rowId xmlns:a16="http://schemas.microsoft.com/office/drawing/2014/main" val="3195823903"/>
                  </a:ext>
                </a:extLst>
              </a:tr>
              <a:tr h="5054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2020 - 2021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42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19 (45%)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16 (38%)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3 (7%)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15 (36%)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4 (9%)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693" marR="60693" marT="0" marB="0"/>
                </a:tc>
                <a:extLst>
                  <a:ext uri="{0D108BD9-81ED-4DB2-BD59-A6C34878D82A}">
                    <a16:rowId xmlns:a16="http://schemas.microsoft.com/office/drawing/2014/main" val="3271495214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5105400"/>
            <a:ext cx="1524000" cy="1491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1842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7886700" cy="854075"/>
          </a:xfrm>
        </p:spPr>
        <p:txBody>
          <a:bodyPr/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VIII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НАЦИОНАЛЬНЫЙ ЧЕМПИОНАТ «АБИЛИМПИКС»</a:t>
            </a:r>
            <a:b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5638800" y="2362200"/>
            <a:ext cx="2590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1800" b="1" dirty="0" smtClean="0"/>
              <a:t>Компетенция «Швея»</a:t>
            </a:r>
            <a:endParaRPr lang="ru-RU" sz="1800" b="1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533400" y="1295400"/>
            <a:ext cx="3886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1800" b="1" dirty="0" smtClean="0"/>
              <a:t>Компетенция «Столярное дело»</a:t>
            </a:r>
            <a:endParaRPr lang="ru-RU" sz="18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2" r="10217"/>
          <a:stretch/>
        </p:blipFill>
        <p:spPr>
          <a:xfrm>
            <a:off x="4419599" y="2895600"/>
            <a:ext cx="4467497" cy="27432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828800"/>
            <a:ext cx="3984585" cy="33390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399" y="914400"/>
            <a:ext cx="2167467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47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0" y="0"/>
            <a:ext cx="1841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altLang="ru-RU" sz="900" u="sng">
                <a:solidFill>
                  <a:srgbClr val="008080"/>
                </a:solidFill>
                <a:cs typeface="Times New Roman" pitchFamily="18" charset="0"/>
              </a:rPr>
              <a:t/>
            </a:r>
            <a:br>
              <a:rPr lang="ru-RU" altLang="ru-RU" sz="900" u="sng">
                <a:solidFill>
                  <a:srgbClr val="008080"/>
                </a:solidFill>
                <a:cs typeface="Times New Roman" pitchFamily="18" charset="0"/>
              </a:rPr>
            </a:br>
            <a:endParaRPr lang="ru-RU" altLang="ru-RU"/>
          </a:p>
        </p:txBody>
      </p:sp>
      <p:pic>
        <p:nvPicPr>
          <p:cNvPr id="32771" name="Picture 5" descr="E:\000 Рыбакова Л.В\IMG-20210526-WA0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04800" y="4572000"/>
            <a:ext cx="8610600" cy="1107996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reflection blurRad="6350" stA="50000" endA="300" endPos="90000" dir="5400000" sy="-100000" algn="bl" rotWithShape="0"/>
          </a:effectLst>
          <a:scene3d>
            <a:camera prst="isometricOffAxis2Left"/>
            <a:lightRig rig="flat" dir="tl">
              <a:rot lat="0" lon="0" rev="6600000"/>
            </a:lightRig>
          </a:scene3d>
          <a:sp3d>
            <a:bevelT w="165100" prst="coolSlant"/>
          </a:sp3d>
        </p:spPr>
        <p:txBody>
          <a:bodyPr wrap="square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itchFamily="2" charset="-79"/>
              </a:rPr>
              <a:t>Спасибо за внимание!</a:t>
            </a:r>
            <a:endParaRPr lang="ru-RU" sz="6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haroni" pitchFamily="2" charset="-79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04775"/>
            <a:ext cx="1247775" cy="122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4953000"/>
          </a:xfrm>
        </p:spPr>
        <p:txBody>
          <a:bodyPr/>
          <a:lstStyle/>
          <a:p>
            <a:pPr marL="0" indent="633413" algn="just">
              <a:buFont typeface="Arial" pitchFamily="34" charset="0"/>
              <a:buNone/>
              <a:defRPr/>
            </a:pPr>
            <a:r>
              <a:rPr lang="ru-RU" alt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Дети с ограниченными возможностями здоровья - это дети, которые имеют временные или постоянные отклонения в физическом и (или) психическом развитии и нуждаются в создании специальных условий обучения и воспитания. </a:t>
            </a:r>
          </a:p>
          <a:p>
            <a:pPr marL="0" indent="633413" algn="just">
              <a:buFont typeface="Arial" pitchFamily="34" charset="0"/>
              <a:buNone/>
              <a:defRPr/>
            </a:pPr>
            <a:endParaRPr lang="ru-RU" altLang="ru-RU" sz="2200" b="1" dirty="0" smtClean="0"/>
          </a:p>
          <a:p>
            <a:pPr marL="0" indent="633413" algn="just">
              <a:buFont typeface="Arial" pitchFamily="34" charset="0"/>
              <a:buNone/>
              <a:defRPr/>
            </a:pPr>
            <a:r>
              <a:rPr lang="ru-RU" altLang="ru-RU" sz="2200" b="1" dirty="0" smtClean="0"/>
              <a:t>                        </a:t>
            </a:r>
          </a:p>
          <a:p>
            <a:pPr marL="0" indent="633413" algn="just">
              <a:buFont typeface="Arial" pitchFamily="34" charset="0"/>
              <a:buNone/>
              <a:defRPr/>
            </a:pPr>
            <a:r>
              <a:rPr lang="ru-RU" altLang="ru-RU" sz="2200" b="1" dirty="0" smtClean="0"/>
              <a:t>                  </a:t>
            </a:r>
          </a:p>
          <a:p>
            <a:pPr marL="0" indent="633413" algn="just">
              <a:buFont typeface="Arial" pitchFamily="34" charset="0"/>
              <a:buNone/>
              <a:defRPr/>
            </a:pPr>
            <a:r>
              <a:rPr lang="ru-RU" alt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r>
              <a:rPr lang="ru-RU" alt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одготовить 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каждого ребенка с ограниченными возможностями здоровья к самостоятельной, независимой от помощи окружающих жизни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важная 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образовательного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учреждения.</a:t>
            </a:r>
            <a:endParaRPr lang="ru-RU" altLang="ru-RU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96" name="object 10"/>
          <p:cNvSpPr>
            <a:spLocks noChangeArrowheads="1"/>
          </p:cNvSpPr>
          <p:nvPr/>
        </p:nvSpPr>
        <p:spPr bwMode="auto">
          <a:xfrm>
            <a:off x="228600" y="2971800"/>
            <a:ext cx="1447800" cy="106680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 alt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641205"/>
              </p:ext>
            </p:extLst>
          </p:nvPr>
        </p:nvGraphicFramePr>
        <p:xfrm>
          <a:off x="762000" y="2971800"/>
          <a:ext cx="8382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24744909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ЗАДАЧА</a:t>
                      </a:r>
                      <a:endParaRPr lang="ru-RU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8741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896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6093879"/>
              </p:ext>
            </p:extLst>
          </p:nvPr>
        </p:nvGraphicFramePr>
        <p:xfrm>
          <a:off x="228600" y="1676400"/>
          <a:ext cx="8610600" cy="4114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3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2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4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2629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Учебный год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2020</a:t>
                      </a:r>
                      <a:r>
                        <a:rPr lang="ru-RU" sz="2800" b="1" baseline="0" dirty="0" smtClean="0"/>
                        <a:t> - 2021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smtClean="0"/>
                        <a:t>2021 -</a:t>
                      </a:r>
                      <a:r>
                        <a:rPr lang="ru-RU" sz="2800" b="1" baseline="0" smtClean="0"/>
                        <a:t> </a:t>
                      </a:r>
                      <a:r>
                        <a:rPr lang="ru-RU" sz="2800" b="1" smtClean="0"/>
                        <a:t>2022</a:t>
                      </a:r>
                      <a:endParaRPr lang="ru-RU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770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Всего обучающихся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262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249</a:t>
                      </a:r>
                      <a:endParaRPr lang="ru-RU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770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Инвалиды-детства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164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168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770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РАС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36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39</a:t>
                      </a:r>
                      <a:endParaRPr lang="ru-RU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770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Синдром</a:t>
                      </a:r>
                      <a:r>
                        <a:rPr lang="ru-RU" sz="2800" b="1" baseline="0" dirty="0" smtClean="0"/>
                        <a:t> Дауна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16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19</a:t>
                      </a:r>
                      <a:endParaRPr lang="ru-RU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770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Обучаются на дому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64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63</a:t>
                      </a:r>
                      <a:endParaRPr lang="ru-RU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618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14033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7391400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сетевого взаимодействия Центра и образовательных учреждений дополнительного образования </a:t>
            </a:r>
          </a:p>
        </p:txBody>
      </p:sp>
      <p:sp>
        <p:nvSpPr>
          <p:cNvPr id="4" name="Текст 1"/>
          <p:cNvSpPr txBox="1">
            <a:spLocks/>
          </p:cNvSpPr>
          <p:nvPr/>
        </p:nvSpPr>
        <p:spPr bwMode="auto">
          <a:xfrm>
            <a:off x="685800" y="1143000"/>
            <a:ext cx="78867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altLang="ru-RU" sz="2000" b="1" dirty="0" smtClean="0">
                <a:solidFill>
                  <a:srgbClr val="0070C0"/>
                </a:solidFill>
              </a:rPr>
              <a:t>СОГБУ ДО «Центр развития творчества детей и юношества»</a:t>
            </a:r>
            <a:br>
              <a:rPr lang="ru-RU" altLang="ru-RU" sz="2000" b="1" dirty="0" smtClean="0">
                <a:solidFill>
                  <a:srgbClr val="0070C0"/>
                </a:solidFill>
              </a:rPr>
            </a:br>
            <a:endParaRPr lang="ru-RU" altLang="ru-RU" sz="2000" dirty="0" smtClean="0">
              <a:solidFill>
                <a:srgbClr val="0070C0"/>
              </a:solidFill>
            </a:endParaRPr>
          </a:p>
          <a:p>
            <a:endParaRPr lang="ru-RU" altLang="ru-RU" dirty="0" smtClean="0"/>
          </a:p>
          <a:p>
            <a:pPr marL="0" indent="0">
              <a:buNone/>
            </a:pPr>
            <a:endParaRPr lang="ru-RU" altLang="ru-RU" dirty="0" smtClean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914400" y="1600200"/>
            <a:ext cx="7467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None/>
            </a:pPr>
            <a:r>
              <a:rPr lang="ru-RU" sz="1600" b="1" dirty="0">
                <a:latin typeface="+mn-lt"/>
              </a:rPr>
              <a:t>Дополнительная общеразвивающая программа кружка </a:t>
            </a:r>
            <a:r>
              <a:rPr lang="ru-RU" sz="1600" b="1" dirty="0" smtClean="0">
                <a:latin typeface="+mn-lt"/>
              </a:rPr>
              <a:t>социально-педагогической </a:t>
            </a:r>
            <a:r>
              <a:rPr lang="ru-RU" sz="1600" b="1" dirty="0">
                <a:latin typeface="+mn-lt"/>
              </a:rPr>
              <a:t>направленности </a:t>
            </a:r>
            <a:r>
              <a:rPr lang="ru-RU" sz="1600" b="1" dirty="0" smtClean="0">
                <a:latin typeface="+mn-lt"/>
              </a:rPr>
              <a:t>«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Сказка за сказкой</a:t>
            </a:r>
            <a:r>
              <a:rPr lang="ru-RU" sz="1600" b="1" dirty="0">
                <a:latin typeface="+mn-lt"/>
              </a:rPr>
              <a:t>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29"/>
          <a:stretch/>
        </p:blipFill>
        <p:spPr>
          <a:xfrm>
            <a:off x="533400" y="2667000"/>
            <a:ext cx="4267200" cy="36219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6" t="24633" b="18605"/>
          <a:stretch/>
        </p:blipFill>
        <p:spPr>
          <a:xfrm>
            <a:off x="5105400" y="2667000"/>
            <a:ext cx="3352800" cy="359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10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467600" cy="563562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МБУ ДО «Центр дополнительного образования»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города Смоленска</a:t>
            </a:r>
            <a:endParaRPr lang="ru-RU" altLang="ru-RU" sz="20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90800" y="762000"/>
            <a:ext cx="3429000" cy="6096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2000" b="1" i="1" dirty="0" smtClean="0"/>
              <a:t>«Кулинарное искусство»</a:t>
            </a:r>
            <a:endParaRPr lang="ru-RU" altLang="ru-RU" sz="2000" dirty="0" smtClean="0"/>
          </a:p>
        </p:txBody>
      </p:sp>
      <p:pic>
        <p:nvPicPr>
          <p:cNvPr id="10245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43000"/>
            <a:ext cx="3929063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2"/>
          <p:cNvPicPr>
            <a:picLocks noChangeAspect="1"/>
          </p:cNvPicPr>
          <p:nvPr/>
        </p:nvPicPr>
        <p:blipFill>
          <a:blip r:embed="rId3" cstate="print"/>
          <a:srcRect t="12975"/>
          <a:stretch>
            <a:fillRect/>
          </a:stretch>
        </p:blipFill>
        <p:spPr bwMode="auto">
          <a:xfrm>
            <a:off x="6019800" y="762000"/>
            <a:ext cx="2743200" cy="3707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2"/>
          <p:cNvPicPr>
            <a:picLocks noChangeAspect="1"/>
          </p:cNvPicPr>
          <p:nvPr/>
        </p:nvPicPr>
        <p:blipFill>
          <a:blip r:embed="rId4" cstate="print"/>
          <a:srcRect t="15581" b="15929"/>
          <a:stretch>
            <a:fillRect/>
          </a:stretch>
        </p:blipFill>
        <p:spPr bwMode="auto">
          <a:xfrm>
            <a:off x="2971800" y="3429000"/>
            <a:ext cx="281986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1025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56356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МБУ ДО «Центр дополнительного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образования № 1» города Смоленска</a:t>
            </a:r>
            <a:endParaRPr lang="ru-RU" altLang="ru-RU" sz="20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33800" y="914400"/>
            <a:ext cx="3429000" cy="6096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2000" b="1" i="1" dirty="0" smtClean="0"/>
              <a:t>«Учимся играя»</a:t>
            </a:r>
            <a:endParaRPr lang="ru-RU" altLang="ru-RU" sz="20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600200"/>
            <a:ext cx="6045200" cy="45339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71"/>
          <a:stretch/>
        </p:blipFill>
        <p:spPr>
          <a:xfrm>
            <a:off x="381000" y="1371600"/>
            <a:ext cx="8518849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23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504238" cy="762000"/>
          </a:xfrm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2400" b="1" dirty="0" smtClean="0">
                <a:solidFill>
                  <a:srgbClr val="00000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ea typeface="+mn-ea"/>
                <a:cs typeface="+mn-cs"/>
              </a:rPr>
            </a:b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СОГАОУ ДО «УЧЕБНО-ПРОИЗВОДСТВЕННЫЙ ЦЕНТР «ПРОФЕССИОНАЛ»</a:t>
            </a:r>
            <a:b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0" y="3956050"/>
            <a:ext cx="3527425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513" y="1471613"/>
            <a:ext cx="35274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57313"/>
            <a:ext cx="2362200" cy="439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288" y="919163"/>
            <a:ext cx="241935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0" y="3733800"/>
            <a:ext cx="18796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391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7239000" cy="563563"/>
          </a:xfrm>
        </p:spPr>
        <p:txBody>
          <a:bodyPr/>
          <a:lstStyle/>
          <a:p>
            <a:pPr algn="ctr">
              <a:defRPr/>
            </a:pPr>
            <a: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АО «Смоленская чулочно-трикотажная фабрика «Наше»</a:t>
            </a:r>
            <a:b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altLang="ru-RU" sz="22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1" name="Объект 1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41"/>
          <a:stretch/>
        </p:blipFill>
        <p:spPr>
          <a:xfrm>
            <a:off x="381000" y="1295400"/>
            <a:ext cx="4038600" cy="4451027"/>
          </a:xfrm>
        </p:spPr>
      </p:pic>
      <p:pic>
        <p:nvPicPr>
          <p:cNvPr id="12292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28"/>
          <a:stretch/>
        </p:blipFill>
        <p:spPr bwMode="auto">
          <a:xfrm>
            <a:off x="4648199" y="1295400"/>
            <a:ext cx="4271717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768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1153</TotalTime>
  <Words>666</Words>
  <Application>Microsoft Office PowerPoint</Application>
  <PresentationFormat>Экран (4:3)</PresentationFormat>
  <Paragraphs>134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Aharoni</vt:lpstr>
      <vt:lpstr>Arial</vt:lpstr>
      <vt:lpstr>Calibri</vt:lpstr>
      <vt:lpstr>Calibri Light</vt:lpstr>
      <vt:lpstr>Symbol</vt:lpstr>
      <vt:lpstr>Times New Roman</vt:lpstr>
      <vt:lpstr>Wingdings</vt:lpstr>
      <vt:lpstr>Тема Office</vt:lpstr>
      <vt:lpstr>Городская творческая лаборатория «Профориентация детей с ОВЗ» </vt:lpstr>
      <vt:lpstr>Презентация PowerPoint</vt:lpstr>
      <vt:lpstr>Презентация PowerPoint</vt:lpstr>
      <vt:lpstr>Презентация PowerPoint</vt:lpstr>
      <vt:lpstr>Организация сетевого взаимодействия Центра и образовательных учреждений дополнительного образования </vt:lpstr>
      <vt:lpstr>МБУ ДО «Центр дополнительного образования» города Смоленска</vt:lpstr>
      <vt:lpstr>МБУ ДО «Центр дополнительного образования № 1» города Смоленска</vt:lpstr>
      <vt:lpstr> СОГАОУ ДО «УЧЕБНО-ПРОИЗВОДСТВЕННЫЙ ЦЕНТР «ПРОФЕССИОНАЛ» </vt:lpstr>
      <vt:lpstr>АО «Смоленская чулочно-трикотажная фабрика «Наше» </vt:lpstr>
      <vt:lpstr>СОГБУ ДО «Станция юных натуралистов» </vt:lpstr>
      <vt:lpstr>Проведение экскурсий в учебные заведения и на предприятия по профилю будущего обучения, трудоустройства</vt:lpstr>
      <vt:lpstr>Проведение экскурсий в учебные заведения и на предприятия по профилю будущего обучения, трудоустройства</vt:lpstr>
      <vt:lpstr>Организация  психолого-педагогического и социального  сопровождения обучающихся и родителей  по  вопросам профессиональной  ориентации,  профессионального самоопределения</vt:lpstr>
      <vt:lpstr>Презентация PowerPoint</vt:lpstr>
      <vt:lpstr>Работа классных руководителей и учителей предметников по вопросам профессиональной  ориентации обучающихся на уроках СБО, трудового обучения, на внеклассных мероприятиях</vt:lpstr>
      <vt:lpstr>Включение обучающихся в работу волонтерского отряда</vt:lpstr>
      <vt:lpstr>Включение обучающихся в работу волонтерского отряда</vt:lpstr>
      <vt:lpstr>Учебные заведения </vt:lpstr>
      <vt:lpstr>Учебные заведения </vt:lpstr>
      <vt:lpstr>Результаты отслеживания профессионального самоопределения выпускников</vt:lpstr>
      <vt:lpstr>VIII НАЦИОНАЛЬНЫЙ ЧЕМПИОНАТ «АБИЛИМПИКС»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урок</dc:subject>
  <dc:creator>Стрелкова Н.</dc:creator>
  <cp:lastModifiedBy>Лариса</cp:lastModifiedBy>
  <cp:revision>160</cp:revision>
  <cp:lastPrinted>2020-03-16T17:56:11Z</cp:lastPrinted>
  <dcterms:created xsi:type="dcterms:W3CDTF">1601-01-01T00:00:00Z</dcterms:created>
  <dcterms:modified xsi:type="dcterms:W3CDTF">2022-05-16T16:12:49Z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