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64" r:id="rId4"/>
    <p:sldId id="263" r:id="rId5"/>
    <p:sldId id="260" r:id="rId6"/>
    <p:sldId id="261" r:id="rId7"/>
    <p:sldId id="262" r:id="rId8"/>
    <p:sldId id="279" r:id="rId9"/>
    <p:sldId id="265" r:id="rId10"/>
    <p:sldId id="258" r:id="rId11"/>
    <p:sldId id="259" r:id="rId12"/>
    <p:sldId id="257" r:id="rId13"/>
    <p:sldId id="278" r:id="rId14"/>
    <p:sldId id="266" r:id="rId15"/>
    <p:sldId id="267" r:id="rId16"/>
    <p:sldId id="268" r:id="rId17"/>
    <p:sldId id="280" r:id="rId18"/>
    <p:sldId id="269" r:id="rId19"/>
    <p:sldId id="270" r:id="rId20"/>
    <p:sldId id="276" r:id="rId21"/>
    <p:sldId id="271" r:id="rId22"/>
    <p:sldId id="281" r:id="rId23"/>
    <p:sldId id="282" r:id="rId24"/>
    <p:sldId id="272" r:id="rId25"/>
    <p:sldId id="277" r:id="rId26"/>
    <p:sldId id="273" r:id="rId27"/>
    <p:sldId id="274" r:id="rId28"/>
    <p:sldId id="275" r:id="rId2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355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emf"/><Relationship Id="rId2" Type="http://schemas.openxmlformats.org/officeDocument/2006/relationships/image" Target="../media/image22.png"/><Relationship Id="rId1" Type="http://schemas.openxmlformats.org/officeDocument/2006/relationships/image" Target="../media/image21.png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3FB30-FC45-43F2-9EA3-F47BE02F9A89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848BE-7570-40BF-AC8B-E5BAA1DD7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7687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3FB30-FC45-43F2-9EA3-F47BE02F9A89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848BE-7570-40BF-AC8B-E5BAA1DD7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63630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3FB30-FC45-43F2-9EA3-F47BE02F9A89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848BE-7570-40BF-AC8B-E5BAA1DD7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13577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685800" y="5349903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508000" y="4853412"/>
            <a:ext cx="112776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08000" y="3886200"/>
            <a:ext cx="112776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10972800" y="6473952"/>
            <a:ext cx="1011936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57599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4775200" y="76201"/>
            <a:ext cx="38608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10972800" y="6473952"/>
            <a:ext cx="1011936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76833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685800" y="3444903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508000" y="1676400"/>
            <a:ext cx="112776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40633" y="2947086"/>
            <a:ext cx="115824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0968154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402336" y="457200"/>
            <a:ext cx="115824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406400" y="1600200"/>
            <a:ext cx="5588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7912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1254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406400" y="5410200"/>
            <a:ext cx="114808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75259" y="666750"/>
            <a:ext cx="57207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6193367" y="666750"/>
            <a:ext cx="5722988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375259" y="1316038"/>
            <a:ext cx="5720741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6198307" y="1316038"/>
            <a:ext cx="571804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972800" y="6477000"/>
            <a:ext cx="1016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685800" y="6019801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</p:spTree>
    <p:extLst>
      <p:ext uri="{BB962C8B-B14F-4D97-AF65-F5344CB8AC3E}">
        <p14:creationId xmlns:p14="http://schemas.microsoft.com/office/powerpoint/2010/main" val="25057680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402336" y="457200"/>
            <a:ext cx="115824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69353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1941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85800" y="5849118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609600" y="5486400"/>
            <a:ext cx="112776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609601" y="609600"/>
            <a:ext cx="4011084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4766733" y="609600"/>
            <a:ext cx="7120467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17029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3FB30-FC45-43F2-9EA3-F47BE02F9A89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848BE-7570-40BF-AC8B-E5BAA1DD7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73522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4673600" y="616634"/>
            <a:ext cx="67056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508000" y="4993760"/>
            <a:ext cx="78232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508000" y="5533218"/>
            <a:ext cx="78232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4756366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36470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144000" y="549277"/>
            <a:ext cx="2438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549277"/>
            <a:ext cx="83312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085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3FB30-FC45-43F2-9EA3-F47BE02F9A89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848BE-7570-40BF-AC8B-E5BAA1DD7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5644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3FB30-FC45-43F2-9EA3-F47BE02F9A89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848BE-7570-40BF-AC8B-E5BAA1DD7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9053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3FB30-FC45-43F2-9EA3-F47BE02F9A89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848BE-7570-40BF-AC8B-E5BAA1DD7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7641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3FB30-FC45-43F2-9EA3-F47BE02F9A89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848BE-7570-40BF-AC8B-E5BAA1DD7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20553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3FB30-FC45-43F2-9EA3-F47BE02F9A89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848BE-7570-40BF-AC8B-E5BAA1DD7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74771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3FB30-FC45-43F2-9EA3-F47BE02F9A89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848BE-7570-40BF-AC8B-E5BAA1DD7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95905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3FB30-FC45-43F2-9EA3-F47BE02F9A89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848BE-7570-40BF-AC8B-E5BAA1DD7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4154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C3FB30-FC45-43F2-9EA3-F47BE02F9A89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D848BE-7570-40BF-AC8B-E5BAA1DD7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3489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685800" y="1050899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406400" y="1554163"/>
            <a:ext cx="115824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8636000" y="76201"/>
            <a:ext cx="33528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18.01.2022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4165600" y="76201"/>
            <a:ext cx="44704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10972800" y="6477001"/>
            <a:ext cx="1016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06400" y="457200"/>
            <a:ext cx="115824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85800" y="1050899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685800" y="1057987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</p:spTree>
    <p:extLst>
      <p:ext uri="{BB962C8B-B14F-4D97-AF65-F5344CB8AC3E}">
        <p14:creationId xmlns:p14="http://schemas.microsoft.com/office/powerpoint/2010/main" val="291466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7.e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8.e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12" Type="http://schemas.openxmlformats.org/officeDocument/2006/relationships/image" Target="../media/image49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3.png"/><Relationship Id="rId11" Type="http://schemas.openxmlformats.org/officeDocument/2006/relationships/image" Target="../media/image48.png"/><Relationship Id="rId5" Type="http://schemas.openxmlformats.org/officeDocument/2006/relationships/image" Target="../media/image42.gif"/><Relationship Id="rId10" Type="http://schemas.openxmlformats.org/officeDocument/2006/relationships/image" Target="../media/image47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Relationship Id="rId14" Type="http://schemas.openxmlformats.org/officeDocument/2006/relationships/slide" Target="slide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0026" y="167361"/>
            <a:ext cx="6779340" cy="6425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865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4727" t="3559" r="4190" b="15831"/>
          <a:stretch/>
        </p:blipFill>
        <p:spPr>
          <a:xfrm>
            <a:off x="1075174" y="291402"/>
            <a:ext cx="9248702" cy="600891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10061" t="4692" r="5927" b="888"/>
          <a:stretch/>
        </p:blipFill>
        <p:spPr>
          <a:xfrm>
            <a:off x="8973177" y="170821"/>
            <a:ext cx="2863781" cy="299476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68314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3516342"/>
              </p:ext>
            </p:extLst>
          </p:nvPr>
        </p:nvGraphicFramePr>
        <p:xfrm>
          <a:off x="2375614" y="4622224"/>
          <a:ext cx="7408550" cy="1786469"/>
        </p:xfrm>
        <a:graphic>
          <a:graphicData uri="http://schemas.openxmlformats.org/drawingml/2006/table">
            <a:tbl>
              <a:tblPr firstRow="1" firstCol="1" bandRow="1"/>
              <a:tblGrid>
                <a:gridCol w="1057830">
                  <a:extLst>
                    <a:ext uri="{9D8B030D-6E8A-4147-A177-3AD203B41FA5}">
                      <a16:colId xmlns:a16="http://schemas.microsoft.com/office/drawing/2014/main" val="545700892"/>
                    </a:ext>
                  </a:extLst>
                </a:gridCol>
                <a:gridCol w="1058578">
                  <a:extLst>
                    <a:ext uri="{9D8B030D-6E8A-4147-A177-3AD203B41FA5}">
                      <a16:colId xmlns:a16="http://schemas.microsoft.com/office/drawing/2014/main" val="1474104853"/>
                    </a:ext>
                  </a:extLst>
                </a:gridCol>
                <a:gridCol w="1058578">
                  <a:extLst>
                    <a:ext uri="{9D8B030D-6E8A-4147-A177-3AD203B41FA5}">
                      <a16:colId xmlns:a16="http://schemas.microsoft.com/office/drawing/2014/main" val="1681178437"/>
                    </a:ext>
                  </a:extLst>
                </a:gridCol>
                <a:gridCol w="1057830">
                  <a:extLst>
                    <a:ext uri="{9D8B030D-6E8A-4147-A177-3AD203B41FA5}">
                      <a16:colId xmlns:a16="http://schemas.microsoft.com/office/drawing/2014/main" val="1708231507"/>
                    </a:ext>
                  </a:extLst>
                </a:gridCol>
                <a:gridCol w="1058578">
                  <a:extLst>
                    <a:ext uri="{9D8B030D-6E8A-4147-A177-3AD203B41FA5}">
                      <a16:colId xmlns:a16="http://schemas.microsoft.com/office/drawing/2014/main" val="1716210416"/>
                    </a:ext>
                  </a:extLst>
                </a:gridCol>
                <a:gridCol w="1058578">
                  <a:extLst>
                    <a:ext uri="{9D8B030D-6E8A-4147-A177-3AD203B41FA5}">
                      <a16:colId xmlns:a16="http://schemas.microsoft.com/office/drawing/2014/main" val="1203365955"/>
                    </a:ext>
                  </a:extLst>
                </a:gridCol>
                <a:gridCol w="1058578">
                  <a:extLst>
                    <a:ext uri="{9D8B030D-6E8A-4147-A177-3AD203B41FA5}">
                      <a16:colId xmlns:a16="http://schemas.microsoft.com/office/drawing/2014/main" val="1174726049"/>
                    </a:ext>
                  </a:extLst>
                </a:gridCol>
              </a:tblGrid>
              <a:tr h="10302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1980" algn="l"/>
                        </a:tabLs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1980" algn="l"/>
                        </a:tabLs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1980" algn="l"/>
                        </a:tabLs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1980" algn="l"/>
                        </a:tabLs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1980" algn="l"/>
                        </a:tabLs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1980" algn="l"/>
                        </a:tabLs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1980" algn="l"/>
                        </a:tabLs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Всего баллов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3556761"/>
                  </a:ext>
                </a:extLst>
              </a:tr>
              <a:tr h="7561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1980" algn="l"/>
                        </a:tabLst>
                      </a:pPr>
                      <a:r>
                        <a:rPr lang="ru-RU" sz="3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3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3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1980" algn="l"/>
                        </a:tabLst>
                      </a:pPr>
                      <a:r>
                        <a:rPr lang="ru-RU" sz="3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</a:t>
                      </a:r>
                      <a:r>
                        <a:rPr lang="ru-RU" sz="3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1980" algn="l"/>
                        </a:tabLst>
                      </a:pPr>
                      <a:r>
                        <a:rPr lang="ru-RU" sz="3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r>
                        <a:rPr lang="ru-RU" sz="3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1980" algn="l"/>
                        </a:tabLst>
                      </a:pPr>
                      <a:r>
                        <a:rPr lang="ru-RU" sz="3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lang="ru-RU" sz="3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1980" algn="l"/>
                        </a:tabLst>
                      </a:pPr>
                      <a:r>
                        <a:rPr lang="ru-RU" sz="3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r>
                        <a:rPr lang="ru-RU" sz="3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1980" algn="l"/>
                        </a:tabLst>
                      </a:pPr>
                      <a:r>
                        <a:rPr lang="ru-RU" sz="3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</a:t>
                      </a:r>
                      <a:r>
                        <a:rPr lang="ru-RU" sz="3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1980" algn="l"/>
                        </a:tabLs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8032087"/>
                  </a:ext>
                </a:extLst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344" y="482321"/>
            <a:ext cx="6466672" cy="36375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024643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347" y="1611728"/>
            <a:ext cx="9488099" cy="787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854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6964" y="221064"/>
            <a:ext cx="8460712" cy="62286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70115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90950" y="847725"/>
            <a:ext cx="30841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«Разные колёса»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7704002"/>
              </p:ext>
            </p:extLst>
          </p:nvPr>
        </p:nvGraphicFramePr>
        <p:xfrm>
          <a:off x="2725379" y="3956186"/>
          <a:ext cx="5215255" cy="2103596"/>
        </p:xfrm>
        <a:graphic>
          <a:graphicData uri="http://schemas.openxmlformats.org/drawingml/2006/table">
            <a:tbl>
              <a:tblPr firstRow="1" firstCol="1" bandRow="1"/>
              <a:tblGrid>
                <a:gridCol w="2907119">
                  <a:extLst>
                    <a:ext uri="{9D8B030D-6E8A-4147-A177-3AD203B41FA5}">
                      <a16:colId xmlns:a16="http://schemas.microsoft.com/office/drawing/2014/main" val="1248192923"/>
                    </a:ext>
                  </a:extLst>
                </a:gridCol>
                <a:gridCol w="2308136">
                  <a:extLst>
                    <a:ext uri="{9D8B030D-6E8A-4147-A177-3AD203B41FA5}">
                      <a16:colId xmlns:a16="http://schemas.microsoft.com/office/drawing/2014/main" val="460062879"/>
                    </a:ext>
                  </a:extLst>
                </a:gridCol>
              </a:tblGrid>
              <a:tr h="5258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Мушка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Мельницу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8375302"/>
                  </a:ext>
                </a:extLst>
              </a:tr>
              <a:tr h="5258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Лягушка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Прялочку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531857"/>
                  </a:ext>
                </a:extLst>
              </a:tr>
              <a:tr h="5258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Петушок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Тачку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3270597"/>
                  </a:ext>
                </a:extLst>
              </a:tr>
              <a:tr h="5258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Ёжик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Колодец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6338799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007" y="956843"/>
            <a:ext cx="762000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142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901" y="1220126"/>
            <a:ext cx="3353091" cy="85351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468" y="3743325"/>
            <a:ext cx="4594321" cy="2328874"/>
          </a:xfrm>
          <a:prstGeom prst="rect">
            <a:avLst/>
          </a:prstGeom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1653372" y="4082532"/>
            <a:ext cx="1962150" cy="58102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717274" y="4663816"/>
            <a:ext cx="1619250" cy="932931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1808167" y="4082532"/>
            <a:ext cx="1619250" cy="104775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1274767" y="5310997"/>
            <a:ext cx="2152650" cy="57150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4"/>
          <a:srcRect l="4945" t="6527" r="3539" b="10484"/>
          <a:stretch/>
        </p:blipFill>
        <p:spPr>
          <a:xfrm>
            <a:off x="5467011" y="204762"/>
            <a:ext cx="6128787" cy="41682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45448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17372" y="1359599"/>
            <a:ext cx="698025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>
                <a:solidFill>
                  <a:prstClr val="black"/>
                </a:solidFill>
                <a:latin typeface="Franklin Gothic Book"/>
                <a:cs typeface="Aharoni" pitchFamily="2" charset="-79"/>
              </a:rPr>
              <a:t>Как - то раз застал муравья сильный дождь. Куда спрятаться? Увидел Муравей на полянке маленький ……., добежал до него и спрятался под его шляпкой.</a:t>
            </a:r>
            <a:endParaRPr lang="ru-RU" sz="2800" b="1" dirty="0">
              <a:solidFill>
                <a:prstClr val="black"/>
              </a:solidFill>
              <a:latin typeface="Franklin Gothic Book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198353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0" y="223837"/>
            <a:ext cx="8572500" cy="641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953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12467" y="617538"/>
            <a:ext cx="29646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«Под грибом»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Объект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9702571"/>
              </p:ext>
            </p:extLst>
          </p:nvPr>
        </p:nvGraphicFramePr>
        <p:xfrm>
          <a:off x="1193079" y="2654012"/>
          <a:ext cx="9762288" cy="20322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Документ" r:id="rId3" imgW="5940803" imgH="1237364" progId="Word.Document.12">
                  <p:embed/>
                </p:oleObj>
              </mc:Choice>
              <mc:Fallback>
                <p:oleObj name="Документ" r:id="rId3" imgW="5940803" imgH="123736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93079" y="2654012"/>
                        <a:ext cx="9762288" cy="20322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04838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5640" y="404665"/>
            <a:ext cx="6336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prstClr val="black"/>
                </a:solidFill>
                <a:latin typeface="Franklin Gothic Book"/>
              </a:rPr>
              <a:t>Кто </a:t>
            </a:r>
            <a:r>
              <a:rPr lang="ru-RU" sz="3600" b="1" dirty="0">
                <a:solidFill>
                  <a:prstClr val="black"/>
                </a:solidFill>
                <a:latin typeface="Franklin Gothic Book"/>
              </a:rPr>
              <a:t>за кем пришёл под гриб?</a:t>
            </a:r>
            <a:endParaRPr lang="ru-RU" sz="3600" b="1" dirty="0">
              <a:solidFill>
                <a:prstClr val="black"/>
              </a:solidFill>
              <a:latin typeface="Franklin Gothic Book"/>
            </a:endParaRPr>
          </a:p>
        </p:txBody>
      </p:sp>
      <p:pic>
        <p:nvPicPr>
          <p:cNvPr id="48132" name="Picture 4" descr="Гриб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51784" y="1094578"/>
            <a:ext cx="3253570" cy="5178160"/>
          </a:xfrm>
          <a:prstGeom prst="rect">
            <a:avLst/>
          </a:prstGeom>
          <a:noFill/>
        </p:spPr>
      </p:pic>
      <p:pic>
        <p:nvPicPr>
          <p:cNvPr id="48134" name="Picture 6" descr="http://kira-scrap.ru/KATALOG/ZABAVN_ZVERY/1/0_8d440_4d977191_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91545" y="2790160"/>
            <a:ext cx="1203245" cy="1786997"/>
          </a:xfrm>
          <a:prstGeom prst="rect">
            <a:avLst/>
          </a:prstGeom>
          <a:noFill/>
        </p:spPr>
      </p:pic>
      <p:pic>
        <p:nvPicPr>
          <p:cNvPr id="48136" name="Picture 8" descr="http://img-fotki.yandex.ru/get/4134/16969765.137/0_73e72_607e391b_M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17362" y="437101"/>
            <a:ext cx="1691443" cy="2159289"/>
          </a:xfrm>
          <a:prstGeom prst="rect">
            <a:avLst/>
          </a:prstGeom>
          <a:noFill/>
        </p:spPr>
      </p:pic>
      <p:pic>
        <p:nvPicPr>
          <p:cNvPr id="26626" name="Picture 2" descr="http://img-fotki.yandex.ru/get/4901/16969765.1aa/0_818c7_881e0f8_M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3083" y="3571114"/>
            <a:ext cx="1990877" cy="2857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8" name="Picture 4" descr="https://img-fotki.yandex.ru/get/6511/66124276.af/0_7b86b_121c7b26_S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2433" y="954082"/>
            <a:ext cx="12477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2" name="Picture 8" descr="http://img-fotki.yandex.ru/get/4118/16969765.d4/0_6ef83_5f5c0c25_L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4056" y="2450821"/>
            <a:ext cx="2786359" cy="1978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4" name="Picture 10" descr="http://img-fotki.yandex.ru/get/6410/16969765.6b/0_69778_bf1d342f_M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823" y="3789040"/>
            <a:ext cx="3781717" cy="3189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0369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81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813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266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266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66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266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0513" y="0"/>
            <a:ext cx="12681955" cy="7147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213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8196" y="837220"/>
            <a:ext cx="3292125" cy="96325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4591" y="2425708"/>
            <a:ext cx="7242429" cy="1564457"/>
          </a:xfrm>
          <a:prstGeom prst="rect">
            <a:avLst/>
          </a:prstGeom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5734258" y="2552281"/>
            <a:ext cx="0" cy="14670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8088923" y="2552281"/>
            <a:ext cx="10048" cy="14378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8420753" y="345075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1</a:t>
            </a:r>
            <a:endParaRPr lang="ru-RU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7294763" y="342109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2</a:t>
            </a:r>
            <a:endParaRPr lang="ru-RU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3917346" y="343947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3</a:t>
            </a:r>
            <a:endParaRPr lang="ru-RU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5064921" y="343947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4</a:t>
            </a:r>
            <a:endParaRPr lang="ru-RU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2766292" y="343947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5</a:t>
            </a:r>
            <a:endParaRPr lang="ru-RU" sz="3200" dirty="0"/>
          </a:p>
        </p:txBody>
      </p:sp>
      <p:sp>
        <p:nvSpPr>
          <p:cNvPr id="13" name="TextBox 12"/>
          <p:cNvSpPr txBox="1"/>
          <p:nvPr/>
        </p:nvSpPr>
        <p:spPr>
          <a:xfrm>
            <a:off x="6264614" y="343947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6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821992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37468" y="1100519"/>
            <a:ext cx="6096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3200" dirty="0">
                <a:solidFill>
                  <a:prstClr val="black"/>
                </a:solidFill>
                <a:latin typeface="Franklin Gothic Book"/>
              </a:rPr>
              <a:t>«</a:t>
            </a:r>
            <a:r>
              <a:rPr lang="ru-RU" sz="3200" b="1" dirty="0">
                <a:solidFill>
                  <a:prstClr val="black"/>
                </a:solidFill>
                <a:latin typeface="Franklin Gothic Book"/>
              </a:rPr>
              <a:t>Набрал Заяц полный мешок </a:t>
            </a:r>
            <a:r>
              <a:rPr lang="en-US" sz="3200" b="1" dirty="0">
                <a:solidFill>
                  <a:prstClr val="black"/>
                </a:solidFill>
                <a:latin typeface="Franklin Gothic Book"/>
              </a:rPr>
              <a:t>…..</a:t>
            </a:r>
            <a:r>
              <a:rPr lang="ru-RU" sz="3200" b="1" dirty="0">
                <a:solidFill>
                  <a:prstClr val="black"/>
                </a:solidFill>
                <a:latin typeface="Franklin Gothic Book"/>
              </a:rPr>
              <a:t> Мешок тяжелый – не поднять. С трудом потащил его Заяц волоком по лесной тропинке». </a:t>
            </a:r>
            <a:endParaRPr lang="ru-RU" sz="3200" b="1" dirty="0">
              <a:solidFill>
                <a:prstClr val="black"/>
              </a:solidFill>
              <a:latin typeface="Franklin Gothic Book"/>
            </a:endParaRPr>
          </a:p>
        </p:txBody>
      </p:sp>
    </p:spTree>
    <p:extLst>
      <p:ext uri="{BB962C8B-B14F-4D97-AF65-F5344CB8AC3E}">
        <p14:creationId xmlns:p14="http://schemas.microsoft.com/office/powerpoint/2010/main" val="1529516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773" y="216667"/>
            <a:ext cx="11806814" cy="6641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35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700410" y="742294"/>
            <a:ext cx="29806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«Мешок яблок»</a:t>
            </a:r>
            <a:endParaRPr lang="ru-RU" sz="3200" dirty="0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1181801"/>
              </p:ext>
            </p:extLst>
          </p:nvPr>
        </p:nvGraphicFramePr>
        <p:xfrm>
          <a:off x="1457762" y="2477006"/>
          <a:ext cx="9083615" cy="3029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Документ" r:id="rId3" imgW="5940803" imgH="1981151" progId="Word.Document.12">
                  <p:embed/>
                </p:oleObj>
              </mc:Choice>
              <mc:Fallback>
                <p:oleObj name="Документ" r:id="rId3" imgW="5940803" imgH="198115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57762" y="2477006"/>
                        <a:ext cx="9083615" cy="30294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04559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67608" y="476672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prstClr val="black"/>
                </a:solidFill>
                <a:latin typeface="Franklin Gothic Book"/>
              </a:rPr>
              <a:t>Кто что принёс зайцу домой?</a:t>
            </a:r>
            <a:endParaRPr lang="ru-RU" sz="4000" b="1" dirty="0">
              <a:solidFill>
                <a:prstClr val="black"/>
              </a:solidFill>
              <a:latin typeface="Franklin Gothic Book"/>
            </a:endParaRPr>
          </a:p>
        </p:txBody>
      </p:sp>
      <p:pic>
        <p:nvPicPr>
          <p:cNvPr id="50178" name="Picture 2" descr="http://www.hedgehogacademy.com/images/Home/hedgehog_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19536" y="1388772"/>
            <a:ext cx="1584177" cy="2112236"/>
          </a:xfrm>
          <a:prstGeom prst="rect">
            <a:avLst/>
          </a:prstGeom>
          <a:noFill/>
        </p:spPr>
      </p:pic>
      <p:pic>
        <p:nvPicPr>
          <p:cNvPr id="50182" name="Picture 6" descr="http://atotarho12.narod.ru/clipart/m/med/medved23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12224" y="626458"/>
            <a:ext cx="2555776" cy="2985182"/>
          </a:xfrm>
          <a:prstGeom prst="rect">
            <a:avLst/>
          </a:prstGeom>
          <a:noFill/>
        </p:spPr>
      </p:pic>
      <p:pic>
        <p:nvPicPr>
          <p:cNvPr id="50184" name="Picture 8" descr="https://img-fotki.yandex.ru/get/6412/132907190.1c/0_81d6b_5f871f8d_or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4232" y="3501008"/>
            <a:ext cx="2987824" cy="3600400"/>
          </a:xfrm>
          <a:prstGeom prst="rect">
            <a:avLst/>
          </a:prstGeom>
          <a:noFill/>
        </p:spPr>
      </p:pic>
      <p:pic>
        <p:nvPicPr>
          <p:cNvPr id="50186" name="Picture 10" descr="http://ocls.kyivlibs.org.ua/ditachi/test8_fairy_tales/03_koza_dereza/koza_dereza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91545" y="3789041"/>
            <a:ext cx="1416579" cy="2516511"/>
          </a:xfrm>
          <a:prstGeom prst="rect">
            <a:avLst/>
          </a:prstGeom>
          <a:noFill/>
        </p:spPr>
      </p:pic>
      <p:pic>
        <p:nvPicPr>
          <p:cNvPr id="50188" name="Picture 12" descr="http://pictures.ucoz.ru/_ph/3/2/992148615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91945" y="4653136"/>
            <a:ext cx="1728191" cy="1915954"/>
          </a:xfrm>
          <a:prstGeom prst="rect">
            <a:avLst/>
          </a:prstGeom>
          <a:noFill/>
        </p:spPr>
      </p:pic>
      <p:pic>
        <p:nvPicPr>
          <p:cNvPr id="50192" name="Picture 16" descr="http://img-fotki.yandex.ru/get/6112/102699435.71c/0_8d526_f328994e_XXXL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31704" y="980728"/>
            <a:ext cx="1944216" cy="1944216"/>
          </a:xfrm>
          <a:prstGeom prst="rect">
            <a:avLst/>
          </a:prstGeom>
          <a:noFill/>
        </p:spPr>
      </p:pic>
      <p:pic>
        <p:nvPicPr>
          <p:cNvPr id="43010" name="Picture 2" descr="http://img-fotki.yandex.ru/get/6436/66124276.137/0_8fff7_3c4c06bd_S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96000" y="1484784"/>
            <a:ext cx="1314450" cy="1428750"/>
          </a:xfrm>
          <a:prstGeom prst="rect">
            <a:avLst/>
          </a:prstGeom>
          <a:noFill/>
        </p:spPr>
      </p:pic>
      <p:pic>
        <p:nvPicPr>
          <p:cNvPr id="43012" name="Picture 4" descr="http://galerey-room.ru/images/075044_1385527844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87688" y="4725144"/>
            <a:ext cx="2342726" cy="1368152"/>
          </a:xfrm>
          <a:prstGeom prst="rect">
            <a:avLst/>
          </a:prstGeom>
          <a:noFill/>
        </p:spPr>
      </p:pic>
      <p:pic>
        <p:nvPicPr>
          <p:cNvPr id="43016" name="Picture 8" descr="http://img-fotki.yandex.ru/get/9314/981986.9e/0_9260f_7cd89048_M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799856" y="2996952"/>
            <a:ext cx="1994066" cy="1296144"/>
          </a:xfrm>
          <a:prstGeom prst="rect">
            <a:avLst/>
          </a:prstGeom>
          <a:noFill/>
        </p:spPr>
      </p:pic>
      <p:pic>
        <p:nvPicPr>
          <p:cNvPr id="43018" name="Picture 10" descr="http://img0.liveinternet.ru/images/attach/c/10/111/44/111044906_5177462_104975863_4208855_bedefe5314f50212909d4594d7f788d6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888089" y="3429001"/>
            <a:ext cx="2266913" cy="1633741"/>
          </a:xfrm>
          <a:prstGeom prst="rect">
            <a:avLst/>
          </a:prstGeom>
          <a:noFill/>
        </p:spPr>
      </p:pic>
      <p:pic>
        <p:nvPicPr>
          <p:cNvPr id="43020" name="Picture 12" descr="http://www.howmuchisin.com/produce_converters_app/vegetables_large/potato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104112" y="4581128"/>
            <a:ext cx="1340232" cy="1025278"/>
          </a:xfrm>
          <a:prstGeom prst="rect">
            <a:avLst/>
          </a:prstGeom>
          <a:noFill/>
        </p:spPr>
      </p:pic>
      <p:pic>
        <p:nvPicPr>
          <p:cNvPr id="43024" name="Picture 16" descr="http://vsemvkusno.ucoz.com/images/2/svekla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680177" y="4005065"/>
            <a:ext cx="1100773" cy="1052339"/>
          </a:xfrm>
          <a:prstGeom prst="rect">
            <a:avLst/>
          </a:prstGeom>
          <a:noFill/>
        </p:spPr>
      </p:pic>
      <p:sp>
        <p:nvSpPr>
          <p:cNvPr id="3" name="Управляющая кнопка: домой 2">
            <a:hlinkClick r:id="rId14" action="ppaction://hlinksldjump" highlightClick="1"/>
          </p:cNvPr>
          <p:cNvSpPr/>
          <p:nvPr/>
        </p:nvSpPr>
        <p:spPr>
          <a:xfrm>
            <a:off x="1775520" y="216068"/>
            <a:ext cx="288032" cy="2606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Franklin Gothic Book"/>
            </a:endParaRPr>
          </a:p>
        </p:txBody>
      </p:sp>
    </p:spTree>
    <p:extLst>
      <p:ext uri="{BB962C8B-B14F-4D97-AF65-F5344CB8AC3E}">
        <p14:creationId xmlns:p14="http://schemas.microsoft.com/office/powerpoint/2010/main" val="835950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754 -0.38275 L -0.0257 -0.11009 " pathEditMode="relative" ptsTypes="AA">
                                      <p:cBhvr>
                                        <p:cTn id="6" dur="3000" spd="-100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-7.42831E-6 L -0.34654 0.26225 " pathEditMode="relative" ptsTypes="AA">
                                      <p:cBhvr>
                                        <p:cTn id="10" dur="3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7.11378E-6 L -0.07084 0.03168 " pathEditMode="relative" ptsTypes="AA">
                                      <p:cBhvr>
                                        <p:cTn id="14" dur="30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2.25717E-6 L -0.12604 0.14685 " pathEditMode="relative" ptsTypes="AA">
                                      <p:cBhvr>
                                        <p:cTn id="18" dur="3000" fill="hold"/>
                                        <p:tgtEl>
                                          <p:spTgt spid="430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4875E-6 L -0.13385 0.15726 " pathEditMode="relative" ptsTypes="AA">
                                      <p:cBhvr>
                                        <p:cTn id="22" dur="30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2.31267E-6 L 0.27552 0.24121 " pathEditMode="relative" ptsTypes="AA">
                                      <p:cBhvr>
                                        <p:cTn id="26" dur="30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42 0.07863 L 0.44497 0.08927 " pathEditMode="relative" rAng="0" ptsTypes="AA">
                                      <p:cBhvr>
                                        <p:cTn id="30" dur="3000" fill="hold"/>
                                        <p:tgtEl>
                                          <p:spTgt spid="501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00" y="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7043662"/>
              </p:ext>
            </p:extLst>
          </p:nvPr>
        </p:nvGraphicFramePr>
        <p:xfrm>
          <a:off x="3390463" y="601830"/>
          <a:ext cx="4678361" cy="2728155"/>
        </p:xfrm>
        <a:graphic>
          <a:graphicData uri="http://schemas.openxmlformats.org/drawingml/2006/table">
            <a:tbl>
              <a:tblPr firstRow="1" firstCol="1" bandRow="1"/>
              <a:tblGrid>
                <a:gridCol w="386994">
                  <a:extLst>
                    <a:ext uri="{9D8B030D-6E8A-4147-A177-3AD203B41FA5}">
                      <a16:colId xmlns:a16="http://schemas.microsoft.com/office/drawing/2014/main" val="4241171260"/>
                    </a:ext>
                  </a:extLst>
                </a:gridCol>
                <a:gridCol w="387577">
                  <a:extLst>
                    <a:ext uri="{9D8B030D-6E8A-4147-A177-3AD203B41FA5}">
                      <a16:colId xmlns:a16="http://schemas.microsoft.com/office/drawing/2014/main" val="262539043"/>
                    </a:ext>
                  </a:extLst>
                </a:gridCol>
                <a:gridCol w="387577">
                  <a:extLst>
                    <a:ext uri="{9D8B030D-6E8A-4147-A177-3AD203B41FA5}">
                      <a16:colId xmlns:a16="http://schemas.microsoft.com/office/drawing/2014/main" val="2253235682"/>
                    </a:ext>
                  </a:extLst>
                </a:gridCol>
                <a:gridCol w="411509">
                  <a:extLst>
                    <a:ext uri="{9D8B030D-6E8A-4147-A177-3AD203B41FA5}">
                      <a16:colId xmlns:a16="http://schemas.microsoft.com/office/drawing/2014/main" val="30307886"/>
                    </a:ext>
                  </a:extLst>
                </a:gridCol>
                <a:gridCol w="387577">
                  <a:extLst>
                    <a:ext uri="{9D8B030D-6E8A-4147-A177-3AD203B41FA5}">
                      <a16:colId xmlns:a16="http://schemas.microsoft.com/office/drawing/2014/main" val="2247307147"/>
                    </a:ext>
                  </a:extLst>
                </a:gridCol>
                <a:gridCol w="388161">
                  <a:extLst>
                    <a:ext uri="{9D8B030D-6E8A-4147-A177-3AD203B41FA5}">
                      <a16:colId xmlns:a16="http://schemas.microsoft.com/office/drawing/2014/main" val="2739958081"/>
                    </a:ext>
                  </a:extLst>
                </a:gridCol>
                <a:gridCol w="388161">
                  <a:extLst>
                    <a:ext uri="{9D8B030D-6E8A-4147-A177-3AD203B41FA5}">
                      <a16:colId xmlns:a16="http://schemas.microsoft.com/office/drawing/2014/main" val="1781893372"/>
                    </a:ext>
                  </a:extLst>
                </a:gridCol>
                <a:gridCol w="388161">
                  <a:extLst>
                    <a:ext uri="{9D8B030D-6E8A-4147-A177-3AD203B41FA5}">
                      <a16:colId xmlns:a16="http://schemas.microsoft.com/office/drawing/2014/main" val="974711210"/>
                    </a:ext>
                  </a:extLst>
                </a:gridCol>
                <a:gridCol w="388161">
                  <a:extLst>
                    <a:ext uri="{9D8B030D-6E8A-4147-A177-3AD203B41FA5}">
                      <a16:colId xmlns:a16="http://schemas.microsoft.com/office/drawing/2014/main" val="1459012"/>
                    </a:ext>
                  </a:extLst>
                </a:gridCol>
                <a:gridCol w="388161">
                  <a:extLst>
                    <a:ext uri="{9D8B030D-6E8A-4147-A177-3AD203B41FA5}">
                      <a16:colId xmlns:a16="http://schemas.microsoft.com/office/drawing/2014/main" val="1133062287"/>
                    </a:ext>
                  </a:extLst>
                </a:gridCol>
                <a:gridCol w="388161">
                  <a:extLst>
                    <a:ext uri="{9D8B030D-6E8A-4147-A177-3AD203B41FA5}">
                      <a16:colId xmlns:a16="http://schemas.microsoft.com/office/drawing/2014/main" val="608791493"/>
                    </a:ext>
                  </a:extLst>
                </a:gridCol>
                <a:gridCol w="388161">
                  <a:extLst>
                    <a:ext uri="{9D8B030D-6E8A-4147-A177-3AD203B41FA5}">
                      <a16:colId xmlns:a16="http://schemas.microsoft.com/office/drawing/2014/main" val="3301365674"/>
                    </a:ext>
                  </a:extLst>
                </a:gridCol>
              </a:tblGrid>
              <a:tr h="2069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8435186"/>
                  </a:ext>
                </a:extLst>
              </a:tr>
              <a:tr h="2069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9351602"/>
                  </a:ext>
                </a:extLst>
              </a:tr>
              <a:tr h="2069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7024119"/>
                  </a:ext>
                </a:extLst>
              </a:tr>
              <a:tr h="2069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8402186"/>
                  </a:ext>
                </a:extLst>
              </a:tr>
              <a:tr h="2069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6645936"/>
                  </a:ext>
                </a:extLst>
              </a:tr>
              <a:tr h="2069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419524"/>
                  </a:ext>
                </a:extLst>
              </a:tr>
              <a:tr h="2069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5735253"/>
                  </a:ext>
                </a:extLst>
              </a:tr>
              <a:tr h="8276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4093197"/>
                  </a:ext>
                </a:extLst>
              </a:tr>
              <a:tr h="2069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8315430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997758" y="3153400"/>
            <a:ext cx="6096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i="1" u="sng" dirty="0" smtClean="0"/>
              <a:t>Вопросы к кроссворду</a:t>
            </a:r>
          </a:p>
          <a:p>
            <a:pPr algn="ctr"/>
            <a:endParaRPr lang="ru-RU" i="1" u="sng" dirty="0" smtClean="0"/>
          </a:p>
          <a:p>
            <a:r>
              <a:rPr lang="ru-RU" dirty="0" smtClean="0"/>
              <a:t>1- Кому дети поручили доставить письмо Деду Морозу в сказке «Ёлка?</a:t>
            </a:r>
          </a:p>
          <a:p>
            <a:r>
              <a:rPr lang="ru-RU" dirty="0" smtClean="0"/>
              <a:t>2-Какой овощ принесла Коза в подарок Зайцу и его семье?</a:t>
            </a:r>
          </a:p>
          <a:p>
            <a:r>
              <a:rPr lang="ru-RU" dirty="0" smtClean="0"/>
              <a:t>3-Кто в одной из сказок </a:t>
            </a:r>
            <a:r>
              <a:rPr lang="ru-RU" dirty="0" err="1" smtClean="0"/>
              <a:t>Сутеева</a:t>
            </a:r>
            <a:r>
              <a:rPr lang="ru-RU" dirty="0" smtClean="0"/>
              <a:t> становился белым, черным и мокрым?</a:t>
            </a:r>
          </a:p>
          <a:p>
            <a:r>
              <a:rPr lang="ru-RU" dirty="0" smtClean="0"/>
              <a:t>4-Какой герой сказки однажды услышал «Мяу» и решил узнать, кто же его разбудил?</a:t>
            </a:r>
          </a:p>
          <a:p>
            <a:r>
              <a:rPr lang="ru-RU" dirty="0" smtClean="0"/>
              <a:t>5-Куда складывал Заяц яблоки?</a:t>
            </a:r>
          </a:p>
          <a:p>
            <a:r>
              <a:rPr lang="ru-RU" dirty="0" smtClean="0"/>
              <a:t>6-Отрицательный герой из сказки «Мешок яблок»?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579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534534"/>
              </p:ext>
            </p:extLst>
          </p:nvPr>
        </p:nvGraphicFramePr>
        <p:xfrm>
          <a:off x="2938305" y="961467"/>
          <a:ext cx="4678361" cy="3003106"/>
        </p:xfrm>
        <a:graphic>
          <a:graphicData uri="http://schemas.openxmlformats.org/drawingml/2006/table">
            <a:tbl>
              <a:tblPr firstRow="1" firstCol="1" bandRow="1"/>
              <a:tblGrid>
                <a:gridCol w="386994">
                  <a:extLst>
                    <a:ext uri="{9D8B030D-6E8A-4147-A177-3AD203B41FA5}">
                      <a16:colId xmlns:a16="http://schemas.microsoft.com/office/drawing/2014/main" val="3613747525"/>
                    </a:ext>
                  </a:extLst>
                </a:gridCol>
                <a:gridCol w="387577">
                  <a:extLst>
                    <a:ext uri="{9D8B030D-6E8A-4147-A177-3AD203B41FA5}">
                      <a16:colId xmlns:a16="http://schemas.microsoft.com/office/drawing/2014/main" val="1300725484"/>
                    </a:ext>
                  </a:extLst>
                </a:gridCol>
                <a:gridCol w="387577">
                  <a:extLst>
                    <a:ext uri="{9D8B030D-6E8A-4147-A177-3AD203B41FA5}">
                      <a16:colId xmlns:a16="http://schemas.microsoft.com/office/drawing/2014/main" val="1951472131"/>
                    </a:ext>
                  </a:extLst>
                </a:gridCol>
                <a:gridCol w="411509">
                  <a:extLst>
                    <a:ext uri="{9D8B030D-6E8A-4147-A177-3AD203B41FA5}">
                      <a16:colId xmlns:a16="http://schemas.microsoft.com/office/drawing/2014/main" val="296012383"/>
                    </a:ext>
                  </a:extLst>
                </a:gridCol>
                <a:gridCol w="387577">
                  <a:extLst>
                    <a:ext uri="{9D8B030D-6E8A-4147-A177-3AD203B41FA5}">
                      <a16:colId xmlns:a16="http://schemas.microsoft.com/office/drawing/2014/main" val="1097602153"/>
                    </a:ext>
                  </a:extLst>
                </a:gridCol>
                <a:gridCol w="388161">
                  <a:extLst>
                    <a:ext uri="{9D8B030D-6E8A-4147-A177-3AD203B41FA5}">
                      <a16:colId xmlns:a16="http://schemas.microsoft.com/office/drawing/2014/main" val="1629690047"/>
                    </a:ext>
                  </a:extLst>
                </a:gridCol>
                <a:gridCol w="388161">
                  <a:extLst>
                    <a:ext uri="{9D8B030D-6E8A-4147-A177-3AD203B41FA5}">
                      <a16:colId xmlns:a16="http://schemas.microsoft.com/office/drawing/2014/main" val="2948598635"/>
                    </a:ext>
                  </a:extLst>
                </a:gridCol>
                <a:gridCol w="388161">
                  <a:extLst>
                    <a:ext uri="{9D8B030D-6E8A-4147-A177-3AD203B41FA5}">
                      <a16:colId xmlns:a16="http://schemas.microsoft.com/office/drawing/2014/main" val="3304969195"/>
                    </a:ext>
                  </a:extLst>
                </a:gridCol>
                <a:gridCol w="388161">
                  <a:extLst>
                    <a:ext uri="{9D8B030D-6E8A-4147-A177-3AD203B41FA5}">
                      <a16:colId xmlns:a16="http://schemas.microsoft.com/office/drawing/2014/main" val="171853246"/>
                    </a:ext>
                  </a:extLst>
                </a:gridCol>
                <a:gridCol w="388161">
                  <a:extLst>
                    <a:ext uri="{9D8B030D-6E8A-4147-A177-3AD203B41FA5}">
                      <a16:colId xmlns:a16="http://schemas.microsoft.com/office/drawing/2014/main" val="709121848"/>
                    </a:ext>
                  </a:extLst>
                </a:gridCol>
                <a:gridCol w="388161">
                  <a:extLst>
                    <a:ext uri="{9D8B030D-6E8A-4147-A177-3AD203B41FA5}">
                      <a16:colId xmlns:a16="http://schemas.microsoft.com/office/drawing/2014/main" val="2687289475"/>
                    </a:ext>
                  </a:extLst>
                </a:gridCol>
                <a:gridCol w="388161">
                  <a:extLst>
                    <a:ext uri="{9D8B030D-6E8A-4147-A177-3AD203B41FA5}">
                      <a16:colId xmlns:a16="http://schemas.microsoft.com/office/drawing/2014/main" val="1980085779"/>
                    </a:ext>
                  </a:extLst>
                </a:gridCol>
              </a:tblGrid>
              <a:tr h="2069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1294091"/>
                  </a:ext>
                </a:extLst>
              </a:tr>
              <a:tr h="2069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с</a:t>
                      </a:r>
                      <a:endParaRPr lang="ru-RU" dirty="0">
                        <a:solidFill>
                          <a:srgbClr val="C00000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н</a:t>
                      </a:r>
                      <a:endParaRPr lang="ru-RU" sz="2000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0465882"/>
                  </a:ext>
                </a:extLst>
              </a:tr>
              <a:tr h="2069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solidFill>
                            <a:srgbClr val="C00000"/>
                          </a:solidFill>
                        </a:rPr>
                        <a:t> </a:t>
                      </a:r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у</a:t>
                      </a:r>
                      <a:endParaRPr lang="ru-RU" dirty="0">
                        <a:solidFill>
                          <a:srgbClr val="C00000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6203968"/>
                  </a:ext>
                </a:extLst>
              </a:tr>
              <a:tr h="2069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solidFill>
                            <a:srgbClr val="C00000"/>
                          </a:solidFill>
                        </a:rPr>
                        <a:t> </a:t>
                      </a:r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т</a:t>
                      </a:r>
                      <a:endParaRPr lang="ru-RU" dirty="0">
                        <a:solidFill>
                          <a:srgbClr val="C00000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5048365"/>
                  </a:ext>
                </a:extLst>
              </a:tr>
              <a:tr h="2069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щ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solidFill>
                            <a:srgbClr val="C00000"/>
                          </a:solidFill>
                        </a:rPr>
                        <a:t> </a:t>
                      </a:r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е</a:t>
                      </a:r>
                      <a:endParaRPr lang="ru-RU" dirty="0">
                        <a:solidFill>
                          <a:srgbClr val="C00000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4441161"/>
                  </a:ext>
                </a:extLst>
              </a:tr>
              <a:tr h="2069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е</a:t>
                      </a:r>
                      <a:endParaRPr lang="ru-RU" dirty="0">
                        <a:solidFill>
                          <a:srgbClr val="C00000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ш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5321503"/>
                  </a:ext>
                </a:extLst>
              </a:tr>
              <a:tr h="2069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solidFill>
                            <a:srgbClr val="C00000"/>
                          </a:solidFill>
                        </a:rPr>
                        <a:t> </a:t>
                      </a:r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в</a:t>
                      </a:r>
                      <a:endParaRPr lang="ru-RU" dirty="0">
                        <a:solidFill>
                          <a:srgbClr val="C00000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4899740"/>
                  </a:ext>
                </a:extLst>
              </a:tr>
              <a:tr h="8276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36641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2906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9525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06375" y="789238"/>
            <a:ext cx="713232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 Григорьевич </a:t>
            </a:r>
            <a:r>
              <a:rPr lang="ru-RU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Сутеев</a:t>
            </a:r>
            <a:endParaRPr lang="ru-RU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Родился 5 июля 1903г. в Москве, в семье врача. Отец любил рисовать, и передал свое увлечение единственному сыну. Мать не пропускала ни одной художественной выставки, на которую приглашалась вся семья.</a:t>
            </a:r>
          </a:p>
          <a:p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 Григорьевич </a:t>
            </a:r>
            <a:r>
              <a:rPr lang="ru-RU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Сутеев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внес неоценимый вклад в развитие не только отечественной, но и в мировой детской литературы и мультипликации. Его произведения переведенные на 36 языков и постоянно издаются в  Европе, США, Японии и  Мексике.</a:t>
            </a:r>
            <a:b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457049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6610" t="5533" r="4286" b="25670"/>
          <a:stretch/>
        </p:blipFill>
        <p:spPr>
          <a:xfrm>
            <a:off x="263047" y="0"/>
            <a:ext cx="119289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065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586" y="451105"/>
            <a:ext cx="9368577" cy="610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38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3881" y="682753"/>
            <a:ext cx="8994582" cy="5864352"/>
          </a:xfrm>
          <a:prstGeom prst="rect">
            <a:avLst/>
          </a:prstGeom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3819525" y="1924050"/>
            <a:ext cx="2676525" cy="345757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3228975" y="2657475"/>
            <a:ext cx="3533775" cy="172402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3609975" y="1457325"/>
            <a:ext cx="3067050" cy="238125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3819525" y="2657475"/>
            <a:ext cx="2857500" cy="2124075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3505200" y="3629025"/>
            <a:ext cx="3571875" cy="213360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066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716403" y="1388126"/>
            <a:ext cx="698025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prstClr val="black"/>
                </a:solidFill>
                <a:latin typeface="Franklin Gothic Book"/>
              </a:rPr>
              <a:t>«Заяц с кочки на кочку прыгает, Ёжик позади идет, перед собой палкой дорогу проверяет. – «Эй, Колючая Голова, что ты там плетешься еле – </a:t>
            </a:r>
            <a:r>
              <a:rPr lang="ru-RU" sz="2400" b="1" dirty="0" smtClean="0">
                <a:solidFill>
                  <a:prstClr val="black"/>
                </a:solidFill>
                <a:latin typeface="Franklin Gothic Book"/>
              </a:rPr>
              <a:t>еле?»».</a:t>
            </a:r>
            <a:endParaRPr lang="ru-RU" sz="2400" b="1" dirty="0">
              <a:solidFill>
                <a:prstClr val="black"/>
              </a:solidFill>
              <a:latin typeface="Franklin Gothic Book"/>
            </a:endParaRPr>
          </a:p>
        </p:txBody>
      </p:sp>
    </p:spTree>
    <p:extLst>
      <p:ext uri="{BB962C8B-B14F-4D97-AF65-F5344CB8AC3E}">
        <p14:creationId xmlns:p14="http://schemas.microsoft.com/office/powerpoint/2010/main" val="70011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4011" y="866774"/>
            <a:ext cx="8729665" cy="5819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460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416" t="22230" r="2907" b="14769"/>
          <a:stretch/>
        </p:blipFill>
        <p:spPr>
          <a:xfrm>
            <a:off x="1195754" y="1276141"/>
            <a:ext cx="10033280" cy="506081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048125" y="514350"/>
            <a:ext cx="40468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«Палочка-выручалочка»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015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ре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298</Words>
  <Application>Microsoft Office PowerPoint</Application>
  <PresentationFormat>Широкоэкранный</PresentationFormat>
  <Paragraphs>258</Paragraphs>
  <Slides>27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8" baseType="lpstr">
      <vt:lpstr>Aharoni</vt:lpstr>
      <vt:lpstr>Arial</vt:lpstr>
      <vt:lpstr>Calibri</vt:lpstr>
      <vt:lpstr>Calibri Light</vt:lpstr>
      <vt:lpstr>Franklin Gothic Book</vt:lpstr>
      <vt:lpstr>Franklin Gothic Medium</vt:lpstr>
      <vt:lpstr>Times New Roman</vt:lpstr>
      <vt:lpstr>Wingdings 2</vt:lpstr>
      <vt:lpstr>Тема Office</vt:lpstr>
      <vt:lpstr>Трек</vt:lpstr>
      <vt:lpstr>Документ Microsoft Word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Тина</dc:creator>
  <cp:lastModifiedBy>Тина</cp:lastModifiedBy>
  <cp:revision>16</cp:revision>
  <dcterms:created xsi:type="dcterms:W3CDTF">2022-01-18T18:43:02Z</dcterms:created>
  <dcterms:modified xsi:type="dcterms:W3CDTF">2022-01-18T20:59:24Z</dcterms:modified>
</cp:coreProperties>
</file>