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1" r:id="rId5"/>
    <p:sldId id="260" r:id="rId6"/>
    <p:sldId id="262" r:id="rId7"/>
    <p:sldId id="263" r:id="rId8"/>
    <p:sldId id="265" r:id="rId9"/>
    <p:sldId id="266" r:id="rId10"/>
    <p:sldId id="264" r:id="rId1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EE44B"/>
    <a:srgbClr val="6DE2E8"/>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7FF3850-0F03-6A67-E91A-AE0538B7A906}"/>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0D8AA22B-8B28-F494-CCE9-484EAE8A4A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BBFB7A54-E7E3-99E7-7646-456635CCEE64}"/>
              </a:ext>
            </a:extLst>
          </p:cNvPr>
          <p:cNvSpPr>
            <a:spLocks noGrp="1"/>
          </p:cNvSpPr>
          <p:nvPr>
            <p:ph type="dt" sz="half" idx="10"/>
          </p:nvPr>
        </p:nvSpPr>
        <p:spPr/>
        <p:txBody>
          <a:bodyPr/>
          <a:lstStyle/>
          <a:p>
            <a:fld id="{528E11A6-CF7E-409F-8F7F-FE87846CB6CA}" type="datetimeFigureOut">
              <a:rPr lang="ru-RU" smtClean="0"/>
              <a:t>16.05.2022</a:t>
            </a:fld>
            <a:endParaRPr lang="ru-RU"/>
          </a:p>
        </p:txBody>
      </p:sp>
      <p:sp>
        <p:nvSpPr>
          <p:cNvPr id="5" name="Нижний колонтитул 4">
            <a:extLst>
              <a:ext uri="{FF2B5EF4-FFF2-40B4-BE49-F238E27FC236}">
                <a16:creationId xmlns:a16="http://schemas.microsoft.com/office/drawing/2014/main" id="{B13CFBC4-509F-728E-FB1B-66EE2881B79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5D4DFFCE-572F-E2C3-292F-E14BAC20FA0A}"/>
              </a:ext>
            </a:extLst>
          </p:cNvPr>
          <p:cNvSpPr>
            <a:spLocks noGrp="1"/>
          </p:cNvSpPr>
          <p:nvPr>
            <p:ph type="sldNum" sz="quarter" idx="12"/>
          </p:nvPr>
        </p:nvSpPr>
        <p:spPr/>
        <p:txBody>
          <a:bodyPr/>
          <a:lstStyle/>
          <a:p>
            <a:fld id="{CF41832C-D7DA-4B39-9A11-B92DE09D3C1A}" type="slidenum">
              <a:rPr lang="ru-RU" smtClean="0"/>
              <a:t>‹#›</a:t>
            </a:fld>
            <a:endParaRPr lang="ru-RU"/>
          </a:p>
        </p:txBody>
      </p:sp>
    </p:spTree>
    <p:extLst>
      <p:ext uri="{BB962C8B-B14F-4D97-AF65-F5344CB8AC3E}">
        <p14:creationId xmlns:p14="http://schemas.microsoft.com/office/powerpoint/2010/main" val="36791133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14F0CAA-CB92-71DA-EB51-F65C45EBAAD4}"/>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55E5EA9B-698E-E5E8-A249-8B6F63C35FE5}"/>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CCCC2C8F-AE8B-E1E2-427F-924193987F21}"/>
              </a:ext>
            </a:extLst>
          </p:cNvPr>
          <p:cNvSpPr>
            <a:spLocks noGrp="1"/>
          </p:cNvSpPr>
          <p:nvPr>
            <p:ph type="dt" sz="half" idx="10"/>
          </p:nvPr>
        </p:nvSpPr>
        <p:spPr/>
        <p:txBody>
          <a:bodyPr/>
          <a:lstStyle/>
          <a:p>
            <a:fld id="{528E11A6-CF7E-409F-8F7F-FE87846CB6CA}" type="datetimeFigureOut">
              <a:rPr lang="ru-RU" smtClean="0"/>
              <a:t>16.05.2022</a:t>
            </a:fld>
            <a:endParaRPr lang="ru-RU"/>
          </a:p>
        </p:txBody>
      </p:sp>
      <p:sp>
        <p:nvSpPr>
          <p:cNvPr id="5" name="Нижний колонтитул 4">
            <a:extLst>
              <a:ext uri="{FF2B5EF4-FFF2-40B4-BE49-F238E27FC236}">
                <a16:creationId xmlns:a16="http://schemas.microsoft.com/office/drawing/2014/main" id="{34D0FE50-3FF7-97FF-BFC6-741A724486E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C770FC0E-A08A-ED34-B6B5-5F4D84FEBAA9}"/>
              </a:ext>
            </a:extLst>
          </p:cNvPr>
          <p:cNvSpPr>
            <a:spLocks noGrp="1"/>
          </p:cNvSpPr>
          <p:nvPr>
            <p:ph type="sldNum" sz="quarter" idx="12"/>
          </p:nvPr>
        </p:nvSpPr>
        <p:spPr/>
        <p:txBody>
          <a:bodyPr/>
          <a:lstStyle/>
          <a:p>
            <a:fld id="{CF41832C-D7DA-4B39-9A11-B92DE09D3C1A}" type="slidenum">
              <a:rPr lang="ru-RU" smtClean="0"/>
              <a:t>‹#›</a:t>
            </a:fld>
            <a:endParaRPr lang="ru-RU"/>
          </a:p>
        </p:txBody>
      </p:sp>
    </p:spTree>
    <p:extLst>
      <p:ext uri="{BB962C8B-B14F-4D97-AF65-F5344CB8AC3E}">
        <p14:creationId xmlns:p14="http://schemas.microsoft.com/office/powerpoint/2010/main" val="1513513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182B8FA1-4EDC-854F-AFEC-9925E6B09EE0}"/>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4D2080E5-48CA-BADC-D008-3B1CE1D92F36}"/>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B5DEC494-BA21-D30F-466D-7F9517CA2EC5}"/>
              </a:ext>
            </a:extLst>
          </p:cNvPr>
          <p:cNvSpPr>
            <a:spLocks noGrp="1"/>
          </p:cNvSpPr>
          <p:nvPr>
            <p:ph type="dt" sz="half" idx="10"/>
          </p:nvPr>
        </p:nvSpPr>
        <p:spPr/>
        <p:txBody>
          <a:bodyPr/>
          <a:lstStyle/>
          <a:p>
            <a:fld id="{528E11A6-CF7E-409F-8F7F-FE87846CB6CA}" type="datetimeFigureOut">
              <a:rPr lang="ru-RU" smtClean="0"/>
              <a:t>16.05.2022</a:t>
            </a:fld>
            <a:endParaRPr lang="ru-RU"/>
          </a:p>
        </p:txBody>
      </p:sp>
      <p:sp>
        <p:nvSpPr>
          <p:cNvPr id="5" name="Нижний колонтитул 4">
            <a:extLst>
              <a:ext uri="{FF2B5EF4-FFF2-40B4-BE49-F238E27FC236}">
                <a16:creationId xmlns:a16="http://schemas.microsoft.com/office/drawing/2014/main" id="{3A7DC920-5E93-D36F-3C49-4C570719EE48}"/>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629350A-1F02-0D91-5428-3112CFD85387}"/>
              </a:ext>
            </a:extLst>
          </p:cNvPr>
          <p:cNvSpPr>
            <a:spLocks noGrp="1"/>
          </p:cNvSpPr>
          <p:nvPr>
            <p:ph type="sldNum" sz="quarter" idx="12"/>
          </p:nvPr>
        </p:nvSpPr>
        <p:spPr/>
        <p:txBody>
          <a:bodyPr/>
          <a:lstStyle/>
          <a:p>
            <a:fld id="{CF41832C-D7DA-4B39-9A11-B92DE09D3C1A}" type="slidenum">
              <a:rPr lang="ru-RU" smtClean="0"/>
              <a:t>‹#›</a:t>
            </a:fld>
            <a:endParaRPr lang="ru-RU"/>
          </a:p>
        </p:txBody>
      </p:sp>
    </p:spTree>
    <p:extLst>
      <p:ext uri="{BB962C8B-B14F-4D97-AF65-F5344CB8AC3E}">
        <p14:creationId xmlns:p14="http://schemas.microsoft.com/office/powerpoint/2010/main" val="3497553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A2A4335-3B1C-0907-6155-5E505BDE4EF8}"/>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5636EB16-7216-5113-4A5C-7DB2607FA5B1}"/>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E8490DA1-C13A-1B46-07C5-2A7F36D9DB38}"/>
              </a:ext>
            </a:extLst>
          </p:cNvPr>
          <p:cNvSpPr>
            <a:spLocks noGrp="1"/>
          </p:cNvSpPr>
          <p:nvPr>
            <p:ph type="dt" sz="half" idx="10"/>
          </p:nvPr>
        </p:nvSpPr>
        <p:spPr/>
        <p:txBody>
          <a:bodyPr/>
          <a:lstStyle/>
          <a:p>
            <a:fld id="{528E11A6-CF7E-409F-8F7F-FE87846CB6CA}" type="datetimeFigureOut">
              <a:rPr lang="ru-RU" smtClean="0"/>
              <a:t>16.05.2022</a:t>
            </a:fld>
            <a:endParaRPr lang="ru-RU"/>
          </a:p>
        </p:txBody>
      </p:sp>
      <p:sp>
        <p:nvSpPr>
          <p:cNvPr id="5" name="Нижний колонтитул 4">
            <a:extLst>
              <a:ext uri="{FF2B5EF4-FFF2-40B4-BE49-F238E27FC236}">
                <a16:creationId xmlns:a16="http://schemas.microsoft.com/office/drawing/2014/main" id="{5DD11043-0531-C32A-532C-52C9FE4C6C6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173847A4-DC3A-87E2-5935-3413F1D95F30}"/>
              </a:ext>
            </a:extLst>
          </p:cNvPr>
          <p:cNvSpPr>
            <a:spLocks noGrp="1"/>
          </p:cNvSpPr>
          <p:nvPr>
            <p:ph type="sldNum" sz="quarter" idx="12"/>
          </p:nvPr>
        </p:nvSpPr>
        <p:spPr/>
        <p:txBody>
          <a:bodyPr/>
          <a:lstStyle/>
          <a:p>
            <a:fld id="{CF41832C-D7DA-4B39-9A11-B92DE09D3C1A}" type="slidenum">
              <a:rPr lang="ru-RU" smtClean="0"/>
              <a:t>‹#›</a:t>
            </a:fld>
            <a:endParaRPr lang="ru-RU"/>
          </a:p>
        </p:txBody>
      </p:sp>
    </p:spTree>
    <p:extLst>
      <p:ext uri="{BB962C8B-B14F-4D97-AF65-F5344CB8AC3E}">
        <p14:creationId xmlns:p14="http://schemas.microsoft.com/office/powerpoint/2010/main" val="3480350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8103ACF-5568-2B60-A1EB-11B780D4BC02}"/>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0C01DAD7-1F41-7FD7-A7FB-7B3A8AC5719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F2135487-05B9-CEB3-5CA3-340818767C2A}"/>
              </a:ext>
            </a:extLst>
          </p:cNvPr>
          <p:cNvSpPr>
            <a:spLocks noGrp="1"/>
          </p:cNvSpPr>
          <p:nvPr>
            <p:ph type="dt" sz="half" idx="10"/>
          </p:nvPr>
        </p:nvSpPr>
        <p:spPr/>
        <p:txBody>
          <a:bodyPr/>
          <a:lstStyle/>
          <a:p>
            <a:fld id="{528E11A6-CF7E-409F-8F7F-FE87846CB6CA}" type="datetimeFigureOut">
              <a:rPr lang="ru-RU" smtClean="0"/>
              <a:t>16.05.2022</a:t>
            </a:fld>
            <a:endParaRPr lang="ru-RU"/>
          </a:p>
        </p:txBody>
      </p:sp>
      <p:sp>
        <p:nvSpPr>
          <p:cNvPr id="5" name="Нижний колонтитул 4">
            <a:extLst>
              <a:ext uri="{FF2B5EF4-FFF2-40B4-BE49-F238E27FC236}">
                <a16:creationId xmlns:a16="http://schemas.microsoft.com/office/drawing/2014/main" id="{D8AA1B70-A50C-A5BD-A20A-A60145866BB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5ABB39CC-B156-DD62-327D-58BD6DC95793}"/>
              </a:ext>
            </a:extLst>
          </p:cNvPr>
          <p:cNvSpPr>
            <a:spLocks noGrp="1"/>
          </p:cNvSpPr>
          <p:nvPr>
            <p:ph type="sldNum" sz="quarter" idx="12"/>
          </p:nvPr>
        </p:nvSpPr>
        <p:spPr/>
        <p:txBody>
          <a:bodyPr/>
          <a:lstStyle/>
          <a:p>
            <a:fld id="{CF41832C-D7DA-4B39-9A11-B92DE09D3C1A}" type="slidenum">
              <a:rPr lang="ru-RU" smtClean="0"/>
              <a:t>‹#›</a:t>
            </a:fld>
            <a:endParaRPr lang="ru-RU"/>
          </a:p>
        </p:txBody>
      </p:sp>
    </p:spTree>
    <p:extLst>
      <p:ext uri="{BB962C8B-B14F-4D97-AF65-F5344CB8AC3E}">
        <p14:creationId xmlns:p14="http://schemas.microsoft.com/office/powerpoint/2010/main" val="25386303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46C1B0E-F76D-868D-52A0-5764FC81E9C7}"/>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B4A99B4B-ACB9-20C1-8A7F-C8CA24445114}"/>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94CAD682-FE7A-31F6-9F9C-3CB6BDA4C572}"/>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32ABF33E-9AE9-9C83-EA0C-EEF06426AF0B}"/>
              </a:ext>
            </a:extLst>
          </p:cNvPr>
          <p:cNvSpPr>
            <a:spLocks noGrp="1"/>
          </p:cNvSpPr>
          <p:nvPr>
            <p:ph type="dt" sz="half" idx="10"/>
          </p:nvPr>
        </p:nvSpPr>
        <p:spPr/>
        <p:txBody>
          <a:bodyPr/>
          <a:lstStyle/>
          <a:p>
            <a:fld id="{528E11A6-CF7E-409F-8F7F-FE87846CB6CA}" type="datetimeFigureOut">
              <a:rPr lang="ru-RU" smtClean="0"/>
              <a:t>16.05.2022</a:t>
            </a:fld>
            <a:endParaRPr lang="ru-RU"/>
          </a:p>
        </p:txBody>
      </p:sp>
      <p:sp>
        <p:nvSpPr>
          <p:cNvPr id="6" name="Нижний колонтитул 5">
            <a:extLst>
              <a:ext uri="{FF2B5EF4-FFF2-40B4-BE49-F238E27FC236}">
                <a16:creationId xmlns:a16="http://schemas.microsoft.com/office/drawing/2014/main" id="{B562F576-3A29-4001-F9BA-303398B6571A}"/>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DD94B3DF-BDBD-C490-0504-54F80B07232B}"/>
              </a:ext>
            </a:extLst>
          </p:cNvPr>
          <p:cNvSpPr>
            <a:spLocks noGrp="1"/>
          </p:cNvSpPr>
          <p:nvPr>
            <p:ph type="sldNum" sz="quarter" idx="12"/>
          </p:nvPr>
        </p:nvSpPr>
        <p:spPr/>
        <p:txBody>
          <a:bodyPr/>
          <a:lstStyle/>
          <a:p>
            <a:fld id="{CF41832C-D7DA-4B39-9A11-B92DE09D3C1A}" type="slidenum">
              <a:rPr lang="ru-RU" smtClean="0"/>
              <a:t>‹#›</a:t>
            </a:fld>
            <a:endParaRPr lang="ru-RU"/>
          </a:p>
        </p:txBody>
      </p:sp>
    </p:spTree>
    <p:extLst>
      <p:ext uri="{BB962C8B-B14F-4D97-AF65-F5344CB8AC3E}">
        <p14:creationId xmlns:p14="http://schemas.microsoft.com/office/powerpoint/2010/main" val="3457645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893BEBD-4C69-1BB0-0D46-8F7B9927BADF}"/>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9ECB247F-2310-B081-E35E-931AC23258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77D5FF16-822A-D74C-F798-58475A33C5AC}"/>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461048FE-4FF0-68A8-BB68-0DDAD2419F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5C8C0A98-29BD-E973-9EBF-FCB66ACA1D72}"/>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8E5647B4-E0AB-3B90-9163-59F77AC06738}"/>
              </a:ext>
            </a:extLst>
          </p:cNvPr>
          <p:cNvSpPr>
            <a:spLocks noGrp="1"/>
          </p:cNvSpPr>
          <p:nvPr>
            <p:ph type="dt" sz="half" idx="10"/>
          </p:nvPr>
        </p:nvSpPr>
        <p:spPr/>
        <p:txBody>
          <a:bodyPr/>
          <a:lstStyle/>
          <a:p>
            <a:fld id="{528E11A6-CF7E-409F-8F7F-FE87846CB6CA}" type="datetimeFigureOut">
              <a:rPr lang="ru-RU" smtClean="0"/>
              <a:t>16.05.2022</a:t>
            </a:fld>
            <a:endParaRPr lang="ru-RU"/>
          </a:p>
        </p:txBody>
      </p:sp>
      <p:sp>
        <p:nvSpPr>
          <p:cNvPr id="8" name="Нижний колонтитул 7">
            <a:extLst>
              <a:ext uri="{FF2B5EF4-FFF2-40B4-BE49-F238E27FC236}">
                <a16:creationId xmlns:a16="http://schemas.microsoft.com/office/drawing/2014/main" id="{632EAE43-532C-5531-4D16-C615ABAA4FC8}"/>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0D45A2CA-704F-56F7-7097-4ED740BCDF83}"/>
              </a:ext>
            </a:extLst>
          </p:cNvPr>
          <p:cNvSpPr>
            <a:spLocks noGrp="1"/>
          </p:cNvSpPr>
          <p:nvPr>
            <p:ph type="sldNum" sz="quarter" idx="12"/>
          </p:nvPr>
        </p:nvSpPr>
        <p:spPr/>
        <p:txBody>
          <a:bodyPr/>
          <a:lstStyle/>
          <a:p>
            <a:fld id="{CF41832C-D7DA-4B39-9A11-B92DE09D3C1A}" type="slidenum">
              <a:rPr lang="ru-RU" smtClean="0"/>
              <a:t>‹#›</a:t>
            </a:fld>
            <a:endParaRPr lang="ru-RU"/>
          </a:p>
        </p:txBody>
      </p:sp>
    </p:spTree>
    <p:extLst>
      <p:ext uri="{BB962C8B-B14F-4D97-AF65-F5344CB8AC3E}">
        <p14:creationId xmlns:p14="http://schemas.microsoft.com/office/powerpoint/2010/main" val="26952446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4093E95-13B0-1CA7-0C86-02B7FC18C943}"/>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BC13C07A-DE86-06AE-7DE1-DE90238218ED}"/>
              </a:ext>
            </a:extLst>
          </p:cNvPr>
          <p:cNvSpPr>
            <a:spLocks noGrp="1"/>
          </p:cNvSpPr>
          <p:nvPr>
            <p:ph type="dt" sz="half" idx="10"/>
          </p:nvPr>
        </p:nvSpPr>
        <p:spPr/>
        <p:txBody>
          <a:bodyPr/>
          <a:lstStyle/>
          <a:p>
            <a:fld id="{528E11A6-CF7E-409F-8F7F-FE87846CB6CA}" type="datetimeFigureOut">
              <a:rPr lang="ru-RU" smtClean="0"/>
              <a:t>16.05.2022</a:t>
            </a:fld>
            <a:endParaRPr lang="ru-RU"/>
          </a:p>
        </p:txBody>
      </p:sp>
      <p:sp>
        <p:nvSpPr>
          <p:cNvPr id="4" name="Нижний колонтитул 3">
            <a:extLst>
              <a:ext uri="{FF2B5EF4-FFF2-40B4-BE49-F238E27FC236}">
                <a16:creationId xmlns:a16="http://schemas.microsoft.com/office/drawing/2014/main" id="{DFE72D17-6E79-B64F-AF11-EB5D4F93EBED}"/>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27CFC30C-FA3E-7679-8F90-0E2862C0E76B}"/>
              </a:ext>
            </a:extLst>
          </p:cNvPr>
          <p:cNvSpPr>
            <a:spLocks noGrp="1"/>
          </p:cNvSpPr>
          <p:nvPr>
            <p:ph type="sldNum" sz="quarter" idx="12"/>
          </p:nvPr>
        </p:nvSpPr>
        <p:spPr/>
        <p:txBody>
          <a:bodyPr/>
          <a:lstStyle/>
          <a:p>
            <a:fld id="{CF41832C-D7DA-4B39-9A11-B92DE09D3C1A}" type="slidenum">
              <a:rPr lang="ru-RU" smtClean="0"/>
              <a:t>‹#›</a:t>
            </a:fld>
            <a:endParaRPr lang="ru-RU"/>
          </a:p>
        </p:txBody>
      </p:sp>
    </p:spTree>
    <p:extLst>
      <p:ext uri="{BB962C8B-B14F-4D97-AF65-F5344CB8AC3E}">
        <p14:creationId xmlns:p14="http://schemas.microsoft.com/office/powerpoint/2010/main" val="31358732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1AE01958-8A6A-2A94-373A-0465B1C5D266}"/>
              </a:ext>
            </a:extLst>
          </p:cNvPr>
          <p:cNvSpPr>
            <a:spLocks noGrp="1"/>
          </p:cNvSpPr>
          <p:nvPr>
            <p:ph type="dt" sz="half" idx="10"/>
          </p:nvPr>
        </p:nvSpPr>
        <p:spPr/>
        <p:txBody>
          <a:bodyPr/>
          <a:lstStyle/>
          <a:p>
            <a:fld id="{528E11A6-CF7E-409F-8F7F-FE87846CB6CA}" type="datetimeFigureOut">
              <a:rPr lang="ru-RU" smtClean="0"/>
              <a:t>16.05.2022</a:t>
            </a:fld>
            <a:endParaRPr lang="ru-RU"/>
          </a:p>
        </p:txBody>
      </p:sp>
      <p:sp>
        <p:nvSpPr>
          <p:cNvPr id="3" name="Нижний колонтитул 2">
            <a:extLst>
              <a:ext uri="{FF2B5EF4-FFF2-40B4-BE49-F238E27FC236}">
                <a16:creationId xmlns:a16="http://schemas.microsoft.com/office/drawing/2014/main" id="{91D6ECC8-5537-09BA-6001-2C06B962F469}"/>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428B5904-4FA5-6075-4B4F-216D86721F4A}"/>
              </a:ext>
            </a:extLst>
          </p:cNvPr>
          <p:cNvSpPr>
            <a:spLocks noGrp="1"/>
          </p:cNvSpPr>
          <p:nvPr>
            <p:ph type="sldNum" sz="quarter" idx="12"/>
          </p:nvPr>
        </p:nvSpPr>
        <p:spPr/>
        <p:txBody>
          <a:bodyPr/>
          <a:lstStyle/>
          <a:p>
            <a:fld id="{CF41832C-D7DA-4B39-9A11-B92DE09D3C1A}" type="slidenum">
              <a:rPr lang="ru-RU" smtClean="0"/>
              <a:t>‹#›</a:t>
            </a:fld>
            <a:endParaRPr lang="ru-RU"/>
          </a:p>
        </p:txBody>
      </p:sp>
    </p:spTree>
    <p:extLst>
      <p:ext uri="{BB962C8B-B14F-4D97-AF65-F5344CB8AC3E}">
        <p14:creationId xmlns:p14="http://schemas.microsoft.com/office/powerpoint/2010/main" val="14862725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9242DF9-8F4B-E84C-1F39-CDA525526466}"/>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BD315C4E-7011-FF76-97A9-F3217E547B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FEBF0133-9178-E6A2-AC2A-835A18F42F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251716B-E2F8-467D-DF60-6C58CAFCF581}"/>
              </a:ext>
            </a:extLst>
          </p:cNvPr>
          <p:cNvSpPr>
            <a:spLocks noGrp="1"/>
          </p:cNvSpPr>
          <p:nvPr>
            <p:ph type="dt" sz="half" idx="10"/>
          </p:nvPr>
        </p:nvSpPr>
        <p:spPr/>
        <p:txBody>
          <a:bodyPr/>
          <a:lstStyle/>
          <a:p>
            <a:fld id="{528E11A6-CF7E-409F-8F7F-FE87846CB6CA}" type="datetimeFigureOut">
              <a:rPr lang="ru-RU" smtClean="0"/>
              <a:t>16.05.2022</a:t>
            </a:fld>
            <a:endParaRPr lang="ru-RU"/>
          </a:p>
        </p:txBody>
      </p:sp>
      <p:sp>
        <p:nvSpPr>
          <p:cNvPr id="6" name="Нижний колонтитул 5">
            <a:extLst>
              <a:ext uri="{FF2B5EF4-FFF2-40B4-BE49-F238E27FC236}">
                <a16:creationId xmlns:a16="http://schemas.microsoft.com/office/drawing/2014/main" id="{C4FC96F8-47C4-4009-37D9-C23B7411A941}"/>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FB753D4-6EB3-924D-6643-2C9B7ECA37D5}"/>
              </a:ext>
            </a:extLst>
          </p:cNvPr>
          <p:cNvSpPr>
            <a:spLocks noGrp="1"/>
          </p:cNvSpPr>
          <p:nvPr>
            <p:ph type="sldNum" sz="quarter" idx="12"/>
          </p:nvPr>
        </p:nvSpPr>
        <p:spPr/>
        <p:txBody>
          <a:bodyPr/>
          <a:lstStyle/>
          <a:p>
            <a:fld id="{CF41832C-D7DA-4B39-9A11-B92DE09D3C1A}" type="slidenum">
              <a:rPr lang="ru-RU" smtClean="0"/>
              <a:t>‹#›</a:t>
            </a:fld>
            <a:endParaRPr lang="ru-RU"/>
          </a:p>
        </p:txBody>
      </p:sp>
    </p:spTree>
    <p:extLst>
      <p:ext uri="{BB962C8B-B14F-4D97-AF65-F5344CB8AC3E}">
        <p14:creationId xmlns:p14="http://schemas.microsoft.com/office/powerpoint/2010/main" val="2930091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0CCB168-D807-CB41-E572-0DA578618396}"/>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2E1D4749-A436-99C9-1FEF-485FDF0002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239C751E-C2A0-515B-BA74-CE9932456B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533457E1-83EE-9B0B-6FFF-9323F2BDA404}"/>
              </a:ext>
            </a:extLst>
          </p:cNvPr>
          <p:cNvSpPr>
            <a:spLocks noGrp="1"/>
          </p:cNvSpPr>
          <p:nvPr>
            <p:ph type="dt" sz="half" idx="10"/>
          </p:nvPr>
        </p:nvSpPr>
        <p:spPr/>
        <p:txBody>
          <a:bodyPr/>
          <a:lstStyle/>
          <a:p>
            <a:fld id="{528E11A6-CF7E-409F-8F7F-FE87846CB6CA}" type="datetimeFigureOut">
              <a:rPr lang="ru-RU" smtClean="0"/>
              <a:t>16.05.2022</a:t>
            </a:fld>
            <a:endParaRPr lang="ru-RU"/>
          </a:p>
        </p:txBody>
      </p:sp>
      <p:sp>
        <p:nvSpPr>
          <p:cNvPr id="6" name="Нижний колонтитул 5">
            <a:extLst>
              <a:ext uri="{FF2B5EF4-FFF2-40B4-BE49-F238E27FC236}">
                <a16:creationId xmlns:a16="http://schemas.microsoft.com/office/drawing/2014/main" id="{368B3AEE-5AAD-7194-7697-33283E8F315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F5C1CDD1-2F00-2869-EA4B-73B823B1D222}"/>
              </a:ext>
            </a:extLst>
          </p:cNvPr>
          <p:cNvSpPr>
            <a:spLocks noGrp="1"/>
          </p:cNvSpPr>
          <p:nvPr>
            <p:ph type="sldNum" sz="quarter" idx="12"/>
          </p:nvPr>
        </p:nvSpPr>
        <p:spPr/>
        <p:txBody>
          <a:bodyPr/>
          <a:lstStyle/>
          <a:p>
            <a:fld id="{CF41832C-D7DA-4B39-9A11-B92DE09D3C1A}" type="slidenum">
              <a:rPr lang="ru-RU" smtClean="0"/>
              <a:t>‹#›</a:t>
            </a:fld>
            <a:endParaRPr lang="ru-RU"/>
          </a:p>
        </p:txBody>
      </p:sp>
    </p:spTree>
    <p:extLst>
      <p:ext uri="{BB962C8B-B14F-4D97-AF65-F5344CB8AC3E}">
        <p14:creationId xmlns:p14="http://schemas.microsoft.com/office/powerpoint/2010/main" val="1789643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FA81EDB-B86D-F02A-E523-3C29C168A1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930A593F-6D7D-077F-D93E-B96B53D1B4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73D655C0-9B50-15B6-72ED-FBF5DCCAAF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8E11A6-CF7E-409F-8F7F-FE87846CB6CA}" type="datetimeFigureOut">
              <a:rPr lang="ru-RU" smtClean="0"/>
              <a:t>16.05.2022</a:t>
            </a:fld>
            <a:endParaRPr lang="ru-RU"/>
          </a:p>
        </p:txBody>
      </p:sp>
      <p:sp>
        <p:nvSpPr>
          <p:cNvPr id="5" name="Нижний колонтитул 4">
            <a:extLst>
              <a:ext uri="{FF2B5EF4-FFF2-40B4-BE49-F238E27FC236}">
                <a16:creationId xmlns:a16="http://schemas.microsoft.com/office/drawing/2014/main" id="{F5BA978F-AD40-702E-5F2A-02F786E02E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6B4B4D6B-D9EC-A578-1A1D-DCD1633419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41832C-D7DA-4B39-9A11-B92DE09D3C1A}" type="slidenum">
              <a:rPr lang="ru-RU" smtClean="0"/>
              <a:t>‹#›</a:t>
            </a:fld>
            <a:endParaRPr lang="ru-RU"/>
          </a:p>
        </p:txBody>
      </p:sp>
    </p:spTree>
    <p:extLst>
      <p:ext uri="{BB962C8B-B14F-4D97-AF65-F5344CB8AC3E}">
        <p14:creationId xmlns:p14="http://schemas.microsoft.com/office/powerpoint/2010/main" val="4980712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4.gif"/></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A2F8ED66-8BD3-1A5E-61DF-A533A2EB36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1CB8B346-7B41-2DAB-964C-504F7A056C62}"/>
              </a:ext>
            </a:extLst>
          </p:cNvPr>
          <p:cNvSpPr txBox="1"/>
          <p:nvPr/>
        </p:nvSpPr>
        <p:spPr>
          <a:xfrm>
            <a:off x="0" y="-133815"/>
            <a:ext cx="12192000" cy="861774"/>
          </a:xfrm>
          <a:prstGeom prst="rect">
            <a:avLst/>
          </a:prstGeom>
          <a:noFill/>
        </p:spPr>
        <p:txBody>
          <a:bodyPr wrap="square">
            <a:spAutoFit/>
          </a:bodyPr>
          <a:lstStyle/>
          <a:p>
            <a:pPr algn="ctr"/>
            <a:endParaRPr lang="ru-RU" sz="2500" b="0" i="0" dirty="0">
              <a:effectLst/>
              <a:latin typeface="Century Gothic" panose="020B0502020202020204" pitchFamily="34" charset="0"/>
            </a:endParaRPr>
          </a:p>
          <a:p>
            <a:pPr algn="ctr"/>
            <a:r>
              <a:rPr lang="ru-RU" sz="2500" b="0" i="0" u="sng" dirty="0">
                <a:effectLst/>
                <a:latin typeface="Century Gothic" panose="020B0502020202020204" pitchFamily="34" charset="0"/>
              </a:rPr>
              <a:t>ТВОРЧЕСКИЙ ПУТЬ И ОСНОВНЫЕ МОТИВЫ ЛИРИКИ М.Ю. ЛЕРМОНТОВА</a:t>
            </a:r>
            <a:endParaRPr lang="ru-RU" sz="2500" u="sng" dirty="0">
              <a:latin typeface="Century Gothic" panose="020B0502020202020204" pitchFamily="34" charset="0"/>
            </a:endParaRPr>
          </a:p>
        </p:txBody>
      </p:sp>
      <p:pic>
        <p:nvPicPr>
          <p:cNvPr id="8" name="Рисунок 7">
            <a:extLst>
              <a:ext uri="{FF2B5EF4-FFF2-40B4-BE49-F238E27FC236}">
                <a16:creationId xmlns:a16="http://schemas.microsoft.com/office/drawing/2014/main" id="{09BBE16E-B666-41A9-662A-CD1D248D81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2888" y="512259"/>
            <a:ext cx="10169912" cy="5720576"/>
          </a:xfrm>
          <a:prstGeom prst="rect">
            <a:avLst/>
          </a:prstGeom>
        </p:spPr>
      </p:pic>
    </p:spTree>
    <p:extLst>
      <p:ext uri="{BB962C8B-B14F-4D97-AF65-F5344CB8AC3E}">
        <p14:creationId xmlns:p14="http://schemas.microsoft.com/office/powerpoint/2010/main" val="21123469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A2F8ED66-8BD3-1A5E-61DF-A533A2EB36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146" name="Picture 2">
            <a:extLst>
              <a:ext uri="{FF2B5EF4-FFF2-40B4-BE49-F238E27FC236}">
                <a16:creationId xmlns:a16="http://schemas.microsoft.com/office/drawing/2014/main" id="{55C00AD0-F104-3BE5-8817-FA00A435E5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2082" y="122878"/>
            <a:ext cx="8947835" cy="5965224"/>
          </a:xfrm>
          <a:prstGeom prst="rect">
            <a:avLst/>
          </a:prstGeom>
          <a:noFill/>
          <a:ln w="57150">
            <a:solidFill>
              <a:srgbClr val="5EE44B"/>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FE308E7-26A8-12F0-00CD-0F6C0506577B}"/>
              </a:ext>
            </a:extLst>
          </p:cNvPr>
          <p:cNvSpPr txBox="1"/>
          <p:nvPr/>
        </p:nvSpPr>
        <p:spPr>
          <a:xfrm>
            <a:off x="0" y="6235006"/>
            <a:ext cx="12192000" cy="646331"/>
          </a:xfrm>
          <a:prstGeom prst="rect">
            <a:avLst/>
          </a:prstGeom>
          <a:noFill/>
        </p:spPr>
        <p:txBody>
          <a:bodyPr wrap="square">
            <a:spAutoFit/>
          </a:bodyPr>
          <a:lstStyle/>
          <a:p>
            <a:pPr algn="ctr"/>
            <a:r>
              <a:rPr lang="ru-RU" b="0" i="0" dirty="0">
                <a:effectLst/>
                <a:latin typeface="Century Gothic" panose="020B0502020202020204" pitchFamily="34" charset="0"/>
              </a:rPr>
              <a:t>Тарханы. Дом, где жил Лермонтов, и церковь (построена в 1839), где он похоронен. Рис. </a:t>
            </a:r>
            <a:r>
              <a:rPr lang="ru-RU" dirty="0" err="1">
                <a:latin typeface="Century Gothic" panose="020B0502020202020204" pitchFamily="34" charset="0"/>
              </a:rPr>
              <a:t>А.Бильдерлинга</a:t>
            </a:r>
            <a:r>
              <a:rPr lang="ru-RU" dirty="0">
                <a:latin typeface="Century Gothic" panose="020B0502020202020204" pitchFamily="34" charset="0"/>
              </a:rPr>
              <a:t>.</a:t>
            </a:r>
            <a:r>
              <a:rPr lang="ru-RU" b="0" i="0" dirty="0">
                <a:effectLst/>
                <a:latin typeface="Century Gothic" panose="020B0502020202020204" pitchFamily="34" charset="0"/>
              </a:rPr>
              <a:t> Ок.1880-х гг.</a:t>
            </a:r>
            <a:endParaRPr lang="ru-RU" dirty="0">
              <a:latin typeface="Century Gothic" panose="020B0502020202020204" pitchFamily="34" charset="0"/>
            </a:endParaRPr>
          </a:p>
        </p:txBody>
      </p:sp>
    </p:spTree>
    <p:extLst>
      <p:ext uri="{BB962C8B-B14F-4D97-AF65-F5344CB8AC3E}">
        <p14:creationId xmlns:p14="http://schemas.microsoft.com/office/powerpoint/2010/main" val="6195209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A2F8ED66-8BD3-1A5E-61DF-A533A2EB36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Прямоугольник 12">
            <a:extLst>
              <a:ext uri="{FF2B5EF4-FFF2-40B4-BE49-F238E27FC236}">
                <a16:creationId xmlns:a16="http://schemas.microsoft.com/office/drawing/2014/main" id="{709D1087-1699-2330-A62C-6E326B8AD268}"/>
              </a:ext>
            </a:extLst>
          </p:cNvPr>
          <p:cNvSpPr/>
          <p:nvPr/>
        </p:nvSpPr>
        <p:spPr>
          <a:xfrm>
            <a:off x="7017833" y="4739268"/>
            <a:ext cx="5080311" cy="1997045"/>
          </a:xfrm>
          <a:prstGeom prst="rect">
            <a:avLst/>
          </a:prstGeom>
          <a:solidFill>
            <a:schemeClr val="accent5">
              <a:lumMod val="20000"/>
              <a:lumOff val="80000"/>
            </a:schemeClr>
          </a:solidFill>
          <a:ln w="57150">
            <a:solidFill>
              <a:srgbClr val="5EE4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a:extLst>
              <a:ext uri="{FF2B5EF4-FFF2-40B4-BE49-F238E27FC236}">
                <a16:creationId xmlns:a16="http://schemas.microsoft.com/office/drawing/2014/main" id="{535C717A-13DA-576E-2B17-3152AEAEE4E0}"/>
              </a:ext>
            </a:extLst>
          </p:cNvPr>
          <p:cNvSpPr/>
          <p:nvPr/>
        </p:nvSpPr>
        <p:spPr>
          <a:xfrm>
            <a:off x="93855" y="3277997"/>
            <a:ext cx="4567355" cy="3491308"/>
          </a:xfrm>
          <a:prstGeom prst="rect">
            <a:avLst/>
          </a:prstGeom>
          <a:solidFill>
            <a:schemeClr val="accent5">
              <a:lumMod val="20000"/>
              <a:lumOff val="80000"/>
            </a:schemeClr>
          </a:solidFill>
          <a:ln w="57150">
            <a:solidFill>
              <a:srgbClr val="5EE4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a:extLst>
              <a:ext uri="{FF2B5EF4-FFF2-40B4-BE49-F238E27FC236}">
                <a16:creationId xmlns:a16="http://schemas.microsoft.com/office/drawing/2014/main" id="{79B78472-4103-B4B4-E34A-D4D38588E065}"/>
              </a:ext>
            </a:extLst>
          </p:cNvPr>
          <p:cNvSpPr txBox="1"/>
          <p:nvPr/>
        </p:nvSpPr>
        <p:spPr>
          <a:xfrm>
            <a:off x="1860" y="12680"/>
            <a:ext cx="12190140" cy="2862322"/>
          </a:xfrm>
          <a:prstGeom prst="rect">
            <a:avLst/>
          </a:prstGeom>
          <a:noFill/>
        </p:spPr>
        <p:txBody>
          <a:bodyPr wrap="square">
            <a:spAutoFit/>
          </a:bodyPr>
          <a:lstStyle/>
          <a:p>
            <a:r>
              <a:rPr lang="ru-RU" dirty="0">
                <a:latin typeface="Century Gothic" panose="020B0502020202020204" pitchFamily="34" charset="0"/>
              </a:rPr>
              <a:t>Михаил Юрьевич Лермонтов (1814 — 1841) — русский поэт, прозаик, драматург, художник. </a:t>
            </a:r>
          </a:p>
          <a:p>
            <a:endParaRPr lang="ru-RU" dirty="0">
              <a:latin typeface="Century Gothic" panose="020B0502020202020204" pitchFamily="34" charset="0"/>
            </a:endParaRPr>
          </a:p>
          <a:p>
            <a:r>
              <a:rPr lang="ru-RU" dirty="0">
                <a:latin typeface="Century Gothic" panose="020B0502020202020204" pitchFamily="34" charset="0"/>
              </a:rPr>
              <a:t>Творчество Лермонтова, в котором сочетаются гражданские, философские и личные мотивы, отвечавшие насущным потребностям духовной жизни русского общества, ознаменовало собой новый расцвет русской литературы и оказало большое влияние на виднейших русских писателей и поэтов XIX и XX веков. </a:t>
            </a:r>
          </a:p>
          <a:p>
            <a:endParaRPr lang="ru-RU" dirty="0">
              <a:latin typeface="Century Gothic" panose="020B0502020202020204" pitchFamily="34" charset="0"/>
            </a:endParaRPr>
          </a:p>
          <a:p>
            <a:r>
              <a:rPr lang="ru-RU" dirty="0">
                <a:latin typeface="Century Gothic" panose="020B0502020202020204" pitchFamily="34" charset="0"/>
              </a:rPr>
              <a:t>Произведения Лермонтова получили большой отклик в живописи, театре, кинематографе. Его стихи стали подлинным кладезем для оперного, симфонического и романсового творчества. Многие из них стали народными песнями.</a:t>
            </a:r>
          </a:p>
        </p:txBody>
      </p:sp>
      <p:pic>
        <p:nvPicPr>
          <p:cNvPr id="2052" name="Picture 4" descr="Изображение автографа">
            <a:extLst>
              <a:ext uri="{FF2B5EF4-FFF2-40B4-BE49-F238E27FC236}">
                <a16:creationId xmlns:a16="http://schemas.microsoft.com/office/drawing/2014/main" id="{A8358C10-D1E4-8F41-1DAB-4BA92F8B8E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7834" y="5208317"/>
            <a:ext cx="5174166" cy="152799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FCDDC49C-FC6F-6DE1-89FE-255793721B86}"/>
              </a:ext>
            </a:extLst>
          </p:cNvPr>
          <p:cNvSpPr txBox="1"/>
          <p:nvPr/>
        </p:nvSpPr>
        <p:spPr>
          <a:xfrm>
            <a:off x="7853245" y="4838985"/>
            <a:ext cx="6161048" cy="369332"/>
          </a:xfrm>
          <a:prstGeom prst="rect">
            <a:avLst/>
          </a:prstGeom>
          <a:noFill/>
        </p:spPr>
        <p:txBody>
          <a:bodyPr wrap="square">
            <a:spAutoFit/>
          </a:bodyPr>
          <a:lstStyle/>
          <a:p>
            <a:r>
              <a:rPr lang="ru-RU" b="0" i="0" dirty="0">
                <a:effectLst/>
                <a:latin typeface="Century Gothic" panose="020B0502020202020204" pitchFamily="34" charset="0"/>
              </a:rPr>
              <a:t>Подпись </a:t>
            </a:r>
            <a:r>
              <a:rPr lang="ru-RU" dirty="0">
                <a:latin typeface="Century Gothic" panose="020B0502020202020204" pitchFamily="34" charset="0"/>
              </a:rPr>
              <a:t>М. Ю. Лермонтова</a:t>
            </a:r>
            <a:r>
              <a:rPr lang="ru-RU" dirty="0">
                <a:solidFill>
                  <a:srgbClr val="0645AD"/>
                </a:solidFill>
                <a:latin typeface="Arial" panose="020B0604020202020204" pitchFamily="34" charset="0"/>
              </a:rPr>
              <a:t>:</a:t>
            </a:r>
            <a:endParaRPr lang="ru-RU" dirty="0"/>
          </a:p>
        </p:txBody>
      </p:sp>
      <p:sp>
        <p:nvSpPr>
          <p:cNvPr id="11" name="TextBox 10">
            <a:extLst>
              <a:ext uri="{FF2B5EF4-FFF2-40B4-BE49-F238E27FC236}">
                <a16:creationId xmlns:a16="http://schemas.microsoft.com/office/drawing/2014/main" id="{3130A5AE-D5CA-2B65-0E1C-84BA77E4DED1}"/>
              </a:ext>
            </a:extLst>
          </p:cNvPr>
          <p:cNvSpPr txBox="1"/>
          <p:nvPr/>
        </p:nvSpPr>
        <p:spPr>
          <a:xfrm>
            <a:off x="93855" y="3339823"/>
            <a:ext cx="4567355" cy="646331"/>
          </a:xfrm>
          <a:prstGeom prst="rect">
            <a:avLst/>
          </a:prstGeom>
          <a:noFill/>
        </p:spPr>
        <p:txBody>
          <a:bodyPr wrap="square">
            <a:spAutoFit/>
          </a:bodyPr>
          <a:lstStyle/>
          <a:p>
            <a:r>
              <a:rPr lang="ru-RU" b="0" i="0" dirty="0">
                <a:solidFill>
                  <a:srgbClr val="202122"/>
                </a:solidFill>
                <a:effectLst/>
                <a:latin typeface="Century Gothic" panose="020B0502020202020204" pitchFamily="34" charset="0"/>
              </a:rPr>
              <a:t>Герб рода Лермонтовых с девизом: «SORS MEA IESUS» (</a:t>
            </a:r>
            <a:r>
              <a:rPr lang="ru-RU" b="0" i="1" dirty="0">
                <a:solidFill>
                  <a:srgbClr val="202122"/>
                </a:solidFill>
                <a:effectLst/>
                <a:latin typeface="Century Gothic" panose="020B0502020202020204" pitchFamily="34" charset="0"/>
              </a:rPr>
              <a:t>Судьба моя Иисус</a:t>
            </a:r>
            <a:r>
              <a:rPr lang="ru-RU" b="0" i="0" dirty="0">
                <a:solidFill>
                  <a:srgbClr val="202122"/>
                </a:solidFill>
                <a:effectLst/>
                <a:latin typeface="Century Gothic" panose="020B0502020202020204" pitchFamily="34" charset="0"/>
              </a:rPr>
              <a:t>)</a:t>
            </a:r>
            <a:endParaRPr lang="ru-RU" dirty="0">
              <a:latin typeface="Century Gothic" panose="020B0502020202020204" pitchFamily="34" charset="0"/>
            </a:endParaRPr>
          </a:p>
        </p:txBody>
      </p:sp>
      <p:pic>
        <p:nvPicPr>
          <p:cNvPr id="2054" name="Picture 6">
            <a:extLst>
              <a:ext uri="{FF2B5EF4-FFF2-40B4-BE49-F238E27FC236}">
                <a16:creationId xmlns:a16="http://schemas.microsoft.com/office/drawing/2014/main" id="{567B607F-D8E1-9647-85FF-6B77226923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5592" y="4001931"/>
            <a:ext cx="2716251" cy="26619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27310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A2F8ED66-8BD3-1A5E-61DF-A533A2EB36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0C9BF108-1C7E-C6F1-CD16-B84F74338C6C}"/>
              </a:ext>
            </a:extLst>
          </p:cNvPr>
          <p:cNvSpPr txBox="1"/>
          <p:nvPr/>
        </p:nvSpPr>
        <p:spPr>
          <a:xfrm>
            <a:off x="-1" y="0"/>
            <a:ext cx="12191999" cy="2308324"/>
          </a:xfrm>
          <a:prstGeom prst="rect">
            <a:avLst/>
          </a:prstGeom>
          <a:noFill/>
        </p:spPr>
        <p:txBody>
          <a:bodyPr wrap="square">
            <a:spAutoFit/>
          </a:bodyPr>
          <a:lstStyle/>
          <a:p>
            <a:r>
              <a:rPr lang="ru-RU" b="0" i="0" dirty="0">
                <a:solidFill>
                  <a:srgbClr val="000000"/>
                </a:solidFill>
                <a:effectLst/>
                <a:latin typeface="Century Gothic" panose="020B0502020202020204" pitchFamily="34" charset="0"/>
              </a:rPr>
              <a:t>Творчество Лермонтова многогранно и многопланово. Будучи ограниченным в общении, Лермонтов свои мысли и чувства посвящал бумаге. Он рано начал писать стихи. В отличие от Пушкина, который уже в отрочестве начал печататься, и стал </a:t>
            </a:r>
            <a:r>
              <a:rPr lang="ru-RU" b="0" i="0" dirty="0">
                <a:effectLst/>
                <a:latin typeface="Century Gothic" panose="020B0502020202020204" pitchFamily="34" charset="0"/>
              </a:rPr>
              <a:t>публичным, Лермонтов писал, как говорят литераторы, </a:t>
            </a:r>
          </a:p>
          <a:p>
            <a:r>
              <a:rPr lang="ru-RU" b="0" i="0" dirty="0">
                <a:effectLst/>
                <a:latin typeface="Century Gothic" panose="020B0502020202020204" pitchFamily="34" charset="0"/>
              </a:rPr>
              <a:t>« в стол». </a:t>
            </a:r>
          </a:p>
          <a:p>
            <a:endParaRPr lang="ru-RU" b="0" i="0" dirty="0">
              <a:effectLst/>
              <a:latin typeface="Century Gothic" panose="020B0502020202020204" pitchFamily="34" charset="0"/>
            </a:endParaRPr>
          </a:p>
          <a:p>
            <a:r>
              <a:rPr lang="ru-RU" b="0" i="0" dirty="0">
                <a:effectLst/>
                <a:latin typeface="Century Gothic" panose="020B0502020202020204" pitchFamily="34" charset="0"/>
              </a:rPr>
              <a:t>Свою первую порцию настоящей славы и опалы он получил, написав стихотворение </a:t>
            </a:r>
            <a:r>
              <a:rPr lang="ru-RU" dirty="0">
                <a:latin typeface="Century Gothic" panose="020B0502020202020204" pitchFamily="34" charset="0"/>
              </a:rPr>
              <a:t>«На смерть поэта»</a:t>
            </a:r>
            <a:r>
              <a:rPr lang="ru-RU" b="0" i="0" dirty="0">
                <a:effectLst/>
                <a:latin typeface="Century Gothic" panose="020B0502020202020204" pitchFamily="34" charset="0"/>
              </a:rPr>
              <a:t>. Печататься он начал, скорее, под давлением друзей, истинных ценителей литературного таланта.</a:t>
            </a:r>
            <a:endParaRPr lang="ru-RU" dirty="0">
              <a:latin typeface="Century Gothic" panose="020B0502020202020204" pitchFamily="34" charset="0"/>
            </a:endParaRPr>
          </a:p>
        </p:txBody>
      </p:sp>
      <p:pic>
        <p:nvPicPr>
          <p:cNvPr id="3074" name="Picture 2">
            <a:extLst>
              <a:ext uri="{FF2B5EF4-FFF2-40B4-BE49-F238E27FC236}">
                <a16:creationId xmlns:a16="http://schemas.microsoft.com/office/drawing/2014/main" id="{1DCF0C01-EA8C-3616-73EF-FF39CB979C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5226" y="2499151"/>
            <a:ext cx="3616248" cy="4213104"/>
          </a:xfrm>
          <a:prstGeom prst="rect">
            <a:avLst/>
          </a:prstGeom>
          <a:noFill/>
          <a:ln w="57150">
            <a:solidFill>
              <a:srgbClr val="5EE44B"/>
            </a:solidFill>
          </a:ln>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7772D982-E526-B818-1A84-CBF0852CEF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98312" y="2499151"/>
            <a:ext cx="3166946" cy="4208307"/>
          </a:xfrm>
          <a:prstGeom prst="rect">
            <a:avLst/>
          </a:prstGeom>
          <a:noFill/>
          <a:ln w="57150">
            <a:solidFill>
              <a:srgbClr val="5EE44B"/>
            </a:solidFill>
          </a:ln>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C5C0DDC7-1E8A-E6ED-EE2D-EE0695054B3A}"/>
              </a:ext>
            </a:extLst>
          </p:cNvPr>
          <p:cNvSpPr txBox="1"/>
          <p:nvPr/>
        </p:nvSpPr>
        <p:spPr>
          <a:xfrm>
            <a:off x="674649" y="6061127"/>
            <a:ext cx="6122018" cy="646331"/>
          </a:xfrm>
          <a:prstGeom prst="rect">
            <a:avLst/>
          </a:prstGeom>
          <a:noFill/>
        </p:spPr>
        <p:txBody>
          <a:bodyPr wrap="square">
            <a:spAutoFit/>
          </a:bodyPr>
          <a:lstStyle/>
          <a:p>
            <a:r>
              <a:rPr lang="ru-RU" b="0" i="0" dirty="0">
                <a:solidFill>
                  <a:srgbClr val="202122"/>
                </a:solidFill>
                <a:effectLst/>
                <a:latin typeface="Century Gothic" panose="020B0502020202020204" pitchFamily="34" charset="0"/>
              </a:rPr>
              <a:t>М. Ю. Лермонтов </a:t>
            </a:r>
          </a:p>
          <a:p>
            <a:r>
              <a:rPr lang="ru-RU" b="0" i="0" dirty="0">
                <a:solidFill>
                  <a:srgbClr val="202122"/>
                </a:solidFill>
                <a:effectLst/>
                <a:latin typeface="Century Gothic" panose="020B0502020202020204" pitchFamily="34" charset="0"/>
              </a:rPr>
              <a:t>в возрасте 3—4 лет и 6—9 лет</a:t>
            </a:r>
            <a:endParaRPr lang="ru-RU" dirty="0">
              <a:latin typeface="Century Gothic" panose="020B0502020202020204" pitchFamily="34" charset="0"/>
            </a:endParaRPr>
          </a:p>
        </p:txBody>
      </p:sp>
    </p:spTree>
    <p:extLst>
      <p:ext uri="{BB962C8B-B14F-4D97-AF65-F5344CB8AC3E}">
        <p14:creationId xmlns:p14="http://schemas.microsoft.com/office/powerpoint/2010/main" val="24508034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A2F8ED66-8BD3-1A5E-61DF-A533A2EB36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122" name="Picture 2">
            <a:extLst>
              <a:ext uri="{FF2B5EF4-FFF2-40B4-BE49-F238E27FC236}">
                <a16:creationId xmlns:a16="http://schemas.microsoft.com/office/drawing/2014/main" id="{11444F31-D141-244A-1625-36B87E8BD0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751" y="1031960"/>
            <a:ext cx="11516497" cy="5600797"/>
          </a:xfrm>
          <a:prstGeom prst="rect">
            <a:avLst/>
          </a:prstGeom>
          <a:noFill/>
          <a:ln w="57150">
            <a:solidFill>
              <a:srgbClr val="5EE44B"/>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96E3815E-3D04-B0D4-F5B6-016F88AF0D4B}"/>
              </a:ext>
            </a:extLst>
          </p:cNvPr>
          <p:cNvSpPr txBox="1"/>
          <p:nvPr/>
        </p:nvSpPr>
        <p:spPr>
          <a:xfrm>
            <a:off x="0" y="146648"/>
            <a:ext cx="12192000" cy="369332"/>
          </a:xfrm>
          <a:prstGeom prst="rect">
            <a:avLst/>
          </a:prstGeom>
          <a:noFill/>
        </p:spPr>
        <p:txBody>
          <a:bodyPr wrap="square">
            <a:spAutoFit/>
          </a:bodyPr>
          <a:lstStyle/>
          <a:p>
            <a:pPr algn="ctr"/>
            <a:r>
              <a:rPr lang="ru-RU" b="0" i="0" dirty="0">
                <a:solidFill>
                  <a:srgbClr val="202122"/>
                </a:solidFill>
                <a:effectLst/>
                <a:latin typeface="Century Gothic" panose="020B0502020202020204" pitchFamily="34" charset="0"/>
              </a:rPr>
              <a:t>Кавказский пейзаж с озером. Детский рисунок Лермонтова из альбома:</a:t>
            </a:r>
            <a:endParaRPr lang="ru-RU" dirty="0">
              <a:latin typeface="Century Gothic" panose="020B0502020202020204" pitchFamily="34" charset="0"/>
            </a:endParaRPr>
          </a:p>
        </p:txBody>
      </p:sp>
    </p:spTree>
    <p:extLst>
      <p:ext uri="{BB962C8B-B14F-4D97-AF65-F5344CB8AC3E}">
        <p14:creationId xmlns:p14="http://schemas.microsoft.com/office/powerpoint/2010/main" val="39162622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A2F8ED66-8BD3-1A5E-61DF-A533A2EB36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1B190ED8-C63C-2608-328C-B7C317D57A6B}"/>
              </a:ext>
            </a:extLst>
          </p:cNvPr>
          <p:cNvSpPr>
            <a:spLocks noChangeArrowheads="1"/>
          </p:cNvSpPr>
          <p:nvPr/>
        </p:nvSpPr>
        <p:spPr bwMode="auto">
          <a:xfrm>
            <a:off x="-1" y="0"/>
            <a:ext cx="12191999"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b="0" i="0" u="none" strike="noStrike" cap="none" normalizeH="0" baseline="0" dirty="0">
                <a:ln>
                  <a:noFill/>
                </a:ln>
                <a:solidFill>
                  <a:srgbClr val="000000"/>
                </a:solidFill>
                <a:effectLst/>
                <a:latin typeface="Century Gothic" panose="020B0502020202020204" pitchFamily="34" charset="0"/>
              </a:rPr>
              <a:t>Стихотворение «Смерть поэта» Лермонтов сочинил вскоре после дуэли русского поэта Александра Сергеевича Пушкина, которого Михаил Лермонтов с юных лет боготворил, подражал, мечтал познакомиться. Примечательно, что стихотворения Михаил Юрьевич написал на следующий день после свершившегося поединка – 28 января. Пушкин умер на следующий день. Стихотворение быстро распространилось по столице в списках. Его переписали не одну тысячу раз, заучивали наизусть. Это произведение сделало поэта известным в широких кругах и предопределило отношение к нему царской семьи. Сохранилось несколько высказываний о стихотворении известных людей того времени.</a:t>
            </a:r>
            <a:endParaRPr kumimoji="0" lang="ru-RU" altLang="ru-RU" b="0" i="0" u="none" strike="noStrike" cap="none" normalizeH="0" baseline="0" dirty="0">
              <a:ln>
                <a:noFill/>
              </a:ln>
              <a:solidFill>
                <a:schemeClr val="tx1"/>
              </a:solidFill>
              <a:effectLst/>
              <a:latin typeface="Century Gothic" panose="020B0502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b="0" i="0" u="none" strike="noStrike" cap="none" normalizeH="0" baseline="0" dirty="0">
                <a:ln>
                  <a:noFill/>
                </a:ln>
                <a:solidFill>
                  <a:srgbClr val="000000"/>
                </a:solidFill>
                <a:effectLst/>
                <a:latin typeface="Century Gothic" panose="020B0502020202020204" pitchFamily="34" charset="0"/>
              </a:rPr>
              <a:t>                                   </a:t>
            </a:r>
            <a:endParaRPr kumimoji="0" lang="ru-RU" altLang="ru-RU" b="0" i="0" u="none" strike="noStrike" cap="none" normalizeH="0" baseline="0" dirty="0">
              <a:ln>
                <a:noFill/>
              </a:ln>
              <a:solidFill>
                <a:schemeClr val="tx1"/>
              </a:solidFill>
              <a:effectLst/>
              <a:latin typeface="Century Gothic" panose="020B0502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b="0" i="0" u="none" strike="noStrike" cap="none" normalizeH="0" baseline="0" dirty="0">
                <a:ln>
                  <a:noFill/>
                </a:ln>
                <a:solidFill>
                  <a:srgbClr val="000000"/>
                </a:solidFill>
                <a:effectLst/>
                <a:latin typeface="Century Gothic" panose="020B0502020202020204" pitchFamily="34" charset="0"/>
              </a:rPr>
              <a:t>Биографы предполагают, что на написание последних 16 строк Лермонтова вдохновил врач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b="0" i="0" u="none" strike="noStrike" cap="none" normalizeH="0" baseline="0" dirty="0">
                <a:ln>
                  <a:noFill/>
                </a:ln>
                <a:solidFill>
                  <a:srgbClr val="000000"/>
                </a:solidFill>
                <a:effectLst/>
                <a:latin typeface="Century Gothic" panose="020B0502020202020204" pitchFamily="34" charset="0"/>
              </a:rPr>
              <a:t>Н. Ф. </a:t>
            </a:r>
            <a:r>
              <a:rPr kumimoji="0" lang="ru-RU" altLang="ru-RU" b="0" i="0" u="none" strike="noStrike" cap="none" normalizeH="0" baseline="0" dirty="0" err="1">
                <a:ln>
                  <a:noFill/>
                </a:ln>
                <a:solidFill>
                  <a:srgbClr val="000000"/>
                </a:solidFill>
                <a:effectLst/>
                <a:latin typeface="Century Gothic" panose="020B0502020202020204" pitchFamily="34" charset="0"/>
              </a:rPr>
              <a:t>Арендт</a:t>
            </a:r>
            <a:r>
              <a:rPr kumimoji="0" lang="ru-RU" altLang="ru-RU" b="0" i="0" u="none" strike="noStrike" cap="none" normalizeH="0" baseline="0" dirty="0">
                <a:ln>
                  <a:noFill/>
                </a:ln>
                <a:solidFill>
                  <a:srgbClr val="000000"/>
                </a:solidFill>
                <a:effectLst/>
                <a:latin typeface="Century Gothic" panose="020B0502020202020204" pitchFamily="34" charset="0"/>
              </a:rPr>
              <a:t>, лейб-медик Николая I, посетивший в конце января больного Михаила Юрьевича, жившего в Санкт-Петербурге, в квартире бабушки Е. А. Арсеньевой. Николай Федорович поведал ему обстоятельства поединка и мучительной смерти Пушкина, которого пытался вырвать из лап смерти.</a:t>
            </a:r>
            <a:endParaRPr kumimoji="0" lang="ru-RU" altLang="ru-RU" b="0" i="0" u="none" strike="noStrike" cap="none" normalizeH="0" baseline="0" dirty="0">
              <a:ln>
                <a:noFill/>
              </a:ln>
              <a:solidFill>
                <a:schemeClr val="tx1"/>
              </a:solidFill>
              <a:effectLst/>
              <a:latin typeface="Century Gothic" panose="020B0502020202020204" pitchFamily="34" charset="0"/>
            </a:endParaRPr>
          </a:p>
        </p:txBody>
      </p:sp>
      <p:pic>
        <p:nvPicPr>
          <p:cNvPr id="4101" name="Picture 5">
            <a:extLst>
              <a:ext uri="{FF2B5EF4-FFF2-40B4-BE49-F238E27FC236}">
                <a16:creationId xmlns:a16="http://schemas.microsoft.com/office/drawing/2014/main" id="{9266DB90-D6B7-D7C2-FEA7-A868F5906D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68963" y="3816017"/>
            <a:ext cx="3892378" cy="2919284"/>
          </a:xfrm>
          <a:prstGeom prst="rect">
            <a:avLst/>
          </a:prstGeom>
          <a:noFill/>
          <a:ln w="57150">
            <a:solidFill>
              <a:srgbClr val="5EE44B"/>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85749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A2F8ED66-8BD3-1A5E-61DF-A533A2EB36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EFF9BE07-4DBE-2279-34FE-033A391E1493}"/>
              </a:ext>
            </a:extLst>
          </p:cNvPr>
          <p:cNvSpPr txBox="1"/>
          <p:nvPr/>
        </p:nvSpPr>
        <p:spPr>
          <a:xfrm>
            <a:off x="-1" y="0"/>
            <a:ext cx="6096001" cy="6740307"/>
          </a:xfrm>
          <a:prstGeom prst="rect">
            <a:avLst/>
          </a:prstGeom>
          <a:noFill/>
        </p:spPr>
        <p:txBody>
          <a:bodyPr wrap="square">
            <a:spAutoFit/>
          </a:bodyPr>
          <a:lstStyle/>
          <a:p>
            <a:pPr algn="l" fontAlgn="base"/>
            <a:r>
              <a:rPr lang="ru-RU" b="0" i="0" u="sng" dirty="0">
                <a:effectLst/>
                <a:latin typeface="Century Gothic" panose="020B0502020202020204" pitchFamily="34" charset="0"/>
              </a:rPr>
              <a:t>Тема одиночества.</a:t>
            </a:r>
          </a:p>
          <a:p>
            <a:pPr algn="l" fontAlgn="base"/>
            <a:endParaRPr lang="ru-RU" b="0" i="0" u="sng" dirty="0">
              <a:effectLst/>
              <a:latin typeface="Century Gothic" panose="020B0502020202020204" pitchFamily="34" charset="0"/>
            </a:endParaRPr>
          </a:p>
          <a:p>
            <a:pPr algn="l" fontAlgn="base"/>
            <a:r>
              <a:rPr lang="ru-RU" b="0" i="0" dirty="0">
                <a:effectLst/>
                <a:latin typeface="Century Gothic" panose="020B0502020202020204" pitchFamily="34" charset="0"/>
              </a:rPr>
              <a:t>Основным мотивом творчества Лермонтова остается одиночество. Эта тема проскальзывает в большинстве его лирических произведений, даже тех, которые посвящены природе, Родине, любви.</a:t>
            </a:r>
          </a:p>
          <a:p>
            <a:pPr algn="l" fontAlgn="base"/>
            <a:r>
              <a:rPr lang="ru-RU" b="0" i="0" dirty="0">
                <a:effectLst/>
                <a:latin typeface="Century Gothic" panose="020B0502020202020204" pitchFamily="34" charset="0"/>
              </a:rPr>
              <a:t>Непосредственно одиночеству посвящены стихотворения </a:t>
            </a:r>
            <a:r>
              <a:rPr lang="ru-RU" dirty="0">
                <a:latin typeface="Century Gothic" panose="020B0502020202020204" pitchFamily="34" charset="0"/>
              </a:rPr>
              <a:t>«И скучно, и грустно»</a:t>
            </a:r>
            <a:r>
              <a:rPr lang="ru-RU" b="0" i="0" dirty="0">
                <a:effectLst/>
                <a:latin typeface="Century Gothic" panose="020B0502020202020204" pitchFamily="34" charset="0"/>
              </a:rPr>
              <a:t>, </a:t>
            </a:r>
            <a:r>
              <a:rPr lang="ru-RU" dirty="0">
                <a:latin typeface="Century Gothic" panose="020B0502020202020204" pitchFamily="34" charset="0"/>
              </a:rPr>
              <a:t>«Одиночество» (Как страшно жизни сей оковы)</a:t>
            </a:r>
            <a:r>
              <a:rPr lang="ru-RU" b="0" i="0" dirty="0">
                <a:effectLst/>
                <a:latin typeface="Century Gothic" panose="020B0502020202020204" pitchFamily="34" charset="0"/>
              </a:rPr>
              <a:t>, «Пусть я кого-нибудь люблю…», </a:t>
            </a:r>
            <a:r>
              <a:rPr lang="ru-RU" dirty="0">
                <a:latin typeface="Century Gothic" panose="020B0502020202020204" pitchFamily="34" charset="0"/>
              </a:rPr>
              <a:t>«На севере диком стоит одиноко»</a:t>
            </a:r>
            <a:r>
              <a:rPr lang="ru-RU" b="0" i="0" dirty="0">
                <a:effectLst/>
                <a:latin typeface="Century Gothic" panose="020B0502020202020204" pitchFamily="34" charset="0"/>
              </a:rPr>
              <a:t> и др.</a:t>
            </a:r>
          </a:p>
          <a:p>
            <a:pPr algn="l" fontAlgn="base"/>
            <a:r>
              <a:rPr lang="ru-RU" dirty="0">
                <a:latin typeface="Century Gothic" panose="020B0502020202020204" pitchFamily="34" charset="0"/>
              </a:rPr>
              <a:t>Природа</a:t>
            </a:r>
            <a:r>
              <a:rPr lang="ru-RU" b="0" i="0" dirty="0">
                <a:effectLst/>
                <a:latin typeface="Century Gothic" panose="020B0502020202020204" pitchFamily="34" charset="0"/>
              </a:rPr>
              <a:t> и природные явления служат поэту декорацией его любимой </a:t>
            </a:r>
            <a:r>
              <a:rPr lang="ru-RU" dirty="0">
                <a:latin typeface="Century Gothic" panose="020B0502020202020204" pitchFamily="34" charset="0"/>
              </a:rPr>
              <a:t>теме одиночества</a:t>
            </a:r>
            <a:r>
              <a:rPr lang="ru-RU" b="0" i="0" dirty="0">
                <a:effectLst/>
                <a:latin typeface="Century Gothic" panose="020B0502020202020204" pitchFamily="34" charset="0"/>
              </a:rPr>
              <a:t>. Таковы стихотворения «Утес», </a:t>
            </a:r>
            <a:r>
              <a:rPr lang="ru-RU" dirty="0">
                <a:latin typeface="Century Gothic" panose="020B0502020202020204" pitchFamily="34" charset="0"/>
              </a:rPr>
              <a:t>«Листок»</a:t>
            </a:r>
            <a:r>
              <a:rPr lang="ru-RU" b="0" i="0" dirty="0">
                <a:effectLst/>
                <a:latin typeface="Century Gothic" panose="020B0502020202020204" pitchFamily="34" charset="0"/>
              </a:rPr>
              <a:t>, </a:t>
            </a:r>
            <a:r>
              <a:rPr lang="ru-RU" dirty="0">
                <a:latin typeface="Century Gothic" panose="020B0502020202020204" pitchFamily="34" charset="0"/>
              </a:rPr>
              <a:t>«Парус»</a:t>
            </a:r>
            <a:r>
              <a:rPr lang="ru-RU" b="0" i="0" dirty="0">
                <a:effectLst/>
                <a:latin typeface="Century Gothic" panose="020B0502020202020204" pitchFamily="34" charset="0"/>
              </a:rPr>
              <a:t>, </a:t>
            </a:r>
            <a:r>
              <a:rPr lang="ru-RU" dirty="0">
                <a:latin typeface="Century Gothic" panose="020B0502020202020204" pitchFamily="34" charset="0"/>
              </a:rPr>
              <a:t>«Тучи»</a:t>
            </a:r>
            <a:r>
              <a:rPr lang="ru-RU" b="0" i="0" dirty="0">
                <a:effectLst/>
                <a:latin typeface="Century Gothic" panose="020B0502020202020204" pitchFamily="34" charset="0"/>
              </a:rPr>
              <a:t>.</a:t>
            </a:r>
          </a:p>
          <a:p>
            <a:pPr algn="l" fontAlgn="base"/>
            <a:r>
              <a:rPr lang="ru-RU" b="0" i="0" dirty="0">
                <a:effectLst/>
                <a:latin typeface="Century Gothic" panose="020B0502020202020204" pitchFamily="34" charset="0"/>
              </a:rPr>
              <a:t>У Лермонтова особое место занимает философская лирика, где он задается вопросами бытия. В стихотворении «Гляжу на будущность с боязнью», слышится растерянность поэта перед дальнейшей жизнью. Стихотворение написано в 1838 году, а у поэта возникает вопрос: зачем он живет? Философским смыслом наполнено стихотворение </a:t>
            </a:r>
            <a:r>
              <a:rPr lang="ru-RU" dirty="0">
                <a:latin typeface="Century Gothic" panose="020B0502020202020204" pitchFamily="34" charset="0"/>
              </a:rPr>
              <a:t>«Выхожу один я на дорогу»</a:t>
            </a:r>
            <a:r>
              <a:rPr lang="ru-RU" b="0" i="0" dirty="0">
                <a:effectLst/>
                <a:latin typeface="Century Gothic" panose="020B0502020202020204" pitchFamily="34" charset="0"/>
              </a:rPr>
              <a:t>.</a:t>
            </a:r>
          </a:p>
        </p:txBody>
      </p:sp>
      <p:pic>
        <p:nvPicPr>
          <p:cNvPr id="7170" name="Picture 2">
            <a:extLst>
              <a:ext uri="{FF2B5EF4-FFF2-40B4-BE49-F238E27FC236}">
                <a16:creationId xmlns:a16="http://schemas.microsoft.com/office/drawing/2014/main" id="{6D59455B-A041-6FD2-A11B-AB232D966E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1373" y="183807"/>
            <a:ext cx="5597611" cy="4198208"/>
          </a:xfrm>
          <a:prstGeom prst="rect">
            <a:avLst/>
          </a:prstGeom>
          <a:noFill/>
          <a:ln w="57150">
            <a:solidFill>
              <a:srgbClr val="5EE44B"/>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37CE7BA-4E9B-0D6D-63C4-49AB27146FB7}"/>
              </a:ext>
            </a:extLst>
          </p:cNvPr>
          <p:cNvSpPr txBox="1"/>
          <p:nvPr/>
        </p:nvSpPr>
        <p:spPr>
          <a:xfrm>
            <a:off x="7426411" y="4565822"/>
            <a:ext cx="6122772" cy="1200329"/>
          </a:xfrm>
          <a:prstGeom prst="rect">
            <a:avLst/>
          </a:prstGeom>
          <a:noFill/>
        </p:spPr>
        <p:txBody>
          <a:bodyPr wrap="square">
            <a:spAutoFit/>
          </a:bodyPr>
          <a:lstStyle/>
          <a:p>
            <a:r>
              <a:rPr lang="ru-RU" b="0" i="0" dirty="0">
                <a:effectLst/>
                <a:latin typeface="Century Gothic" panose="020B0502020202020204" pitchFamily="34" charset="0"/>
              </a:rPr>
              <a:t>«Немного лет тому назад,</a:t>
            </a:r>
          </a:p>
          <a:p>
            <a:r>
              <a:rPr lang="ru-RU" b="0" i="0" dirty="0">
                <a:effectLst/>
                <a:latin typeface="Century Gothic" panose="020B0502020202020204" pitchFamily="34" charset="0"/>
              </a:rPr>
              <a:t> Там, где, </a:t>
            </a:r>
            <a:r>
              <a:rPr lang="ru-RU" b="0" i="0" dirty="0" err="1">
                <a:effectLst/>
                <a:latin typeface="Century Gothic" panose="020B0502020202020204" pitchFamily="34" charset="0"/>
              </a:rPr>
              <a:t>сливаяся</a:t>
            </a:r>
            <a:r>
              <a:rPr lang="ru-RU" b="0" i="0" dirty="0">
                <a:effectLst/>
                <a:latin typeface="Century Gothic" panose="020B0502020202020204" pitchFamily="34" charset="0"/>
              </a:rPr>
              <a:t>, шумят, </a:t>
            </a:r>
          </a:p>
          <a:p>
            <a:r>
              <a:rPr lang="ru-RU" b="0" i="0" dirty="0">
                <a:effectLst/>
                <a:latin typeface="Century Gothic" panose="020B0502020202020204" pitchFamily="34" charset="0"/>
              </a:rPr>
              <a:t>Обнявшись, будто две сестры, Струи </a:t>
            </a:r>
            <a:r>
              <a:rPr lang="ru-RU" dirty="0" err="1">
                <a:latin typeface="Century Gothic" panose="020B0502020202020204" pitchFamily="34" charset="0"/>
              </a:rPr>
              <a:t>Арагвы</a:t>
            </a:r>
            <a:r>
              <a:rPr lang="ru-RU" b="0" i="0" dirty="0">
                <a:effectLst/>
                <a:latin typeface="Century Gothic" panose="020B0502020202020204" pitchFamily="34" charset="0"/>
              </a:rPr>
              <a:t> и </a:t>
            </a:r>
            <a:r>
              <a:rPr lang="ru-RU" dirty="0">
                <a:latin typeface="Century Gothic" panose="020B0502020202020204" pitchFamily="34" charset="0"/>
              </a:rPr>
              <a:t>Куры</a:t>
            </a:r>
            <a:r>
              <a:rPr lang="ru-RU" b="0" i="0" dirty="0">
                <a:effectLst/>
                <a:latin typeface="Century Gothic" panose="020B0502020202020204" pitchFamily="34" charset="0"/>
              </a:rPr>
              <a:t>…»</a:t>
            </a:r>
            <a:endParaRPr lang="ru-RU" dirty="0">
              <a:latin typeface="Century Gothic" panose="020B0502020202020204" pitchFamily="34" charset="0"/>
            </a:endParaRPr>
          </a:p>
        </p:txBody>
      </p:sp>
    </p:spTree>
    <p:extLst>
      <p:ext uri="{BB962C8B-B14F-4D97-AF65-F5344CB8AC3E}">
        <p14:creationId xmlns:p14="http://schemas.microsoft.com/office/powerpoint/2010/main" val="227251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A2F8ED66-8BD3-1A5E-61DF-A533A2EB36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6555FA06-A1E6-4D9E-52D0-7416EAAF2B7C}"/>
              </a:ext>
            </a:extLst>
          </p:cNvPr>
          <p:cNvSpPr txBox="1"/>
          <p:nvPr/>
        </p:nvSpPr>
        <p:spPr>
          <a:xfrm>
            <a:off x="0" y="0"/>
            <a:ext cx="12192000" cy="6740307"/>
          </a:xfrm>
          <a:prstGeom prst="rect">
            <a:avLst/>
          </a:prstGeom>
          <a:noFill/>
        </p:spPr>
        <p:txBody>
          <a:bodyPr wrap="square">
            <a:spAutoFit/>
          </a:bodyPr>
          <a:lstStyle/>
          <a:p>
            <a:pPr algn="l" fontAlgn="base"/>
            <a:r>
              <a:rPr lang="ru-RU" b="0" i="0" u="sng" dirty="0">
                <a:effectLst/>
                <a:latin typeface="Century Gothic" panose="020B0502020202020204" pitchFamily="34" charset="0"/>
              </a:rPr>
              <a:t>Гражданская лирика.</a:t>
            </a:r>
          </a:p>
          <a:p>
            <a:pPr algn="l" fontAlgn="base"/>
            <a:endParaRPr lang="ru-RU" b="0" i="0" u="sng" dirty="0">
              <a:effectLst/>
              <a:latin typeface="Century Gothic" panose="020B0502020202020204" pitchFamily="34" charset="0"/>
            </a:endParaRPr>
          </a:p>
          <a:p>
            <a:pPr algn="l" fontAlgn="base"/>
            <a:r>
              <a:rPr lang="ru-RU" b="0" i="0" dirty="0">
                <a:effectLst/>
                <a:latin typeface="Century Gothic" panose="020B0502020202020204" pitchFamily="34" charset="0"/>
              </a:rPr>
              <a:t>Мотив борьбы с самодержавием в лирике Лермонтова проскальзывает, но таких стихотворений немного. Вершиной гражданской лирики можно назвать стихотворение «На смерть поэта».</a:t>
            </a:r>
          </a:p>
          <a:p>
            <a:pPr algn="l" fontAlgn="base"/>
            <a:r>
              <a:rPr lang="ru-RU" b="0" i="0" dirty="0">
                <a:effectLst/>
                <a:latin typeface="Century Gothic" panose="020B0502020202020204" pitchFamily="34" charset="0"/>
              </a:rPr>
              <a:t>До этого было написано незавершенное стихотворение «Опять вы, гордые, восстали». Это стихотворение, скорее всего, явилось эмоциональным всплеском поэта. Оно осталось незавершенным. </a:t>
            </a:r>
          </a:p>
          <a:p>
            <a:pPr algn="l" fontAlgn="base"/>
            <a:r>
              <a:rPr lang="ru-RU" b="0" i="0" dirty="0">
                <a:effectLst/>
                <a:latin typeface="Century Gothic" panose="020B0502020202020204" pitchFamily="34" charset="0"/>
              </a:rPr>
              <a:t>После поражения декабрьского восстания по стране поползли слухи о казненных вождях, о том, что царь после восстания декабристов дал волю крестьянам, а родные помещики скрывают их, чтобы заставлять крестьян работать на себя. Крестьяне возвели казненных в ранг мучеников, боготворили их. В ряде губерний то здесь, то там, вспыхивали волнения, которые подавлялись силами полиции и армии.</a:t>
            </a:r>
          </a:p>
          <a:p>
            <a:pPr algn="l" fontAlgn="base"/>
            <a:r>
              <a:rPr lang="ru-RU" b="0" i="0" dirty="0">
                <a:effectLst/>
                <a:latin typeface="Century Gothic" panose="020B0502020202020204" pitchFamily="34" charset="0"/>
              </a:rPr>
              <a:t>В 1830-1831 годах в России вспыхивали так называемые «холерные бунты». Крестьяне, недовольные запретами на передвижение, возмущались и отвечали бунтами. Суворов в свое время подавил восстание Пугачева, поэтому Лермонтов называет Суворова врагом вольности и славы.</a:t>
            </a:r>
          </a:p>
          <a:p>
            <a:pPr algn="l" fontAlgn="base"/>
            <a:r>
              <a:rPr lang="ru-RU" b="0" i="0" dirty="0">
                <a:effectLst/>
                <a:latin typeface="Century Gothic" panose="020B0502020202020204" pitchFamily="34" charset="0"/>
              </a:rPr>
              <a:t>В шестнадцатилетнем возрасте Лермонтов написал стихотворение </a:t>
            </a:r>
            <a:r>
              <a:rPr lang="ru-RU" dirty="0">
                <a:latin typeface="Century Gothic" panose="020B0502020202020204" pitchFamily="34" charset="0"/>
              </a:rPr>
              <a:t>«Предсказание»</a:t>
            </a:r>
            <a:r>
              <a:rPr lang="ru-RU" b="0" i="0" dirty="0">
                <a:effectLst/>
                <a:latin typeface="Century Gothic" panose="020B0502020202020204" pitchFamily="34" charset="0"/>
              </a:rPr>
              <a:t>, где предрек падение самодержавия. Некоторые исследователи видят в этом предсказании некое мистическое предчувствие. Но если вспомнить, что стихотворение написано в злополучном 1830 году, когда революции буквально сотрясали Европу, то это предсказание станет вполне логическим выводом из происходящих событий.</a:t>
            </a:r>
          </a:p>
          <a:p>
            <a:pPr algn="l" fontAlgn="base"/>
            <a:r>
              <a:rPr lang="ru-RU" b="0" i="0" dirty="0">
                <a:effectLst/>
                <a:latin typeface="Century Gothic" panose="020B0502020202020204" pitchFamily="34" charset="0"/>
              </a:rPr>
              <a:t>Гражданская тема неизменно перекликается с темой Родины. Таковы у Лермонтова стихотворения </a:t>
            </a:r>
            <a:r>
              <a:rPr lang="ru-RU" dirty="0">
                <a:latin typeface="Century Gothic" panose="020B0502020202020204" pitchFamily="34" charset="0"/>
              </a:rPr>
              <a:t>«Родина»</a:t>
            </a:r>
            <a:r>
              <a:rPr lang="ru-RU" b="0" i="0" dirty="0">
                <a:effectLst/>
                <a:latin typeface="Century Gothic" panose="020B0502020202020204" pitchFamily="34" charset="0"/>
              </a:rPr>
              <a:t>, </a:t>
            </a:r>
            <a:r>
              <a:rPr lang="ru-RU" dirty="0">
                <a:latin typeface="Century Gothic" panose="020B0502020202020204" pitchFamily="34" charset="0"/>
              </a:rPr>
              <a:t>«Когда волнуется желтеющая нива»</a:t>
            </a:r>
            <a:r>
              <a:rPr lang="ru-RU" b="0" i="0" dirty="0">
                <a:effectLst/>
                <a:latin typeface="Century Gothic" panose="020B0502020202020204" pitchFamily="34" charset="0"/>
              </a:rPr>
              <a:t>, « Монолог», </a:t>
            </a:r>
            <a:r>
              <a:rPr lang="ru-RU" dirty="0">
                <a:latin typeface="Century Gothic" panose="020B0502020202020204" pitchFamily="34" charset="0"/>
              </a:rPr>
              <a:t>«Печально я гляжу на наше поколенье»</a:t>
            </a:r>
            <a:r>
              <a:rPr lang="ru-RU" b="0" i="0" dirty="0">
                <a:effectLst/>
                <a:latin typeface="Century Gothic" panose="020B0502020202020204" pitchFamily="34" charset="0"/>
              </a:rPr>
              <a:t>. В двух последних стихотворениях слышится тревога поэта в том, что его поколение бездействует, не находит точки приложения своих сил.</a:t>
            </a:r>
          </a:p>
          <a:p>
            <a:pPr algn="l" fontAlgn="base"/>
            <a:endParaRPr lang="ru-RU" b="0" i="0" dirty="0">
              <a:solidFill>
                <a:srgbClr val="000000"/>
              </a:solidFill>
              <a:effectLst/>
              <a:latin typeface="Roboto" panose="02000000000000000000" pitchFamily="2" charset="0"/>
            </a:endParaRPr>
          </a:p>
        </p:txBody>
      </p:sp>
    </p:spTree>
    <p:extLst>
      <p:ext uri="{BB962C8B-B14F-4D97-AF65-F5344CB8AC3E}">
        <p14:creationId xmlns:p14="http://schemas.microsoft.com/office/powerpoint/2010/main" val="6755719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A2F8ED66-8BD3-1A5E-61DF-A533A2EB36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67A00F13-067C-DE51-E1F7-6EA848460D45}"/>
              </a:ext>
            </a:extLst>
          </p:cNvPr>
          <p:cNvSpPr txBox="1"/>
          <p:nvPr/>
        </p:nvSpPr>
        <p:spPr>
          <a:xfrm>
            <a:off x="-2058" y="0"/>
            <a:ext cx="6098058" cy="5632311"/>
          </a:xfrm>
          <a:prstGeom prst="rect">
            <a:avLst/>
          </a:prstGeom>
          <a:noFill/>
        </p:spPr>
        <p:txBody>
          <a:bodyPr wrap="square">
            <a:spAutoFit/>
          </a:bodyPr>
          <a:lstStyle/>
          <a:p>
            <a:pPr algn="l" fontAlgn="base"/>
            <a:r>
              <a:rPr lang="ru-RU" b="0" i="0" u="sng" dirty="0">
                <a:solidFill>
                  <a:srgbClr val="000000"/>
                </a:solidFill>
                <a:effectLst/>
                <a:latin typeface="Century Gothic" panose="020B0502020202020204" pitchFamily="34" charset="0"/>
              </a:rPr>
              <a:t>Любовная лирика.</a:t>
            </a:r>
          </a:p>
          <a:p>
            <a:pPr algn="l" fontAlgn="base"/>
            <a:endParaRPr lang="ru-RU" b="0" i="0" u="sng" dirty="0">
              <a:solidFill>
                <a:srgbClr val="000000"/>
              </a:solidFill>
              <a:effectLst/>
              <a:latin typeface="Century Gothic" panose="020B0502020202020204" pitchFamily="34" charset="0"/>
            </a:endParaRPr>
          </a:p>
          <a:p>
            <a:pPr algn="l" fontAlgn="base"/>
            <a:r>
              <a:rPr lang="ru-RU" b="0" i="0" dirty="0">
                <a:solidFill>
                  <a:srgbClr val="000000"/>
                </a:solidFill>
                <a:effectLst/>
                <a:latin typeface="Century Gothic" panose="020B0502020202020204" pitchFamily="34" charset="0"/>
              </a:rPr>
              <a:t>Любовная лирика в творчестве Лермонтова занимает немного места. В основном, стихотворения о любви приходятся на период взросления. Но в любви он был разочарован. Сначала ветреная Сушкова, потом – таинственная Н.Ф.И – Наталья Федоровна Иванова заставили юного поэта разочароваться в любви. Этим барышням Лермонтов посвятил циклы стихотворений.</a:t>
            </a:r>
          </a:p>
          <a:p>
            <a:pPr algn="l" fontAlgn="base"/>
            <a:r>
              <a:rPr lang="ru-RU" b="0" i="0" dirty="0">
                <a:solidFill>
                  <a:srgbClr val="000000"/>
                </a:solidFill>
                <a:effectLst/>
                <a:latin typeface="Century Gothic" panose="020B0502020202020204" pitchFamily="34" charset="0"/>
              </a:rPr>
              <a:t>Варвара Лопухина была, наверное, самой большой привязанностью поэта. Правда, она вышла замуж за Бахметьева, но это не мешало им сохранять теплые, дружеские отношения до самой смерти Лермонтова. Варваре Лопухиной Лермонтов посвятил стихотворения:</a:t>
            </a:r>
          </a:p>
          <a:p>
            <a:pPr algn="l" fontAlgn="base"/>
            <a:r>
              <a:rPr lang="ru-RU" b="0" i="0" dirty="0">
                <a:solidFill>
                  <a:srgbClr val="000000"/>
                </a:solidFill>
                <a:effectLst/>
                <a:latin typeface="Century Gothic" panose="020B0502020202020204" pitchFamily="34" charset="0"/>
              </a:rPr>
              <a:t>«Она не гордой красотою…»,</a:t>
            </a:r>
          </a:p>
          <a:p>
            <a:pPr algn="l" fontAlgn="base"/>
            <a:r>
              <a:rPr lang="ru-RU" b="0" i="0" dirty="0">
                <a:solidFill>
                  <a:srgbClr val="000000"/>
                </a:solidFill>
                <a:effectLst/>
                <a:latin typeface="Century Gothic" panose="020B0502020202020204" pitchFamily="34" charset="0"/>
              </a:rPr>
              <a:t>«Мы случайно сведены судьбою…»,</a:t>
            </a:r>
          </a:p>
          <a:p>
            <a:pPr algn="l" fontAlgn="base"/>
            <a:r>
              <a:rPr lang="ru-RU" b="0" i="0" dirty="0">
                <a:solidFill>
                  <a:srgbClr val="000000"/>
                </a:solidFill>
                <a:effectLst/>
                <a:latin typeface="Century Gothic" panose="020B0502020202020204" pitchFamily="34" charset="0"/>
              </a:rPr>
              <a:t>«Оставь напрасные заботы…».</a:t>
            </a:r>
          </a:p>
        </p:txBody>
      </p:sp>
      <p:sp>
        <p:nvSpPr>
          <p:cNvPr id="6" name="TextBox 5">
            <a:extLst>
              <a:ext uri="{FF2B5EF4-FFF2-40B4-BE49-F238E27FC236}">
                <a16:creationId xmlns:a16="http://schemas.microsoft.com/office/drawing/2014/main" id="{F459579B-4BC6-B51F-70E4-C21D549C06E1}"/>
              </a:ext>
            </a:extLst>
          </p:cNvPr>
          <p:cNvSpPr txBox="1"/>
          <p:nvPr/>
        </p:nvSpPr>
        <p:spPr>
          <a:xfrm>
            <a:off x="6573794" y="0"/>
            <a:ext cx="5644977" cy="4247317"/>
          </a:xfrm>
          <a:prstGeom prst="rect">
            <a:avLst/>
          </a:prstGeom>
          <a:noFill/>
        </p:spPr>
        <p:txBody>
          <a:bodyPr wrap="square">
            <a:spAutoFit/>
          </a:bodyPr>
          <a:lstStyle/>
          <a:p>
            <a:pPr algn="l" fontAlgn="base"/>
            <a:r>
              <a:rPr lang="ru-RU" b="0" i="0" u="sng" dirty="0">
                <a:solidFill>
                  <a:srgbClr val="000000"/>
                </a:solidFill>
                <a:effectLst/>
                <a:latin typeface="Century Gothic" panose="020B0502020202020204" pitchFamily="34" charset="0"/>
              </a:rPr>
              <a:t>Смешанные мотивы.</a:t>
            </a:r>
          </a:p>
          <a:p>
            <a:pPr algn="l" fontAlgn="base"/>
            <a:endParaRPr lang="ru-RU" b="0" i="0" u="sng" dirty="0">
              <a:solidFill>
                <a:srgbClr val="000000"/>
              </a:solidFill>
              <a:effectLst/>
              <a:latin typeface="Century Gothic" panose="020B0502020202020204" pitchFamily="34" charset="0"/>
            </a:endParaRPr>
          </a:p>
          <a:p>
            <a:pPr algn="l" fontAlgn="base"/>
            <a:r>
              <a:rPr lang="ru-RU" b="0" i="0" dirty="0">
                <a:solidFill>
                  <a:srgbClr val="000000"/>
                </a:solidFill>
                <a:effectLst/>
                <a:latin typeface="Century Gothic" panose="020B0502020202020204" pitchFamily="34" charset="0"/>
              </a:rPr>
              <a:t>У Лермонтова немало таких многоплановых произведений, перед которыми  встаешь в тупик: о чем оно? к какой теме причислить? Например, стихотворение «Спеша на север издалека…». Первая строка вроде о Родине. Путник стремится скорее попасть в родную сторону, на север. Описание Казбека и Кавказа и обращение к нему напоминает о любви Лермонтова к Кавказу. Затем поэт говорит о своем беспокойстве, в том, что его забыли или помнят. Это – тема дружбы, взаимоотношений между людьми. Последние строки стиха – одиночество.</a:t>
            </a:r>
          </a:p>
        </p:txBody>
      </p:sp>
      <p:cxnSp>
        <p:nvCxnSpPr>
          <p:cNvPr id="8" name="Прямая соединительная линия 7">
            <a:extLst>
              <a:ext uri="{FF2B5EF4-FFF2-40B4-BE49-F238E27FC236}">
                <a16:creationId xmlns:a16="http://schemas.microsoft.com/office/drawing/2014/main" id="{88430AF9-323E-4637-F56D-4382B3EB59F5}"/>
              </a:ext>
            </a:extLst>
          </p:cNvPr>
          <p:cNvCxnSpPr/>
          <p:nvPr/>
        </p:nvCxnSpPr>
        <p:spPr>
          <a:xfrm>
            <a:off x="6219568" y="200078"/>
            <a:ext cx="0" cy="631430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2556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A2F8ED66-8BD3-1A5E-61DF-A533A2EB36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196" name="Picture 4">
            <a:extLst>
              <a:ext uri="{FF2B5EF4-FFF2-40B4-BE49-F238E27FC236}">
                <a16:creationId xmlns:a16="http://schemas.microsoft.com/office/drawing/2014/main" id="{7966CCCC-171A-FC19-C99B-378C0FBCF7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081" y="135924"/>
            <a:ext cx="10243837" cy="6354592"/>
          </a:xfrm>
          <a:prstGeom prst="rect">
            <a:avLst/>
          </a:prstGeom>
          <a:noFill/>
          <a:ln w="57150">
            <a:solidFill>
              <a:srgbClr val="5EE44B"/>
            </a:solidFill>
          </a:ln>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33C2D29C-9B2A-6CE5-E432-2B8BDCE4CED4}"/>
              </a:ext>
            </a:extLst>
          </p:cNvPr>
          <p:cNvSpPr txBox="1"/>
          <p:nvPr/>
        </p:nvSpPr>
        <p:spPr>
          <a:xfrm>
            <a:off x="-2059" y="6490516"/>
            <a:ext cx="12192000" cy="369332"/>
          </a:xfrm>
          <a:prstGeom prst="rect">
            <a:avLst/>
          </a:prstGeom>
          <a:noFill/>
        </p:spPr>
        <p:txBody>
          <a:bodyPr wrap="square">
            <a:spAutoFit/>
          </a:bodyPr>
          <a:lstStyle/>
          <a:p>
            <a:pPr algn="ctr"/>
            <a:r>
              <a:rPr lang="ru-RU" b="0" i="0" dirty="0">
                <a:effectLst/>
                <a:latin typeface="Century Gothic" panose="020B0502020202020204" pitchFamily="34" charset="0"/>
              </a:rPr>
              <a:t>«Военно-Грузинская дорога близ Мцхеты» - </a:t>
            </a:r>
            <a:r>
              <a:rPr lang="ru-RU" dirty="0">
                <a:latin typeface="Century Gothic" panose="020B0502020202020204" pitchFamily="34" charset="0"/>
              </a:rPr>
              <a:t>к</a:t>
            </a:r>
            <a:r>
              <a:rPr lang="ru-RU" b="0" i="0" dirty="0">
                <a:effectLst/>
                <a:latin typeface="Century Gothic" panose="020B0502020202020204" pitchFamily="34" charset="0"/>
              </a:rPr>
              <a:t>артина  Лермонтова (1837, картон, масло) </a:t>
            </a:r>
            <a:endParaRPr lang="ru-RU" dirty="0">
              <a:latin typeface="Century Gothic" panose="020B0502020202020204" pitchFamily="34" charset="0"/>
            </a:endParaRPr>
          </a:p>
        </p:txBody>
      </p:sp>
    </p:spTree>
    <p:extLst>
      <p:ext uri="{BB962C8B-B14F-4D97-AF65-F5344CB8AC3E}">
        <p14:creationId xmlns:p14="http://schemas.microsoft.com/office/powerpoint/2010/main" val="327377995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TotalTime>
  <Words>1098</Words>
  <Application>Microsoft Office PowerPoint</Application>
  <PresentationFormat>Широкоэкранный</PresentationFormat>
  <Paragraphs>49</Paragraphs>
  <Slides>10</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10</vt:i4>
      </vt:variant>
    </vt:vector>
  </HeadingPairs>
  <TitlesOfParts>
    <vt:vector size="16" baseType="lpstr">
      <vt:lpstr>Arial</vt:lpstr>
      <vt:lpstr>Calibri</vt:lpstr>
      <vt:lpstr>Calibri Light</vt:lpstr>
      <vt:lpstr>Century Gothic</vt:lpstr>
      <vt:lpstr>Roboto</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qwert001920@mail.ru</dc:creator>
  <cp:lastModifiedBy>qwert001920@mail.ru</cp:lastModifiedBy>
  <cp:revision>27</cp:revision>
  <dcterms:created xsi:type="dcterms:W3CDTF">2022-05-06T06:02:42Z</dcterms:created>
  <dcterms:modified xsi:type="dcterms:W3CDTF">2022-05-16T16:15:39Z</dcterms:modified>
</cp:coreProperties>
</file>