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FF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9A230CE-2115-45B8-B203-96252277401D}"/>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95047E45-51EC-1C2F-043A-EC329B5BCD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14AC1163-6341-C29C-65B2-962F541D33B3}"/>
              </a:ext>
            </a:extLst>
          </p:cNvPr>
          <p:cNvSpPr>
            <a:spLocks noGrp="1"/>
          </p:cNvSpPr>
          <p:nvPr>
            <p:ph type="dt" sz="half" idx="10"/>
          </p:nvPr>
        </p:nvSpPr>
        <p:spPr/>
        <p:txBody>
          <a:bodyPr/>
          <a:lstStyle/>
          <a:p>
            <a:fld id="{328D44AB-A1D6-4429-92EC-CF61DD571C67}" type="datetimeFigureOut">
              <a:rPr lang="ru-RU" smtClean="0"/>
              <a:t>16.05.2022</a:t>
            </a:fld>
            <a:endParaRPr lang="ru-RU"/>
          </a:p>
        </p:txBody>
      </p:sp>
      <p:sp>
        <p:nvSpPr>
          <p:cNvPr id="5" name="Нижний колонтитул 4">
            <a:extLst>
              <a:ext uri="{FF2B5EF4-FFF2-40B4-BE49-F238E27FC236}">
                <a16:creationId xmlns:a16="http://schemas.microsoft.com/office/drawing/2014/main" id="{56A7F6F6-9AF5-675F-8104-527371CC1B2A}"/>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190D4FAA-123E-1847-9D4B-E0A97F1D1444}"/>
              </a:ext>
            </a:extLst>
          </p:cNvPr>
          <p:cNvSpPr>
            <a:spLocks noGrp="1"/>
          </p:cNvSpPr>
          <p:nvPr>
            <p:ph type="sldNum" sz="quarter" idx="12"/>
          </p:nvPr>
        </p:nvSpPr>
        <p:spPr/>
        <p:txBody>
          <a:bodyPr/>
          <a:lstStyle/>
          <a:p>
            <a:fld id="{59152E0B-CEF3-4F19-A60A-480EAA02AD39}" type="slidenum">
              <a:rPr lang="ru-RU" smtClean="0"/>
              <a:t>‹#›</a:t>
            </a:fld>
            <a:endParaRPr lang="ru-RU"/>
          </a:p>
        </p:txBody>
      </p:sp>
    </p:spTree>
    <p:extLst>
      <p:ext uri="{BB962C8B-B14F-4D97-AF65-F5344CB8AC3E}">
        <p14:creationId xmlns:p14="http://schemas.microsoft.com/office/powerpoint/2010/main" val="28016185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9491FB5-0AA3-4486-7052-817406307131}"/>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A3400913-7876-A8C6-BC5D-5F40B75543AB}"/>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F48FA5A9-EF41-0486-8D09-4FD2A7C3699D}"/>
              </a:ext>
            </a:extLst>
          </p:cNvPr>
          <p:cNvSpPr>
            <a:spLocks noGrp="1"/>
          </p:cNvSpPr>
          <p:nvPr>
            <p:ph type="dt" sz="half" idx="10"/>
          </p:nvPr>
        </p:nvSpPr>
        <p:spPr/>
        <p:txBody>
          <a:bodyPr/>
          <a:lstStyle/>
          <a:p>
            <a:fld id="{328D44AB-A1D6-4429-92EC-CF61DD571C67}" type="datetimeFigureOut">
              <a:rPr lang="ru-RU" smtClean="0"/>
              <a:t>16.05.2022</a:t>
            </a:fld>
            <a:endParaRPr lang="ru-RU"/>
          </a:p>
        </p:txBody>
      </p:sp>
      <p:sp>
        <p:nvSpPr>
          <p:cNvPr id="5" name="Нижний колонтитул 4">
            <a:extLst>
              <a:ext uri="{FF2B5EF4-FFF2-40B4-BE49-F238E27FC236}">
                <a16:creationId xmlns:a16="http://schemas.microsoft.com/office/drawing/2014/main" id="{AB7A3666-40CA-5FA4-F58E-C1DBD1F05D13}"/>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A32A8C8E-196C-2CCC-CFB7-D9033703C24E}"/>
              </a:ext>
            </a:extLst>
          </p:cNvPr>
          <p:cNvSpPr>
            <a:spLocks noGrp="1"/>
          </p:cNvSpPr>
          <p:nvPr>
            <p:ph type="sldNum" sz="quarter" idx="12"/>
          </p:nvPr>
        </p:nvSpPr>
        <p:spPr/>
        <p:txBody>
          <a:bodyPr/>
          <a:lstStyle/>
          <a:p>
            <a:fld id="{59152E0B-CEF3-4F19-A60A-480EAA02AD39}" type="slidenum">
              <a:rPr lang="ru-RU" smtClean="0"/>
              <a:t>‹#›</a:t>
            </a:fld>
            <a:endParaRPr lang="ru-RU"/>
          </a:p>
        </p:txBody>
      </p:sp>
    </p:spTree>
    <p:extLst>
      <p:ext uri="{BB962C8B-B14F-4D97-AF65-F5344CB8AC3E}">
        <p14:creationId xmlns:p14="http://schemas.microsoft.com/office/powerpoint/2010/main" val="40652673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53E7CB7F-4361-B65A-5A73-A602A8B10912}"/>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1ED7AC75-EAA8-CFAC-93FC-316050B8D6A3}"/>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1521D2E7-038D-609C-3F4D-27CDA9D874A9}"/>
              </a:ext>
            </a:extLst>
          </p:cNvPr>
          <p:cNvSpPr>
            <a:spLocks noGrp="1"/>
          </p:cNvSpPr>
          <p:nvPr>
            <p:ph type="dt" sz="half" idx="10"/>
          </p:nvPr>
        </p:nvSpPr>
        <p:spPr/>
        <p:txBody>
          <a:bodyPr/>
          <a:lstStyle/>
          <a:p>
            <a:fld id="{328D44AB-A1D6-4429-92EC-CF61DD571C67}" type="datetimeFigureOut">
              <a:rPr lang="ru-RU" smtClean="0"/>
              <a:t>16.05.2022</a:t>
            </a:fld>
            <a:endParaRPr lang="ru-RU"/>
          </a:p>
        </p:txBody>
      </p:sp>
      <p:sp>
        <p:nvSpPr>
          <p:cNvPr id="5" name="Нижний колонтитул 4">
            <a:extLst>
              <a:ext uri="{FF2B5EF4-FFF2-40B4-BE49-F238E27FC236}">
                <a16:creationId xmlns:a16="http://schemas.microsoft.com/office/drawing/2014/main" id="{0609B10C-936B-A7C7-8699-B9F76BA58EC6}"/>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71DE7B90-2DC8-3B99-03E7-B6BAF0B9A003}"/>
              </a:ext>
            </a:extLst>
          </p:cNvPr>
          <p:cNvSpPr>
            <a:spLocks noGrp="1"/>
          </p:cNvSpPr>
          <p:nvPr>
            <p:ph type="sldNum" sz="quarter" idx="12"/>
          </p:nvPr>
        </p:nvSpPr>
        <p:spPr/>
        <p:txBody>
          <a:bodyPr/>
          <a:lstStyle/>
          <a:p>
            <a:fld id="{59152E0B-CEF3-4F19-A60A-480EAA02AD39}" type="slidenum">
              <a:rPr lang="ru-RU" smtClean="0"/>
              <a:t>‹#›</a:t>
            </a:fld>
            <a:endParaRPr lang="ru-RU"/>
          </a:p>
        </p:txBody>
      </p:sp>
    </p:spTree>
    <p:extLst>
      <p:ext uri="{BB962C8B-B14F-4D97-AF65-F5344CB8AC3E}">
        <p14:creationId xmlns:p14="http://schemas.microsoft.com/office/powerpoint/2010/main" val="13234217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FBB55B9-72D4-578A-F1B7-8C8C98B36EEE}"/>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9C52181E-A78A-CD00-A5B3-5FC4FA46214E}"/>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195C3EA6-87A0-1B91-A428-D95ACB846CA2}"/>
              </a:ext>
            </a:extLst>
          </p:cNvPr>
          <p:cNvSpPr>
            <a:spLocks noGrp="1"/>
          </p:cNvSpPr>
          <p:nvPr>
            <p:ph type="dt" sz="half" idx="10"/>
          </p:nvPr>
        </p:nvSpPr>
        <p:spPr/>
        <p:txBody>
          <a:bodyPr/>
          <a:lstStyle/>
          <a:p>
            <a:fld id="{328D44AB-A1D6-4429-92EC-CF61DD571C67}" type="datetimeFigureOut">
              <a:rPr lang="ru-RU" smtClean="0"/>
              <a:t>16.05.2022</a:t>
            </a:fld>
            <a:endParaRPr lang="ru-RU"/>
          </a:p>
        </p:txBody>
      </p:sp>
      <p:sp>
        <p:nvSpPr>
          <p:cNvPr id="5" name="Нижний колонтитул 4">
            <a:extLst>
              <a:ext uri="{FF2B5EF4-FFF2-40B4-BE49-F238E27FC236}">
                <a16:creationId xmlns:a16="http://schemas.microsoft.com/office/drawing/2014/main" id="{0DAB287B-CE8C-08A9-53A1-244862596E58}"/>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E2FB682A-C908-8EEF-CA6C-9B992FF325F8}"/>
              </a:ext>
            </a:extLst>
          </p:cNvPr>
          <p:cNvSpPr>
            <a:spLocks noGrp="1"/>
          </p:cNvSpPr>
          <p:nvPr>
            <p:ph type="sldNum" sz="quarter" idx="12"/>
          </p:nvPr>
        </p:nvSpPr>
        <p:spPr/>
        <p:txBody>
          <a:bodyPr/>
          <a:lstStyle/>
          <a:p>
            <a:fld id="{59152E0B-CEF3-4F19-A60A-480EAA02AD39}" type="slidenum">
              <a:rPr lang="ru-RU" smtClean="0"/>
              <a:t>‹#›</a:t>
            </a:fld>
            <a:endParaRPr lang="ru-RU"/>
          </a:p>
        </p:txBody>
      </p:sp>
    </p:spTree>
    <p:extLst>
      <p:ext uri="{BB962C8B-B14F-4D97-AF65-F5344CB8AC3E}">
        <p14:creationId xmlns:p14="http://schemas.microsoft.com/office/powerpoint/2010/main" val="25209642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529EF91-9DAF-BACD-D3B8-D4A5821F4A0B}"/>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40BB7F8F-F2A4-E49B-B945-65AC863C6FD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48B82B3D-DC7A-CE67-9B36-A329F08CDC60}"/>
              </a:ext>
            </a:extLst>
          </p:cNvPr>
          <p:cNvSpPr>
            <a:spLocks noGrp="1"/>
          </p:cNvSpPr>
          <p:nvPr>
            <p:ph type="dt" sz="half" idx="10"/>
          </p:nvPr>
        </p:nvSpPr>
        <p:spPr/>
        <p:txBody>
          <a:bodyPr/>
          <a:lstStyle/>
          <a:p>
            <a:fld id="{328D44AB-A1D6-4429-92EC-CF61DD571C67}" type="datetimeFigureOut">
              <a:rPr lang="ru-RU" smtClean="0"/>
              <a:t>16.05.2022</a:t>
            </a:fld>
            <a:endParaRPr lang="ru-RU"/>
          </a:p>
        </p:txBody>
      </p:sp>
      <p:sp>
        <p:nvSpPr>
          <p:cNvPr id="5" name="Нижний колонтитул 4">
            <a:extLst>
              <a:ext uri="{FF2B5EF4-FFF2-40B4-BE49-F238E27FC236}">
                <a16:creationId xmlns:a16="http://schemas.microsoft.com/office/drawing/2014/main" id="{4D4EF3EE-FED7-7229-F9B7-489517872A55}"/>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30E7C8D0-632E-FBB6-E41B-6DCD38C3DDAC}"/>
              </a:ext>
            </a:extLst>
          </p:cNvPr>
          <p:cNvSpPr>
            <a:spLocks noGrp="1"/>
          </p:cNvSpPr>
          <p:nvPr>
            <p:ph type="sldNum" sz="quarter" idx="12"/>
          </p:nvPr>
        </p:nvSpPr>
        <p:spPr/>
        <p:txBody>
          <a:bodyPr/>
          <a:lstStyle/>
          <a:p>
            <a:fld id="{59152E0B-CEF3-4F19-A60A-480EAA02AD39}" type="slidenum">
              <a:rPr lang="ru-RU" smtClean="0"/>
              <a:t>‹#›</a:t>
            </a:fld>
            <a:endParaRPr lang="ru-RU"/>
          </a:p>
        </p:txBody>
      </p:sp>
    </p:spTree>
    <p:extLst>
      <p:ext uri="{BB962C8B-B14F-4D97-AF65-F5344CB8AC3E}">
        <p14:creationId xmlns:p14="http://schemas.microsoft.com/office/powerpoint/2010/main" val="41188770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8BCCAF8-85D5-FCB7-7ACA-FCE7E6579E7D}"/>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F7B71C9A-65B9-8A45-F29D-785DF41645E5}"/>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4B8A968F-BA81-B5E4-B721-698F73CD6CC6}"/>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6C24799D-D1E9-712F-92E0-3E539A9FF6EC}"/>
              </a:ext>
            </a:extLst>
          </p:cNvPr>
          <p:cNvSpPr>
            <a:spLocks noGrp="1"/>
          </p:cNvSpPr>
          <p:nvPr>
            <p:ph type="dt" sz="half" idx="10"/>
          </p:nvPr>
        </p:nvSpPr>
        <p:spPr/>
        <p:txBody>
          <a:bodyPr/>
          <a:lstStyle/>
          <a:p>
            <a:fld id="{328D44AB-A1D6-4429-92EC-CF61DD571C67}" type="datetimeFigureOut">
              <a:rPr lang="ru-RU" smtClean="0"/>
              <a:t>16.05.2022</a:t>
            </a:fld>
            <a:endParaRPr lang="ru-RU"/>
          </a:p>
        </p:txBody>
      </p:sp>
      <p:sp>
        <p:nvSpPr>
          <p:cNvPr id="6" name="Нижний колонтитул 5">
            <a:extLst>
              <a:ext uri="{FF2B5EF4-FFF2-40B4-BE49-F238E27FC236}">
                <a16:creationId xmlns:a16="http://schemas.microsoft.com/office/drawing/2014/main" id="{D96BEF75-5F27-0B30-8984-56D8114044A7}"/>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7C7D0742-FFAE-FD83-5C5F-E7477271CECD}"/>
              </a:ext>
            </a:extLst>
          </p:cNvPr>
          <p:cNvSpPr>
            <a:spLocks noGrp="1"/>
          </p:cNvSpPr>
          <p:nvPr>
            <p:ph type="sldNum" sz="quarter" idx="12"/>
          </p:nvPr>
        </p:nvSpPr>
        <p:spPr/>
        <p:txBody>
          <a:bodyPr/>
          <a:lstStyle/>
          <a:p>
            <a:fld id="{59152E0B-CEF3-4F19-A60A-480EAA02AD39}" type="slidenum">
              <a:rPr lang="ru-RU" smtClean="0"/>
              <a:t>‹#›</a:t>
            </a:fld>
            <a:endParaRPr lang="ru-RU"/>
          </a:p>
        </p:txBody>
      </p:sp>
    </p:spTree>
    <p:extLst>
      <p:ext uri="{BB962C8B-B14F-4D97-AF65-F5344CB8AC3E}">
        <p14:creationId xmlns:p14="http://schemas.microsoft.com/office/powerpoint/2010/main" val="11989011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AF08885-15E2-53C1-1F99-2CCC33715AAC}"/>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C5A713E0-A69B-5F92-095F-22FF5A2640C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D6CD49A6-7B02-A123-6C2F-575A019DECB1}"/>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0DB945F6-EC5A-BFEB-2D68-35FB9DDC660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ED1C3CC7-D5F7-6A91-047D-F4E1C50EBF55}"/>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057164BC-94BB-DA6A-C429-FD2CDBF967BF}"/>
              </a:ext>
            </a:extLst>
          </p:cNvPr>
          <p:cNvSpPr>
            <a:spLocks noGrp="1"/>
          </p:cNvSpPr>
          <p:nvPr>
            <p:ph type="dt" sz="half" idx="10"/>
          </p:nvPr>
        </p:nvSpPr>
        <p:spPr/>
        <p:txBody>
          <a:bodyPr/>
          <a:lstStyle/>
          <a:p>
            <a:fld id="{328D44AB-A1D6-4429-92EC-CF61DD571C67}" type="datetimeFigureOut">
              <a:rPr lang="ru-RU" smtClean="0"/>
              <a:t>16.05.2022</a:t>
            </a:fld>
            <a:endParaRPr lang="ru-RU"/>
          </a:p>
        </p:txBody>
      </p:sp>
      <p:sp>
        <p:nvSpPr>
          <p:cNvPr id="8" name="Нижний колонтитул 7">
            <a:extLst>
              <a:ext uri="{FF2B5EF4-FFF2-40B4-BE49-F238E27FC236}">
                <a16:creationId xmlns:a16="http://schemas.microsoft.com/office/drawing/2014/main" id="{2CE23506-11CD-1D66-61A6-8A19B6895FD9}"/>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56B6275E-304E-35E8-5F68-FB75C5E1D83E}"/>
              </a:ext>
            </a:extLst>
          </p:cNvPr>
          <p:cNvSpPr>
            <a:spLocks noGrp="1"/>
          </p:cNvSpPr>
          <p:nvPr>
            <p:ph type="sldNum" sz="quarter" idx="12"/>
          </p:nvPr>
        </p:nvSpPr>
        <p:spPr/>
        <p:txBody>
          <a:bodyPr/>
          <a:lstStyle/>
          <a:p>
            <a:fld id="{59152E0B-CEF3-4F19-A60A-480EAA02AD39}" type="slidenum">
              <a:rPr lang="ru-RU" smtClean="0"/>
              <a:t>‹#›</a:t>
            </a:fld>
            <a:endParaRPr lang="ru-RU"/>
          </a:p>
        </p:txBody>
      </p:sp>
    </p:spTree>
    <p:extLst>
      <p:ext uri="{BB962C8B-B14F-4D97-AF65-F5344CB8AC3E}">
        <p14:creationId xmlns:p14="http://schemas.microsoft.com/office/powerpoint/2010/main" val="419783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7DB260E-E6C1-CA41-24B5-DE5D3CCA4A4C}"/>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C67802BA-7E50-E075-7C73-98089F4DE245}"/>
              </a:ext>
            </a:extLst>
          </p:cNvPr>
          <p:cNvSpPr>
            <a:spLocks noGrp="1"/>
          </p:cNvSpPr>
          <p:nvPr>
            <p:ph type="dt" sz="half" idx="10"/>
          </p:nvPr>
        </p:nvSpPr>
        <p:spPr/>
        <p:txBody>
          <a:bodyPr/>
          <a:lstStyle/>
          <a:p>
            <a:fld id="{328D44AB-A1D6-4429-92EC-CF61DD571C67}" type="datetimeFigureOut">
              <a:rPr lang="ru-RU" smtClean="0"/>
              <a:t>16.05.2022</a:t>
            </a:fld>
            <a:endParaRPr lang="ru-RU"/>
          </a:p>
        </p:txBody>
      </p:sp>
      <p:sp>
        <p:nvSpPr>
          <p:cNvPr id="4" name="Нижний колонтитул 3">
            <a:extLst>
              <a:ext uri="{FF2B5EF4-FFF2-40B4-BE49-F238E27FC236}">
                <a16:creationId xmlns:a16="http://schemas.microsoft.com/office/drawing/2014/main" id="{926ABFF0-2751-10DB-B302-8874BF3C3285}"/>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992A5F3C-8C70-D1A5-99FA-FA685937EEE7}"/>
              </a:ext>
            </a:extLst>
          </p:cNvPr>
          <p:cNvSpPr>
            <a:spLocks noGrp="1"/>
          </p:cNvSpPr>
          <p:nvPr>
            <p:ph type="sldNum" sz="quarter" idx="12"/>
          </p:nvPr>
        </p:nvSpPr>
        <p:spPr/>
        <p:txBody>
          <a:bodyPr/>
          <a:lstStyle/>
          <a:p>
            <a:fld id="{59152E0B-CEF3-4F19-A60A-480EAA02AD39}" type="slidenum">
              <a:rPr lang="ru-RU" smtClean="0"/>
              <a:t>‹#›</a:t>
            </a:fld>
            <a:endParaRPr lang="ru-RU"/>
          </a:p>
        </p:txBody>
      </p:sp>
    </p:spTree>
    <p:extLst>
      <p:ext uri="{BB962C8B-B14F-4D97-AF65-F5344CB8AC3E}">
        <p14:creationId xmlns:p14="http://schemas.microsoft.com/office/powerpoint/2010/main" val="10211185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EBEC5B96-F2A1-4539-2EA2-8F5405ECDF1C}"/>
              </a:ext>
            </a:extLst>
          </p:cNvPr>
          <p:cNvSpPr>
            <a:spLocks noGrp="1"/>
          </p:cNvSpPr>
          <p:nvPr>
            <p:ph type="dt" sz="half" idx="10"/>
          </p:nvPr>
        </p:nvSpPr>
        <p:spPr/>
        <p:txBody>
          <a:bodyPr/>
          <a:lstStyle/>
          <a:p>
            <a:fld id="{328D44AB-A1D6-4429-92EC-CF61DD571C67}" type="datetimeFigureOut">
              <a:rPr lang="ru-RU" smtClean="0"/>
              <a:t>16.05.2022</a:t>
            </a:fld>
            <a:endParaRPr lang="ru-RU"/>
          </a:p>
        </p:txBody>
      </p:sp>
      <p:sp>
        <p:nvSpPr>
          <p:cNvPr id="3" name="Нижний колонтитул 2">
            <a:extLst>
              <a:ext uri="{FF2B5EF4-FFF2-40B4-BE49-F238E27FC236}">
                <a16:creationId xmlns:a16="http://schemas.microsoft.com/office/drawing/2014/main" id="{2D1925A1-39A1-8F86-F513-C639754455ED}"/>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B65ACEB6-CACA-5673-FEE4-33EF63123470}"/>
              </a:ext>
            </a:extLst>
          </p:cNvPr>
          <p:cNvSpPr>
            <a:spLocks noGrp="1"/>
          </p:cNvSpPr>
          <p:nvPr>
            <p:ph type="sldNum" sz="quarter" idx="12"/>
          </p:nvPr>
        </p:nvSpPr>
        <p:spPr/>
        <p:txBody>
          <a:bodyPr/>
          <a:lstStyle/>
          <a:p>
            <a:fld id="{59152E0B-CEF3-4F19-A60A-480EAA02AD39}" type="slidenum">
              <a:rPr lang="ru-RU" smtClean="0"/>
              <a:t>‹#›</a:t>
            </a:fld>
            <a:endParaRPr lang="ru-RU"/>
          </a:p>
        </p:txBody>
      </p:sp>
    </p:spTree>
    <p:extLst>
      <p:ext uri="{BB962C8B-B14F-4D97-AF65-F5344CB8AC3E}">
        <p14:creationId xmlns:p14="http://schemas.microsoft.com/office/powerpoint/2010/main" val="14159883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41A8A07-BBD5-15CF-EB19-35AE876998B1}"/>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8129CC7A-22BC-748A-089B-27D8ED3243C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272E8543-C070-6235-B5DD-824156925F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85C44699-D178-9316-1820-1F0E527D6CA6}"/>
              </a:ext>
            </a:extLst>
          </p:cNvPr>
          <p:cNvSpPr>
            <a:spLocks noGrp="1"/>
          </p:cNvSpPr>
          <p:nvPr>
            <p:ph type="dt" sz="half" idx="10"/>
          </p:nvPr>
        </p:nvSpPr>
        <p:spPr/>
        <p:txBody>
          <a:bodyPr/>
          <a:lstStyle/>
          <a:p>
            <a:fld id="{328D44AB-A1D6-4429-92EC-CF61DD571C67}" type="datetimeFigureOut">
              <a:rPr lang="ru-RU" smtClean="0"/>
              <a:t>16.05.2022</a:t>
            </a:fld>
            <a:endParaRPr lang="ru-RU"/>
          </a:p>
        </p:txBody>
      </p:sp>
      <p:sp>
        <p:nvSpPr>
          <p:cNvPr id="6" name="Нижний колонтитул 5">
            <a:extLst>
              <a:ext uri="{FF2B5EF4-FFF2-40B4-BE49-F238E27FC236}">
                <a16:creationId xmlns:a16="http://schemas.microsoft.com/office/drawing/2014/main" id="{E96B4AC8-FCF6-A5B2-EF49-877B042E9B42}"/>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2A0AF5E9-1A50-4B03-A915-EE0267C838D2}"/>
              </a:ext>
            </a:extLst>
          </p:cNvPr>
          <p:cNvSpPr>
            <a:spLocks noGrp="1"/>
          </p:cNvSpPr>
          <p:nvPr>
            <p:ph type="sldNum" sz="quarter" idx="12"/>
          </p:nvPr>
        </p:nvSpPr>
        <p:spPr/>
        <p:txBody>
          <a:bodyPr/>
          <a:lstStyle/>
          <a:p>
            <a:fld id="{59152E0B-CEF3-4F19-A60A-480EAA02AD39}" type="slidenum">
              <a:rPr lang="ru-RU" smtClean="0"/>
              <a:t>‹#›</a:t>
            </a:fld>
            <a:endParaRPr lang="ru-RU"/>
          </a:p>
        </p:txBody>
      </p:sp>
    </p:spTree>
    <p:extLst>
      <p:ext uri="{BB962C8B-B14F-4D97-AF65-F5344CB8AC3E}">
        <p14:creationId xmlns:p14="http://schemas.microsoft.com/office/powerpoint/2010/main" val="27106266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A997F74-A057-871E-C4EF-6EDD551B0131}"/>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CF505708-6E83-BCB0-3B07-42078EA5DEE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3FE459BF-249F-29B9-51C1-821A175988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7DF2BBEB-CAC9-3FC2-E741-00B116858897}"/>
              </a:ext>
            </a:extLst>
          </p:cNvPr>
          <p:cNvSpPr>
            <a:spLocks noGrp="1"/>
          </p:cNvSpPr>
          <p:nvPr>
            <p:ph type="dt" sz="half" idx="10"/>
          </p:nvPr>
        </p:nvSpPr>
        <p:spPr/>
        <p:txBody>
          <a:bodyPr/>
          <a:lstStyle/>
          <a:p>
            <a:fld id="{328D44AB-A1D6-4429-92EC-CF61DD571C67}" type="datetimeFigureOut">
              <a:rPr lang="ru-RU" smtClean="0"/>
              <a:t>16.05.2022</a:t>
            </a:fld>
            <a:endParaRPr lang="ru-RU"/>
          </a:p>
        </p:txBody>
      </p:sp>
      <p:sp>
        <p:nvSpPr>
          <p:cNvPr id="6" name="Нижний колонтитул 5">
            <a:extLst>
              <a:ext uri="{FF2B5EF4-FFF2-40B4-BE49-F238E27FC236}">
                <a16:creationId xmlns:a16="http://schemas.microsoft.com/office/drawing/2014/main" id="{81365801-8260-E5DD-6CB9-69403C29A023}"/>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C973BEE4-8060-BB35-6D5E-B3026696565A}"/>
              </a:ext>
            </a:extLst>
          </p:cNvPr>
          <p:cNvSpPr>
            <a:spLocks noGrp="1"/>
          </p:cNvSpPr>
          <p:nvPr>
            <p:ph type="sldNum" sz="quarter" idx="12"/>
          </p:nvPr>
        </p:nvSpPr>
        <p:spPr/>
        <p:txBody>
          <a:bodyPr/>
          <a:lstStyle/>
          <a:p>
            <a:fld id="{59152E0B-CEF3-4F19-A60A-480EAA02AD39}" type="slidenum">
              <a:rPr lang="ru-RU" smtClean="0"/>
              <a:t>‹#›</a:t>
            </a:fld>
            <a:endParaRPr lang="ru-RU"/>
          </a:p>
        </p:txBody>
      </p:sp>
    </p:spTree>
    <p:extLst>
      <p:ext uri="{BB962C8B-B14F-4D97-AF65-F5344CB8AC3E}">
        <p14:creationId xmlns:p14="http://schemas.microsoft.com/office/powerpoint/2010/main" val="7859852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74F8F27-5778-76B1-764A-CD671D2CB53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603DD736-9845-34B6-1AA4-ECEC9A39E0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D83467B9-B5EA-099C-5E9F-BBA7AD4CB2A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8D44AB-A1D6-4429-92EC-CF61DD571C67}" type="datetimeFigureOut">
              <a:rPr lang="ru-RU" smtClean="0"/>
              <a:t>16.05.2022</a:t>
            </a:fld>
            <a:endParaRPr lang="ru-RU"/>
          </a:p>
        </p:txBody>
      </p:sp>
      <p:sp>
        <p:nvSpPr>
          <p:cNvPr id="5" name="Нижний колонтитул 4">
            <a:extLst>
              <a:ext uri="{FF2B5EF4-FFF2-40B4-BE49-F238E27FC236}">
                <a16:creationId xmlns:a16="http://schemas.microsoft.com/office/drawing/2014/main" id="{62928EEF-6ABC-819F-F581-207075B7884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8B6C0360-2C81-7FE0-54F7-97F1E43EC1C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152E0B-CEF3-4F19-A60A-480EAA02AD39}" type="slidenum">
              <a:rPr lang="ru-RU" smtClean="0"/>
              <a:t>‹#›</a:t>
            </a:fld>
            <a:endParaRPr lang="ru-RU"/>
          </a:p>
        </p:txBody>
      </p:sp>
    </p:spTree>
    <p:extLst>
      <p:ext uri="{BB962C8B-B14F-4D97-AF65-F5344CB8AC3E}">
        <p14:creationId xmlns:p14="http://schemas.microsoft.com/office/powerpoint/2010/main" val="30737905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A4498A58-445F-2AE8-2684-5D5ADC5D27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82845FCF-35DC-F642-47DA-1CCE3DEDCC38}"/>
              </a:ext>
            </a:extLst>
          </p:cNvPr>
          <p:cNvSpPr txBox="1"/>
          <p:nvPr/>
        </p:nvSpPr>
        <p:spPr>
          <a:xfrm>
            <a:off x="1480" y="116279"/>
            <a:ext cx="12190520" cy="861774"/>
          </a:xfrm>
          <a:prstGeom prst="rect">
            <a:avLst/>
          </a:prstGeom>
          <a:noFill/>
        </p:spPr>
        <p:txBody>
          <a:bodyPr wrap="square">
            <a:spAutoFit/>
          </a:bodyPr>
          <a:lstStyle/>
          <a:p>
            <a:pPr algn="ctr"/>
            <a:r>
              <a:rPr lang="ru-RU" sz="2500" u="sng" dirty="0">
                <a:latin typeface="Century Gothic" panose="020B0502020202020204" pitchFamily="34" charset="0"/>
              </a:rPr>
              <a:t>ВЫДАЮЩИЕСЯ ОРАТОРЫ ПРОШЛОГО </a:t>
            </a:r>
            <a:br>
              <a:rPr lang="ru-RU" sz="2500" u="sng" dirty="0">
                <a:latin typeface="Century Gothic" panose="020B0502020202020204" pitchFamily="34" charset="0"/>
              </a:rPr>
            </a:br>
            <a:r>
              <a:rPr lang="ru-RU" sz="2500" u="sng" dirty="0">
                <a:latin typeface="Century Gothic" panose="020B0502020202020204" pitchFamily="34" charset="0"/>
              </a:rPr>
              <a:t>НАИБОЛЕЕ ЯРКИЕ ОСОБЕННОСТИ ИХ КРАСНОРЕЧИЯ</a:t>
            </a:r>
          </a:p>
        </p:txBody>
      </p:sp>
      <p:pic>
        <p:nvPicPr>
          <p:cNvPr id="7" name="Рисунок 6">
            <a:extLst>
              <a:ext uri="{FF2B5EF4-FFF2-40B4-BE49-F238E27FC236}">
                <a16:creationId xmlns:a16="http://schemas.microsoft.com/office/drawing/2014/main" id="{0AE1FCFA-F5DF-3AA8-7B0C-58629C688A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4057" y="1696598"/>
            <a:ext cx="9175825" cy="5161402"/>
          </a:xfrm>
          <a:prstGeom prst="rect">
            <a:avLst/>
          </a:prstGeom>
        </p:spPr>
      </p:pic>
    </p:spTree>
    <p:extLst>
      <p:ext uri="{BB962C8B-B14F-4D97-AF65-F5344CB8AC3E}">
        <p14:creationId xmlns:p14="http://schemas.microsoft.com/office/powerpoint/2010/main" val="7159645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A4498A58-445F-2AE8-2684-5D5ADC5D27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DC53EC8E-14F6-DFC9-0F6D-021628A16137}"/>
              </a:ext>
            </a:extLst>
          </p:cNvPr>
          <p:cNvSpPr txBox="1"/>
          <p:nvPr/>
        </p:nvSpPr>
        <p:spPr>
          <a:xfrm>
            <a:off x="-1836" y="0"/>
            <a:ext cx="12193836" cy="2308324"/>
          </a:xfrm>
          <a:prstGeom prst="rect">
            <a:avLst/>
          </a:prstGeom>
          <a:noFill/>
        </p:spPr>
        <p:txBody>
          <a:bodyPr wrap="square">
            <a:spAutoFit/>
          </a:bodyPr>
          <a:lstStyle/>
          <a:p>
            <a:pPr algn="l" fontAlgn="base"/>
            <a:r>
              <a:rPr lang="ru-RU" sz="1600" b="0" i="0" dirty="0">
                <a:solidFill>
                  <a:srgbClr val="000000"/>
                </a:solidFill>
                <a:effectLst/>
                <a:latin typeface="Century Gothic" panose="020B0502020202020204" pitchFamily="34" charset="0"/>
              </a:rPr>
              <a:t>Владимир Ильич Ленин – культовая фигура российской истории. </a:t>
            </a:r>
            <a:r>
              <a:rPr lang="ru-RU" sz="1600" dirty="0">
                <a:solidFill>
                  <a:srgbClr val="000000"/>
                </a:solidFill>
                <a:latin typeface="Century Gothic" panose="020B0502020202020204" pitchFamily="34" charset="0"/>
              </a:rPr>
              <a:t>П</a:t>
            </a:r>
            <a:r>
              <a:rPr lang="ru-RU" sz="1600" b="0" i="0" dirty="0">
                <a:solidFill>
                  <a:srgbClr val="000000"/>
                </a:solidFill>
                <a:effectLst/>
                <a:latin typeface="Century Gothic" panose="020B0502020202020204" pitchFamily="34" charset="0"/>
              </a:rPr>
              <a:t>ринимая в расчет силу его воздействия на народные массы, мало кто станет отрицать талант Ленина как оратора.</a:t>
            </a:r>
          </a:p>
          <a:p>
            <a:pPr algn="l" fontAlgn="base"/>
            <a:r>
              <a:rPr lang="ru-RU" sz="1600" b="0" i="0" dirty="0">
                <a:solidFill>
                  <a:srgbClr val="000000"/>
                </a:solidFill>
                <a:effectLst/>
                <a:latin typeface="Century Gothic" panose="020B0502020202020204" pitchFamily="34" charset="0"/>
              </a:rPr>
              <a:t>Каждый политический деятель должен обладать набором определенных профессиональных качеств, одним из которых является способность выступать перед большой аудиторией и общаться с публикой. При этом у каждого политика есть своя особенная манера выступлений, привлекающая одних слушателей и отталкивающая других. Ленин как оратор имел свой неповторимый стиль выступлений, который помог ему добиться известных всем успехов на политическом поприще. </a:t>
            </a:r>
            <a:br>
              <a:rPr lang="ru-RU" sz="1600" b="0" i="0" dirty="0">
                <a:solidFill>
                  <a:srgbClr val="000000"/>
                </a:solidFill>
                <a:effectLst/>
                <a:latin typeface="Century Gothic" panose="020B0502020202020204" pitchFamily="34" charset="0"/>
              </a:rPr>
            </a:br>
            <a:br>
              <a:rPr lang="ru-RU" sz="1600" b="0" i="0" dirty="0">
                <a:solidFill>
                  <a:srgbClr val="000000"/>
                </a:solidFill>
                <a:effectLst/>
                <a:latin typeface="Century Gothic" panose="020B0502020202020204" pitchFamily="34" charset="0"/>
              </a:rPr>
            </a:br>
            <a:endParaRPr lang="ru-RU" sz="1600" b="0" i="0" dirty="0">
              <a:solidFill>
                <a:srgbClr val="000000"/>
              </a:solidFill>
              <a:effectLst/>
              <a:latin typeface="Century Gothic" panose="020B0502020202020204" pitchFamily="34" charset="0"/>
            </a:endParaRPr>
          </a:p>
        </p:txBody>
      </p:sp>
      <p:pic>
        <p:nvPicPr>
          <p:cNvPr id="2050" name="Picture 2" descr="Ленин как оратор">
            <a:extLst>
              <a:ext uri="{FF2B5EF4-FFF2-40B4-BE49-F238E27FC236}">
                <a16:creationId xmlns:a16="http://schemas.microsoft.com/office/drawing/2014/main" id="{BCA0D400-CB42-1AD2-3A88-F86D2CF16F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1189" y="1723681"/>
            <a:ext cx="5715000" cy="4953000"/>
          </a:xfrm>
          <a:prstGeom prst="rect">
            <a:avLst/>
          </a:prstGeom>
          <a:noFill/>
          <a:ln w="57150">
            <a:solidFill>
              <a:srgbClr val="59FF76"/>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BE44DAFD-7F7A-FDDF-F8A8-733727B61478}"/>
              </a:ext>
            </a:extLst>
          </p:cNvPr>
          <p:cNvSpPr txBox="1"/>
          <p:nvPr/>
        </p:nvSpPr>
        <p:spPr>
          <a:xfrm>
            <a:off x="11018" y="2308324"/>
            <a:ext cx="6114360" cy="3046988"/>
          </a:xfrm>
          <a:prstGeom prst="rect">
            <a:avLst/>
          </a:prstGeom>
          <a:noFill/>
        </p:spPr>
        <p:txBody>
          <a:bodyPr wrap="square">
            <a:spAutoFit/>
          </a:bodyPr>
          <a:lstStyle/>
          <a:p>
            <a:pPr algn="l" fontAlgn="base"/>
            <a:r>
              <a:rPr lang="ru-RU" sz="1600" b="0" i="0" dirty="0">
                <a:solidFill>
                  <a:srgbClr val="000000"/>
                </a:solidFill>
                <a:effectLst/>
                <a:latin typeface="Century Gothic" panose="020B0502020202020204" pitchFamily="34" charset="0"/>
              </a:rPr>
              <a:t>Образ политика во многом строится именно на манере его выступлений. Одни политические деятели завоевывают славу протестующих бунтарей, другие – эксцентричных болтунов, третьи – народных защитников и т.д. Развитие политической карьеры сильно зависит от того, как политик-оратор строит диалог с народом.</a:t>
            </a:r>
          </a:p>
          <a:p>
            <a:pPr algn="l" fontAlgn="base"/>
            <a:r>
              <a:rPr lang="ru-RU" sz="1600" b="0" i="0" dirty="0">
                <a:solidFill>
                  <a:srgbClr val="000000"/>
                </a:solidFill>
                <a:effectLst/>
                <a:latin typeface="Century Gothic" panose="020B0502020202020204" pitchFamily="34" charset="0"/>
              </a:rPr>
              <a:t>Исходя из того, каких политических вершин достиг Владимир Ильич Ленин, можно сделать следующий вывод: он умел не просто привлечь представителей народа, но и зажечь их сердца одной общей идеей, что, несомненно, говорит о его выдающихся ораторских способностях.</a:t>
            </a:r>
          </a:p>
        </p:txBody>
      </p:sp>
    </p:spTree>
    <p:extLst>
      <p:ext uri="{BB962C8B-B14F-4D97-AF65-F5344CB8AC3E}">
        <p14:creationId xmlns:p14="http://schemas.microsoft.com/office/powerpoint/2010/main" val="10891114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A4498A58-445F-2AE8-2684-5D5ADC5D27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C89B514C-DB62-FF64-F70D-CA7DA7A83454}"/>
              </a:ext>
            </a:extLst>
          </p:cNvPr>
          <p:cNvSpPr txBox="1"/>
          <p:nvPr/>
        </p:nvSpPr>
        <p:spPr>
          <a:xfrm>
            <a:off x="0" y="0"/>
            <a:ext cx="7943161" cy="7232749"/>
          </a:xfrm>
          <a:prstGeom prst="rect">
            <a:avLst/>
          </a:prstGeom>
          <a:noFill/>
        </p:spPr>
        <p:txBody>
          <a:bodyPr wrap="square">
            <a:spAutoFit/>
          </a:bodyPr>
          <a:lstStyle/>
          <a:p>
            <a:pPr algn="l" fontAlgn="base"/>
            <a:r>
              <a:rPr lang="ru-RU" sz="1600" b="0" i="0" dirty="0">
                <a:solidFill>
                  <a:srgbClr val="000000"/>
                </a:solidFill>
                <a:effectLst/>
                <a:latin typeface="Century Gothic" panose="020B0502020202020204" pitchFamily="34" charset="0"/>
              </a:rPr>
              <a:t>Основываясь на фрагментах выступлений политика и воспоминаниях его современников, можно выделить следующие ораторские качества, присущие Ленину.</a:t>
            </a:r>
          </a:p>
          <a:p>
            <a:pPr algn="l" fontAlgn="base"/>
            <a:endParaRPr lang="ru-RU" sz="1600" b="0" i="0" dirty="0">
              <a:solidFill>
                <a:srgbClr val="000000"/>
              </a:solidFill>
              <a:effectLst/>
              <a:latin typeface="Century Gothic" panose="020B0502020202020204" pitchFamily="34" charset="0"/>
            </a:endParaRPr>
          </a:p>
          <a:p>
            <a:pPr algn="l" fontAlgn="base"/>
            <a:r>
              <a:rPr lang="ru-RU" sz="1600" b="0" i="0" u="sng" dirty="0">
                <a:solidFill>
                  <a:srgbClr val="000000"/>
                </a:solidFill>
                <a:effectLst/>
                <a:latin typeface="Century Gothic" panose="020B0502020202020204" pitchFamily="34" charset="0"/>
              </a:rPr>
              <a:t>Увлеченность собственной идеей.</a:t>
            </a:r>
          </a:p>
          <a:p>
            <a:pPr algn="l" fontAlgn="base"/>
            <a:r>
              <a:rPr lang="ru-RU" sz="1600" b="0" i="0" dirty="0">
                <a:solidFill>
                  <a:srgbClr val="000000"/>
                </a:solidFill>
                <a:effectLst/>
                <a:latin typeface="Century Gothic" panose="020B0502020202020204" pitchFamily="34" charset="0"/>
              </a:rPr>
              <a:t>Ленин не предлагал народу того, во что не верил сам. В этом заключается одно из главных его достоинств. Наблюдая эту преданность идее, публика не могла оставаться равнодушной и заражалась ленинской идеологией подобно ее автору.</a:t>
            </a:r>
          </a:p>
          <a:p>
            <a:pPr algn="l" fontAlgn="base"/>
            <a:r>
              <a:rPr lang="ru-RU" sz="1600" b="0" i="0" dirty="0">
                <a:solidFill>
                  <a:srgbClr val="000000"/>
                </a:solidFill>
                <a:effectLst/>
                <a:latin typeface="Century Gothic" panose="020B0502020202020204" pitchFamily="34" charset="0"/>
              </a:rPr>
              <a:t>Харизматичная личность, уверенная в правоте своих мыслей и действий, способна вселять эту уверенность в окружающих и вести за собой толпы людей. Эта тонкая психологическая связь наблюдается не только в отношениях политика и его аудитории, но и в обычной повседневной жизни.</a:t>
            </a:r>
          </a:p>
          <a:p>
            <a:pPr algn="l" fontAlgn="base"/>
            <a:endParaRPr lang="ru-RU" sz="1600" b="0" i="0" u="sng" dirty="0">
              <a:solidFill>
                <a:srgbClr val="000000"/>
              </a:solidFill>
              <a:effectLst/>
              <a:latin typeface="Century Gothic" panose="020B0502020202020204" pitchFamily="34" charset="0"/>
            </a:endParaRPr>
          </a:p>
          <a:p>
            <a:pPr algn="l" fontAlgn="base"/>
            <a:r>
              <a:rPr lang="ru-RU" sz="1600" b="0" i="0" u="sng" dirty="0">
                <a:solidFill>
                  <a:srgbClr val="000000"/>
                </a:solidFill>
                <a:effectLst/>
                <a:latin typeface="Century Gothic" panose="020B0502020202020204" pitchFamily="34" charset="0"/>
              </a:rPr>
              <a:t>Экспрессивность.</a:t>
            </a:r>
          </a:p>
          <a:p>
            <a:pPr algn="l" fontAlgn="base"/>
            <a:r>
              <a:rPr lang="ru-RU" sz="1600" b="0" i="0" dirty="0">
                <a:solidFill>
                  <a:srgbClr val="000000"/>
                </a:solidFill>
                <a:effectLst/>
                <a:latin typeface="Century Gothic" panose="020B0502020202020204" pitchFamily="34" charset="0"/>
              </a:rPr>
              <a:t>Отличительная черта Ленина как оратора – его активность, выражающаяся в жестикуляции и в манере речи. Все его выступления сопровождались резкими жестами и напряженностью всего тела, что говорит о полной самоотдаче политика его идее. Тем не менее, такая энергичность во время выступления не лучшим образом влияет на качество речи, становясь причиной сбивчивости и сумбурности некоторых высказываний. Экспрессивная манера речи нередко приносит политикам неудачу на профессиональном поприще, превращая их в глазах публики в неуравновешенных эксцентриков. Однако в случае с Лениным все вышло с точностью до наоборот: его экспрессия и политический азарт помогли объединить народ под крылом одной общей идеологии.</a:t>
            </a:r>
          </a:p>
          <a:p>
            <a:pPr algn="l" fontAlgn="base"/>
            <a:endParaRPr lang="ru-RU" sz="1600" b="0" i="0" dirty="0">
              <a:solidFill>
                <a:srgbClr val="000000"/>
              </a:solidFill>
              <a:effectLst/>
              <a:latin typeface="Century Gothic" panose="020B0502020202020204" pitchFamily="34" charset="0"/>
            </a:endParaRPr>
          </a:p>
        </p:txBody>
      </p:sp>
      <p:pic>
        <p:nvPicPr>
          <p:cNvPr id="3074" name="Picture 2" descr="Ленин перед народом">
            <a:extLst>
              <a:ext uri="{FF2B5EF4-FFF2-40B4-BE49-F238E27FC236}">
                <a16:creationId xmlns:a16="http://schemas.microsoft.com/office/drawing/2014/main" id="{4064D895-E42E-67C0-8390-D97F1238BE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43161" y="110168"/>
            <a:ext cx="4121517" cy="2527864"/>
          </a:xfrm>
          <a:prstGeom prst="rect">
            <a:avLst/>
          </a:prstGeom>
          <a:noFill/>
          <a:ln w="57150">
            <a:solidFill>
              <a:srgbClr val="59FF76"/>
            </a:solidFill>
          </a:ln>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BF56E642-316A-D76D-5CC5-FDE3EBBEE75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39933" y="2748200"/>
            <a:ext cx="2884919" cy="3999632"/>
          </a:xfrm>
          <a:prstGeom prst="rect">
            <a:avLst/>
          </a:prstGeom>
          <a:noFill/>
          <a:ln w="57150">
            <a:solidFill>
              <a:srgbClr val="59FF76"/>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93982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A4498A58-445F-2AE8-2684-5D5ADC5D27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B8A2CC05-43B3-0F6D-C232-D1598F8F24D3}"/>
              </a:ext>
            </a:extLst>
          </p:cNvPr>
          <p:cNvSpPr txBox="1"/>
          <p:nvPr/>
        </p:nvSpPr>
        <p:spPr>
          <a:xfrm>
            <a:off x="-1837" y="0"/>
            <a:ext cx="7900931" cy="6740307"/>
          </a:xfrm>
          <a:prstGeom prst="rect">
            <a:avLst/>
          </a:prstGeom>
          <a:noFill/>
        </p:spPr>
        <p:txBody>
          <a:bodyPr wrap="square">
            <a:spAutoFit/>
          </a:bodyPr>
          <a:lstStyle/>
          <a:p>
            <a:pPr algn="l" fontAlgn="base"/>
            <a:r>
              <a:rPr lang="ru-RU" sz="1600" b="0" i="0" u="sng" dirty="0">
                <a:solidFill>
                  <a:srgbClr val="000000"/>
                </a:solidFill>
                <a:effectLst/>
                <a:latin typeface="Century Gothic" panose="020B0502020202020204" pitchFamily="34" charset="0"/>
              </a:rPr>
              <a:t>Лаконичная речь.</a:t>
            </a:r>
          </a:p>
          <a:p>
            <a:pPr algn="l" fontAlgn="base"/>
            <a:r>
              <a:rPr lang="ru-RU" sz="1600" i="0" dirty="0">
                <a:solidFill>
                  <a:srgbClr val="000000"/>
                </a:solidFill>
                <a:effectLst/>
                <a:latin typeface="Century Gothic" panose="020B0502020202020204" pitchFamily="34" charset="0"/>
              </a:rPr>
              <a:t>Общаясь с публикой, оратор всегда подбирает определенный ключ и стиль речи именно к той аудитории, которая перед ним представлена. Так, оратор Ленин, понимая, что обращается, прежде всего, к простым рабочим и крестьянам, использовал в своей речи только краткие и простые слова и выражения, доступные для понимания обычным людям.</a:t>
            </a:r>
          </a:p>
          <a:p>
            <a:pPr algn="l" fontAlgn="base"/>
            <a:r>
              <a:rPr lang="ru-RU" sz="1600" i="0" dirty="0">
                <a:solidFill>
                  <a:srgbClr val="000000"/>
                </a:solidFill>
                <a:effectLst/>
                <a:latin typeface="Century Gothic" panose="020B0502020202020204" pitchFamily="34" charset="0"/>
              </a:rPr>
              <a:t>Как правило, толпа не воспринимает длинных философских рассуждений</a:t>
            </a:r>
            <a:r>
              <a:rPr lang="ru-RU" sz="1600" b="0" i="0" dirty="0">
                <a:solidFill>
                  <a:srgbClr val="000000"/>
                </a:solidFill>
                <a:effectLst/>
                <a:latin typeface="Century Gothic" panose="020B0502020202020204" pitchFamily="34" charset="0"/>
              </a:rPr>
              <a:t>, но при этом бурно реагирует на острые и лаконичные выражения, заключенные в четко сформулированные и правильно поданные предложения.</a:t>
            </a:r>
          </a:p>
          <a:p>
            <a:pPr algn="l" fontAlgn="base"/>
            <a:endParaRPr lang="ru-RU" sz="1600" b="0" i="0" u="sng" dirty="0">
              <a:solidFill>
                <a:srgbClr val="000000"/>
              </a:solidFill>
              <a:effectLst/>
              <a:latin typeface="Century Gothic" panose="020B0502020202020204" pitchFamily="34" charset="0"/>
            </a:endParaRPr>
          </a:p>
          <a:p>
            <a:pPr algn="l" fontAlgn="base"/>
            <a:r>
              <a:rPr lang="ru-RU" sz="1600" b="0" i="0" u="sng" dirty="0">
                <a:solidFill>
                  <a:srgbClr val="000000"/>
                </a:solidFill>
                <a:effectLst/>
                <a:latin typeface="Century Gothic" panose="020B0502020202020204" pitchFamily="34" charset="0"/>
              </a:rPr>
              <a:t>Родство с толпой.</a:t>
            </a:r>
          </a:p>
          <a:p>
            <a:pPr algn="l" fontAlgn="base"/>
            <a:r>
              <a:rPr lang="ru-RU" sz="1600" b="0" i="0" dirty="0">
                <a:solidFill>
                  <a:srgbClr val="000000"/>
                </a:solidFill>
                <a:effectLst/>
                <a:latin typeface="Century Gothic" panose="020B0502020202020204" pitchFamily="34" charset="0"/>
              </a:rPr>
              <a:t>Одной из основных ошибок многих политиков является возвышение своего собственного статуса за счет пафосного поведения перед публикой. Такая манера выступления отдаляет оратора от аудитории, в то время как общение с публикой на равных, что практиковал Владимир Ильич Ленин, сокращает расстояние между ними.</a:t>
            </a:r>
          </a:p>
          <a:p>
            <a:pPr algn="l" fontAlgn="base"/>
            <a:r>
              <a:rPr lang="ru-RU" sz="1600" b="0" i="0" dirty="0">
                <a:solidFill>
                  <a:srgbClr val="000000"/>
                </a:solidFill>
                <a:effectLst/>
                <a:latin typeface="Century Gothic" panose="020B0502020202020204" pitchFamily="34" charset="0"/>
              </a:rPr>
              <a:t>Общение на равных выражается не только в языке простого народа, но и в манере держать себя на публике. Ленин обращался к аудитории без излишнего пафоса, тем самым вызывая к себе народную симпатию и даже любовь.</a:t>
            </a:r>
          </a:p>
          <a:p>
            <a:pPr algn="l" fontAlgn="base"/>
            <a:r>
              <a:rPr lang="ru-RU" sz="1600" b="0" i="0" dirty="0">
                <a:solidFill>
                  <a:srgbClr val="000000"/>
                </a:solidFill>
                <a:effectLst/>
                <a:latin typeface="Century Gothic" panose="020B0502020202020204" pitchFamily="34" charset="0"/>
              </a:rPr>
              <a:t>Кроме того, за единение с народом отвечает также и манера Ленина выстраивать диалог с аудиторией вместо выступления перед ней. После короткой серии лаконичных и ярких высказываний Ленин всем своим видом обращается к аудитории, которая бурными криками или аплодисментами выражает свое согласие или протест.</a:t>
            </a:r>
          </a:p>
        </p:txBody>
      </p:sp>
      <p:pic>
        <p:nvPicPr>
          <p:cNvPr id="4098" name="Picture 2" descr="Ленин смотрит">
            <a:extLst>
              <a:ext uri="{FF2B5EF4-FFF2-40B4-BE49-F238E27FC236}">
                <a16:creationId xmlns:a16="http://schemas.microsoft.com/office/drawing/2014/main" id="{06029E8C-9DC0-511B-782E-96A879CBE8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99093" y="117693"/>
            <a:ext cx="4171721" cy="2350069"/>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a:extLst>
              <a:ext uri="{FF2B5EF4-FFF2-40B4-BE49-F238E27FC236}">
                <a16:creationId xmlns:a16="http://schemas.microsoft.com/office/drawing/2014/main" id="{AD79E7A6-6612-2247-9672-EFBCE76CE4D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03043" y="2586688"/>
            <a:ext cx="3483464" cy="4153619"/>
          </a:xfrm>
          <a:prstGeom prst="rect">
            <a:avLst/>
          </a:prstGeom>
          <a:noFill/>
          <a:ln w="57150">
            <a:solidFill>
              <a:srgbClr val="59FF76"/>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61721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A4498A58-445F-2AE8-2684-5D5ADC5D27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C7700150-212B-3E08-1C81-1B998D36D9BB}"/>
              </a:ext>
            </a:extLst>
          </p:cNvPr>
          <p:cNvSpPr txBox="1"/>
          <p:nvPr/>
        </p:nvSpPr>
        <p:spPr>
          <a:xfrm>
            <a:off x="0" y="0"/>
            <a:ext cx="12192000" cy="6986528"/>
          </a:xfrm>
          <a:prstGeom prst="rect">
            <a:avLst/>
          </a:prstGeom>
          <a:noFill/>
        </p:spPr>
        <p:txBody>
          <a:bodyPr wrap="square">
            <a:spAutoFit/>
          </a:bodyPr>
          <a:lstStyle/>
          <a:p>
            <a:pPr algn="l" fontAlgn="base">
              <a:buFont typeface="Arial" panose="020B0604020202020204" pitchFamily="34" charset="0"/>
              <a:buChar char="•"/>
            </a:pPr>
            <a:r>
              <a:rPr lang="ru-RU" sz="1600" b="0" i="0" dirty="0">
                <a:solidFill>
                  <a:srgbClr val="000000"/>
                </a:solidFill>
                <a:effectLst/>
                <a:latin typeface="Calibri" panose="020F0502020204030204" pitchFamily="34" charset="0"/>
              </a:rPr>
              <a:t> В литературе не раз отмечалась особая склонность Ленина к частым синтаксическим и лексическим повторам. С одной стороны, он применял эти повторы в пылу горячности, захватившей его в процессе выступления, делая тем самым акцент на главной идее высказывания. С другой стороны, повтор некоторых слов или конструкций применялся осознанно, создавая впечатление удара молотом, грозящего оппонентам.</a:t>
            </a:r>
          </a:p>
          <a:p>
            <a:pPr algn="l" fontAlgn="base">
              <a:buFont typeface="Arial" panose="020B0604020202020204" pitchFamily="34" charset="0"/>
              <a:buChar char="•"/>
            </a:pPr>
            <a:r>
              <a:rPr lang="ru-RU" sz="1600" b="0" i="0" dirty="0">
                <a:solidFill>
                  <a:srgbClr val="000000"/>
                </a:solidFill>
                <a:effectLst/>
                <a:latin typeface="Calibri" panose="020F0502020204030204" pitchFamily="34" charset="0"/>
              </a:rPr>
              <a:t> Как уже было сказано, Ленин предпочитал обращаться к народу лаконично, потому его речь выстраивалась короткими, но информативно исчерпывающими абзацами. При этом примечателен тот факт, что в письменной речи он отдавал предпочтение длинным абзацам в 15-20 строк. Как в устной, так и в письменной речи, Ленин преследовал идею упорядоченности, поэтому для него всегда было важным четкое разделение текста на логические сформулированные абзацы.</a:t>
            </a:r>
          </a:p>
          <a:p>
            <a:pPr algn="l" fontAlgn="base">
              <a:buFont typeface="Arial" panose="020B0604020202020204" pitchFamily="34" charset="0"/>
              <a:buChar char="•"/>
            </a:pPr>
            <a:r>
              <a:rPr lang="ru-RU" sz="1600" b="0" i="0" dirty="0">
                <a:solidFill>
                  <a:srgbClr val="000000"/>
                </a:solidFill>
                <a:effectLst/>
                <a:latin typeface="Calibri" panose="020F0502020204030204" pitchFamily="34" charset="0"/>
              </a:rPr>
              <a:t> Многие ученые и наблюдатели отмечали, что Ленину свойственно отсутствие каких бы то ни было стилевых тенденций, в то время как основная часть его оппонентов склонялась к пышному языку интеллигенции. Стремясь высмеять этот напыщенный язык, Ленин написал множество статей на тему пустословия и бессмысленной болтовни. Ему казалось, что подобное разбрасывание слов приводит к их своеобразному обесцениванию.</a:t>
            </a:r>
          </a:p>
          <a:p>
            <a:pPr algn="l" fontAlgn="base">
              <a:buFont typeface="Arial" panose="020B0604020202020204" pitchFamily="34" charset="0"/>
              <a:buChar char="•"/>
            </a:pPr>
            <a:r>
              <a:rPr lang="ru-RU" sz="1600" b="0" i="0" dirty="0">
                <a:solidFill>
                  <a:srgbClr val="000000"/>
                </a:solidFill>
                <a:effectLst/>
                <a:latin typeface="Calibri" panose="020F0502020204030204" pitchFamily="34" charset="0"/>
              </a:rPr>
              <a:t> В свою очередь язык Ленина был достаточно простым и доступным для широкой аудитории, хотя и не лишенным некоторых классических приемов, к которым Ленин, вероятно, привык в университете. Тем не менее, в его речи редко появлялись метафоры, эпитеты, сравнения, цитаты и прочие средства литературного языка.</a:t>
            </a:r>
          </a:p>
          <a:p>
            <a:pPr algn="l" fontAlgn="base">
              <a:buFont typeface="Arial" panose="020B0604020202020204" pitchFamily="34" charset="0"/>
              <a:buChar char="•"/>
            </a:pPr>
            <a:r>
              <a:rPr lang="ru-RU" sz="1600" b="0" i="0" dirty="0">
                <a:solidFill>
                  <a:srgbClr val="000000"/>
                </a:solidFill>
                <a:effectLst/>
                <a:latin typeface="Calibri" panose="020F0502020204030204" pitchFamily="34" charset="0"/>
              </a:rPr>
              <a:t> Некоторые исследователи утверждают, что изредка в речи Ленина появлялись меткие остроты или каламбуры, которые при этом выглядели импровизацией, но никак не авторской заготовкой.</a:t>
            </a:r>
          </a:p>
          <a:p>
            <a:pPr algn="l" fontAlgn="base"/>
            <a:endParaRPr lang="ru-RU" sz="1600" b="0" i="0" dirty="0">
              <a:solidFill>
                <a:srgbClr val="000000"/>
              </a:solidFill>
              <a:effectLst/>
              <a:latin typeface="Calibri" panose="020F0502020204030204" pitchFamily="34" charset="0"/>
            </a:endParaRPr>
          </a:p>
          <a:p>
            <a:pPr algn="l" fontAlgn="base"/>
            <a:endParaRPr lang="ru-RU" sz="1600" b="0" i="0" dirty="0">
              <a:solidFill>
                <a:srgbClr val="000000"/>
              </a:solidFill>
              <a:effectLst/>
              <a:latin typeface="Calibri" panose="020F0502020204030204" pitchFamily="34" charset="0"/>
            </a:endParaRPr>
          </a:p>
          <a:p>
            <a:pPr algn="l" fontAlgn="base"/>
            <a:endParaRPr lang="ru-RU" sz="1600" dirty="0">
              <a:solidFill>
                <a:srgbClr val="000000"/>
              </a:solidFill>
              <a:latin typeface="Calibri" panose="020F0502020204030204" pitchFamily="34" charset="0"/>
            </a:endParaRPr>
          </a:p>
          <a:p>
            <a:pPr algn="l" fontAlgn="base"/>
            <a:endParaRPr lang="ru-RU" sz="1600" b="0" i="0" dirty="0">
              <a:solidFill>
                <a:srgbClr val="000000"/>
              </a:solidFill>
              <a:effectLst/>
              <a:latin typeface="Calibri" panose="020F0502020204030204" pitchFamily="34" charset="0"/>
            </a:endParaRPr>
          </a:p>
          <a:p>
            <a:pPr algn="l" fontAlgn="base"/>
            <a:endParaRPr lang="ru-RU" sz="1600" dirty="0">
              <a:solidFill>
                <a:srgbClr val="000000"/>
              </a:solidFill>
              <a:latin typeface="Calibri" panose="020F0502020204030204" pitchFamily="34" charset="0"/>
            </a:endParaRPr>
          </a:p>
          <a:p>
            <a:pPr algn="l" fontAlgn="base"/>
            <a:endParaRPr lang="ru-RU" sz="1600" b="0" i="0" dirty="0">
              <a:solidFill>
                <a:srgbClr val="000000"/>
              </a:solidFill>
              <a:effectLst/>
              <a:latin typeface="Calibri" panose="020F0502020204030204" pitchFamily="34" charset="0"/>
            </a:endParaRPr>
          </a:p>
          <a:p>
            <a:pPr algn="l" fontAlgn="base"/>
            <a:endParaRPr lang="ru-RU" sz="1600" dirty="0">
              <a:solidFill>
                <a:srgbClr val="000000"/>
              </a:solidFill>
              <a:latin typeface="Calibri" panose="020F0502020204030204" pitchFamily="34" charset="0"/>
            </a:endParaRPr>
          </a:p>
          <a:p>
            <a:pPr algn="l" fontAlgn="base"/>
            <a:r>
              <a:rPr lang="ru-RU" sz="1600" b="0" i="0" dirty="0">
                <a:solidFill>
                  <a:srgbClr val="000000"/>
                </a:solidFill>
                <a:effectLst/>
                <a:latin typeface="Calibri" panose="020F0502020204030204" pitchFamily="34" charset="0"/>
              </a:rPr>
              <a:t>Отличительной чертой Ленина является использование в речи своего рода «недопустимых слов», а также слов и выражений обиходной речи как для создания контраста с пафосной речью оппонентов, так и для сближения с народом.</a:t>
            </a:r>
          </a:p>
          <a:p>
            <a:pPr algn="l" fontAlgn="base"/>
            <a:r>
              <a:rPr lang="ru-RU" sz="1600" b="0" i="0" dirty="0">
                <a:solidFill>
                  <a:srgbClr val="000000"/>
                </a:solidFill>
                <a:effectLst/>
                <a:latin typeface="Calibri" panose="020F0502020204030204" pitchFamily="34" charset="0"/>
              </a:rPr>
              <a:t>Было отмечено, что Ленин как никто другой пользовался всеми богатствами русского языка, обращаясь к народным поговоркам, пословицам, выражениям и т.д.</a:t>
            </a:r>
          </a:p>
        </p:txBody>
      </p:sp>
      <p:pic>
        <p:nvPicPr>
          <p:cNvPr id="5122" name="Picture 2">
            <a:extLst>
              <a:ext uri="{FF2B5EF4-FFF2-40B4-BE49-F238E27FC236}">
                <a16:creationId xmlns:a16="http://schemas.microsoft.com/office/drawing/2014/main" id="{F503C754-CB40-5C60-9F00-A4D9A801E8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53180" y="3995365"/>
            <a:ext cx="2585292" cy="1807487"/>
          </a:xfrm>
          <a:prstGeom prst="rect">
            <a:avLst/>
          </a:prstGeom>
          <a:noFill/>
          <a:ln w="57150">
            <a:solidFill>
              <a:srgbClr val="59FF76"/>
            </a:solidFill>
          </a:ln>
          <a:extLst>
            <a:ext uri="{909E8E84-426E-40DD-AFC4-6F175D3DCCD1}">
              <a14:hiddenFill xmlns:a14="http://schemas.microsoft.com/office/drawing/2010/main">
                <a:solidFill>
                  <a:srgbClr val="FFFFFF"/>
                </a:solidFill>
              </a14:hiddenFill>
            </a:ext>
          </a:extLst>
        </p:spPr>
      </p:pic>
      <p:pic>
        <p:nvPicPr>
          <p:cNvPr id="5124" name="Picture 4">
            <a:extLst>
              <a:ext uri="{FF2B5EF4-FFF2-40B4-BE49-F238E27FC236}">
                <a16:creationId xmlns:a16="http://schemas.microsoft.com/office/drawing/2014/main" id="{65E8CE78-B6C3-774D-F5C9-C4555611A2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29987" y="3988464"/>
            <a:ext cx="2269666" cy="1814388"/>
          </a:xfrm>
          <a:prstGeom prst="rect">
            <a:avLst/>
          </a:prstGeom>
          <a:noFill/>
          <a:ln w="57150">
            <a:solidFill>
              <a:srgbClr val="59FF76"/>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88062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A4498A58-445F-2AE8-2684-5D5ADC5D27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B6CF892F-4378-142A-32C6-D09AAD598E55}"/>
              </a:ext>
            </a:extLst>
          </p:cNvPr>
          <p:cNvSpPr txBox="1"/>
          <p:nvPr/>
        </p:nvSpPr>
        <p:spPr>
          <a:xfrm>
            <a:off x="-1836" y="0"/>
            <a:ext cx="12192000" cy="3539430"/>
          </a:xfrm>
          <a:prstGeom prst="rect">
            <a:avLst/>
          </a:prstGeom>
          <a:noFill/>
        </p:spPr>
        <p:txBody>
          <a:bodyPr wrap="square">
            <a:spAutoFit/>
          </a:bodyPr>
          <a:lstStyle/>
          <a:p>
            <a:r>
              <a:rPr lang="ru-RU" sz="1600" b="0" i="0" dirty="0">
                <a:effectLst/>
                <a:latin typeface="Century Gothic" panose="020B0502020202020204" pitchFamily="34" charset="0"/>
              </a:rPr>
              <a:t>Уинстон Черчилль как оратор до сих пор поражает публику и историков. Не секрет, что премьер-министр Великобритании, руководитель в годы Второй мировой, Нобелевский лауреат и журналист обладал настоящим ораторским талантом. Отлаженная речь, жесты и умение подать себя стали настоящим билетом в политическую карьеру для самого влиятельного человека Великобритании.</a:t>
            </a:r>
          </a:p>
          <a:p>
            <a:endParaRPr lang="ru-RU" sz="1600" dirty="0">
              <a:latin typeface="Century Gothic" panose="020B0502020202020204" pitchFamily="34" charset="0"/>
            </a:endParaRPr>
          </a:p>
          <a:p>
            <a:r>
              <a:rPr lang="ru-RU" sz="1600" b="0" i="0" dirty="0">
                <a:solidFill>
                  <a:srgbClr val="333333"/>
                </a:solidFill>
                <a:effectLst/>
                <a:latin typeface="Century Gothic" panose="020B0502020202020204" pitchFamily="34" charset="0"/>
              </a:rPr>
              <a:t>Черчилль известен своей экстравагантностью. Он был достаточно вспыльчив по характеру, никак не мог избавиться от вредных привычек (курение, азартные игры, за которыми мог проводить ночи напролет). Несколько раз во время своих речей забывался, слишком жестко что-то критиковал, после чего пожинал плоды своей вспыльчивости. И хотя как личность Уинстон не был идеальным, в качестве политика он сочетал в себе все необходимые качества.</a:t>
            </a:r>
          </a:p>
          <a:p>
            <a:endParaRPr lang="ru-RU" sz="1600" dirty="0">
              <a:solidFill>
                <a:srgbClr val="333333"/>
              </a:solidFill>
              <a:latin typeface="Century Gothic" panose="020B0502020202020204" pitchFamily="34" charset="0"/>
            </a:endParaRPr>
          </a:p>
          <a:p>
            <a:r>
              <a:rPr lang="ru-RU" sz="1600" b="0" i="0" dirty="0">
                <a:solidFill>
                  <a:srgbClr val="333333"/>
                </a:solidFill>
                <a:effectLst/>
                <a:latin typeface="Century Gothic" panose="020B0502020202020204" pitchFamily="34" charset="0"/>
              </a:rPr>
              <a:t>Как лидер Уинстон умел виртуозно управлять толпой. Он легко доносил до публики свои идеи, склонял ее на свою сторону. Конечно, помогало и разностороннее развитие самого деятеля: человеку, который издал несколько популярных романов, участвовал в военных действиях, писал статьи из горячих точек, верили куда больше, чем простому чиновнику.</a:t>
            </a:r>
            <a:endParaRPr lang="ru-RU" sz="1600" dirty="0">
              <a:latin typeface="Century Gothic" panose="020B0502020202020204" pitchFamily="34" charset="0"/>
            </a:endParaRPr>
          </a:p>
        </p:txBody>
      </p:sp>
      <p:pic>
        <p:nvPicPr>
          <p:cNvPr id="6146" name="Picture 2" descr="уинстон черчилль как оратор">
            <a:extLst>
              <a:ext uri="{FF2B5EF4-FFF2-40B4-BE49-F238E27FC236}">
                <a16:creationId xmlns:a16="http://schemas.microsoft.com/office/drawing/2014/main" id="{368F9914-A737-14FA-A02C-D04DEF4FE9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5041" y="3343784"/>
            <a:ext cx="6103345" cy="3352216"/>
          </a:xfrm>
          <a:prstGeom prst="rect">
            <a:avLst/>
          </a:prstGeom>
          <a:noFill/>
          <a:ln w="57150">
            <a:solidFill>
              <a:srgbClr val="59FF76"/>
            </a:solidFill>
          </a:ln>
          <a:extLst>
            <a:ext uri="{909E8E84-426E-40DD-AFC4-6F175D3DCCD1}">
              <a14:hiddenFill xmlns:a14="http://schemas.microsoft.com/office/drawing/2010/main">
                <a:solidFill>
                  <a:srgbClr val="FFFFFF"/>
                </a:solidFill>
              </a14:hiddenFill>
            </a:ext>
          </a:extLst>
        </p:spPr>
      </p:pic>
      <p:pic>
        <p:nvPicPr>
          <p:cNvPr id="6148" name="Picture 4" descr="ораторские способности уинстона черчилля">
            <a:extLst>
              <a:ext uri="{FF2B5EF4-FFF2-40B4-BE49-F238E27FC236}">
                <a16:creationId xmlns:a16="http://schemas.microsoft.com/office/drawing/2014/main" id="{C1628B2F-C5E6-12EE-447B-2595E46367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2422" y="3743699"/>
            <a:ext cx="5340197" cy="2652298"/>
          </a:xfrm>
          <a:prstGeom prst="rect">
            <a:avLst/>
          </a:prstGeom>
          <a:noFill/>
          <a:ln w="57150">
            <a:solidFill>
              <a:srgbClr val="59FF76"/>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58536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A4498A58-445F-2AE8-2684-5D5ADC5D27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335ED49D-E9F3-C391-638A-B2EE20BDE0F6}"/>
              </a:ext>
            </a:extLst>
          </p:cNvPr>
          <p:cNvSpPr txBox="1"/>
          <p:nvPr/>
        </p:nvSpPr>
        <p:spPr>
          <a:xfrm>
            <a:off x="-1836" y="0"/>
            <a:ext cx="12193836" cy="7232749"/>
          </a:xfrm>
          <a:prstGeom prst="rect">
            <a:avLst/>
          </a:prstGeom>
          <a:noFill/>
        </p:spPr>
        <p:txBody>
          <a:bodyPr wrap="square">
            <a:spAutoFit/>
          </a:bodyPr>
          <a:lstStyle/>
          <a:p>
            <a:pPr algn="l"/>
            <a:r>
              <a:rPr lang="ru-RU" sz="1600" b="0" i="0" dirty="0">
                <a:solidFill>
                  <a:srgbClr val="333333"/>
                </a:solidFill>
                <a:effectLst/>
                <a:latin typeface="Century Gothic" panose="020B0502020202020204" pitchFamily="34" charset="0"/>
              </a:rPr>
              <a:t>Черчилль идеально овладел сразу несколькими сферами деятельности</a:t>
            </a:r>
            <a:r>
              <a:rPr lang="ru-RU" sz="1600" dirty="0">
                <a:solidFill>
                  <a:srgbClr val="333333"/>
                </a:solidFill>
                <a:latin typeface="Century Gothic" panose="020B0502020202020204" pitchFamily="34" charset="0"/>
              </a:rPr>
              <a:t>:</a:t>
            </a:r>
            <a:endParaRPr lang="ru-RU" sz="1600" b="0" i="0" dirty="0">
              <a:solidFill>
                <a:srgbClr val="333333"/>
              </a:solidFill>
              <a:effectLst/>
              <a:latin typeface="Century Gothic" panose="020B0502020202020204" pitchFamily="34" charset="0"/>
            </a:endParaRPr>
          </a:p>
          <a:p>
            <a:pPr algn="l">
              <a:buFont typeface="Arial" panose="020B0604020202020204" pitchFamily="34" charset="0"/>
              <a:buChar char="•"/>
            </a:pPr>
            <a:r>
              <a:rPr lang="ru-RU" sz="1600" b="0" i="0" dirty="0">
                <a:solidFill>
                  <a:srgbClr val="333333"/>
                </a:solidFill>
                <a:effectLst/>
                <a:latin typeface="Century Gothic" panose="020B0502020202020204" pitchFamily="34" charset="0"/>
              </a:rPr>
              <a:t> военную карьеру (участвовал в военных действиях на Кубе, в Индии, в Африке, был награжден «Красным крестом»);</a:t>
            </a:r>
          </a:p>
          <a:p>
            <a:pPr algn="l">
              <a:buFont typeface="Arial" panose="020B0604020202020204" pitchFamily="34" charset="0"/>
              <a:buChar char="•"/>
            </a:pPr>
            <a:r>
              <a:rPr lang="ru-RU" sz="1600" b="0" i="0" dirty="0">
                <a:solidFill>
                  <a:srgbClr val="333333"/>
                </a:solidFill>
                <a:effectLst/>
                <a:latin typeface="Century Gothic" panose="020B0502020202020204" pitchFamily="34" charset="0"/>
              </a:rPr>
              <a:t> журналистскую деятельность (статьи Уинстона публиковались по всему миру);</a:t>
            </a:r>
          </a:p>
          <a:p>
            <a:pPr algn="l">
              <a:buFont typeface="Arial" panose="020B0604020202020204" pitchFamily="34" charset="0"/>
              <a:buChar char="•"/>
            </a:pPr>
            <a:r>
              <a:rPr lang="ru-RU" sz="1600" b="0" i="0" dirty="0">
                <a:solidFill>
                  <a:srgbClr val="333333"/>
                </a:solidFill>
                <a:effectLst/>
                <a:latin typeface="Century Gothic" panose="020B0502020202020204" pitchFamily="34" charset="0"/>
              </a:rPr>
              <a:t> писательство (получил Нобелевскую премию в 1953 году);</a:t>
            </a:r>
          </a:p>
          <a:p>
            <a:pPr algn="l">
              <a:buFont typeface="Arial" panose="020B0604020202020204" pitchFamily="34" charset="0"/>
              <a:buChar char="•"/>
            </a:pPr>
            <a:r>
              <a:rPr lang="ru-RU" sz="1600" b="0" i="0" dirty="0">
                <a:solidFill>
                  <a:srgbClr val="333333"/>
                </a:solidFill>
                <a:effectLst/>
                <a:latin typeface="Century Gothic" panose="020B0502020202020204" pitchFamily="34" charset="0"/>
              </a:rPr>
              <a:t> деятельность филантропа (его реформы были направлены на благо народа, например, еще в самом начале карьеры Черчилль ввел минимальную оплату труда);</a:t>
            </a:r>
          </a:p>
          <a:p>
            <a:pPr algn="l">
              <a:buFont typeface="Arial" panose="020B0604020202020204" pitchFamily="34" charset="0"/>
              <a:buChar char="•"/>
            </a:pPr>
            <a:r>
              <a:rPr lang="ru-RU" sz="1600" b="0" i="0" dirty="0">
                <a:solidFill>
                  <a:srgbClr val="333333"/>
                </a:solidFill>
                <a:effectLst/>
                <a:latin typeface="Century Gothic" panose="020B0502020202020204" pitchFamily="34" charset="0"/>
              </a:rPr>
              <a:t> рисование (картины выставляли в Королевской академии искусства, в Париже).</a:t>
            </a:r>
          </a:p>
          <a:p>
            <a:pPr algn="l"/>
            <a:endParaRPr lang="ru-RU" sz="1600" b="0" i="0" dirty="0">
              <a:solidFill>
                <a:srgbClr val="333333"/>
              </a:solidFill>
              <a:effectLst/>
              <a:latin typeface="Century Gothic" panose="020B0502020202020204" pitchFamily="34" charset="0"/>
            </a:endParaRPr>
          </a:p>
          <a:p>
            <a:pPr algn="l"/>
            <a:r>
              <a:rPr lang="ru-RU" sz="1600" b="0" i="0" dirty="0">
                <a:solidFill>
                  <a:srgbClr val="333333"/>
                </a:solidFill>
                <a:effectLst/>
                <a:latin typeface="Century Gothic" panose="020B0502020202020204" pitchFamily="34" charset="0"/>
              </a:rPr>
              <a:t>Политик дважды занимал пост премьер-министра, был Первым лордом Адмиралтейства, министром внутренних дел и заместителем министра по делам колоний.</a:t>
            </a:r>
          </a:p>
          <a:p>
            <a:pPr algn="l"/>
            <a:endParaRPr lang="ru-RU" sz="1600" b="0" i="0" dirty="0">
              <a:solidFill>
                <a:srgbClr val="333333"/>
              </a:solidFill>
              <a:effectLst/>
              <a:latin typeface="Century Gothic" panose="020B0502020202020204" pitchFamily="34" charset="0"/>
            </a:endParaRPr>
          </a:p>
          <a:p>
            <a:pPr algn="l"/>
            <a:r>
              <a:rPr lang="ru-RU" sz="1600" b="0" i="0" dirty="0">
                <a:solidFill>
                  <a:srgbClr val="333333"/>
                </a:solidFill>
                <a:effectLst/>
                <a:latin typeface="Century Gothic" panose="020B0502020202020204" pitchFamily="34" charset="0"/>
              </a:rPr>
              <a:t>Главный секрет ораторского искусства политика заключался в умении прочувствовать текст. Он максимально вживался в написанное. Когда речь шла о грустном, плакал, когда необходимо было мобилизовать военных, поднять дух армии – с уверенностью заявлял о победе. И делал все это искренне. Как говорил сам Черчилль, в угоду успеху оратор может несколько раз менять свое мнение в ходе прочтения речи, но в текущий момент он сам обязан верить в свои слова. В противном случае публика обязательно почует неискренность.</a:t>
            </a:r>
          </a:p>
          <a:p>
            <a:pPr algn="l"/>
            <a:endParaRPr lang="ru-RU" sz="1600" dirty="0">
              <a:solidFill>
                <a:srgbClr val="333333"/>
              </a:solidFill>
              <a:latin typeface="Century Gothic" panose="020B0502020202020204" pitchFamily="34" charset="0"/>
            </a:endParaRPr>
          </a:p>
          <a:p>
            <a:pPr algn="l"/>
            <a:endParaRPr lang="ru-RU" sz="1600" b="0" i="0" dirty="0">
              <a:solidFill>
                <a:srgbClr val="333333"/>
              </a:solidFill>
              <a:effectLst/>
              <a:latin typeface="Century Gothic" panose="020B0502020202020204" pitchFamily="34" charset="0"/>
            </a:endParaRPr>
          </a:p>
          <a:p>
            <a:pPr algn="l"/>
            <a:endParaRPr lang="ru-RU" sz="1600" dirty="0">
              <a:solidFill>
                <a:srgbClr val="333333"/>
              </a:solidFill>
              <a:latin typeface="Century Gothic" panose="020B0502020202020204" pitchFamily="34" charset="0"/>
            </a:endParaRPr>
          </a:p>
          <a:p>
            <a:pPr algn="l"/>
            <a:endParaRPr lang="ru-RU" sz="1600" b="0" i="0" dirty="0">
              <a:solidFill>
                <a:srgbClr val="333333"/>
              </a:solidFill>
              <a:effectLst/>
              <a:latin typeface="Century Gothic" panose="020B0502020202020204" pitchFamily="34" charset="0"/>
            </a:endParaRPr>
          </a:p>
          <a:p>
            <a:pPr algn="l"/>
            <a:r>
              <a:rPr lang="ru-RU" sz="1600" b="0" i="0" dirty="0">
                <a:solidFill>
                  <a:srgbClr val="333333"/>
                </a:solidFill>
                <a:effectLst/>
                <a:latin typeface="Century Gothic" panose="020B0502020202020204" pitchFamily="34" charset="0"/>
              </a:rPr>
              <a:t>- Краткость. Он старался использовать простые, понятные слова, избегал латинизмов.</a:t>
            </a:r>
          </a:p>
          <a:p>
            <a:pPr algn="l"/>
            <a:r>
              <a:rPr lang="ru-RU" sz="1600" b="0" i="0" dirty="0">
                <a:solidFill>
                  <a:srgbClr val="333333"/>
                </a:solidFill>
                <a:effectLst/>
                <a:latin typeface="Century Gothic" panose="020B0502020202020204" pitchFamily="34" charset="0"/>
              </a:rPr>
              <a:t>- Простота изложения. Никаких пассивных конструкций – говорить все прямо. Не «армия подготовит нападение», а «мы нападем».</a:t>
            </a:r>
          </a:p>
          <a:p>
            <a:pPr algn="l"/>
            <a:r>
              <a:rPr lang="ru-RU" sz="1600" b="0" i="0" dirty="0">
                <a:solidFill>
                  <a:srgbClr val="333333"/>
                </a:solidFill>
                <a:effectLst/>
                <a:latin typeface="Century Gothic" panose="020B0502020202020204" pitchFamily="34" charset="0"/>
              </a:rPr>
              <a:t>- Больше поучительных историй и понятных метафор.</a:t>
            </a:r>
          </a:p>
          <a:p>
            <a:pPr algn="l"/>
            <a:r>
              <a:rPr lang="ru-RU" sz="1600" b="0" i="0" dirty="0">
                <a:solidFill>
                  <a:srgbClr val="333333"/>
                </a:solidFill>
                <a:effectLst/>
                <a:latin typeface="Century Gothic" panose="020B0502020202020204" pitchFamily="34" charset="0"/>
              </a:rPr>
              <a:t>- Готовиться к выступлению тщательно, обязательно вложить в речь как можно больше идей.</a:t>
            </a:r>
          </a:p>
          <a:p>
            <a:pPr algn="l"/>
            <a:r>
              <a:rPr lang="ru-RU" sz="1600" b="0" i="0" dirty="0">
                <a:solidFill>
                  <a:srgbClr val="333333"/>
                </a:solidFill>
                <a:effectLst/>
                <a:latin typeface="Century Gothic" panose="020B0502020202020204" pitchFamily="34" charset="0"/>
              </a:rPr>
              <a:t>- Использование юмора для привлечения публики.</a:t>
            </a:r>
          </a:p>
          <a:p>
            <a:pPr algn="l"/>
            <a:r>
              <a:rPr lang="ru-RU" sz="1600" b="0" i="0" dirty="0">
                <a:solidFill>
                  <a:srgbClr val="333333"/>
                </a:solidFill>
                <a:effectLst/>
                <a:latin typeface="Century Gothic" panose="020B0502020202020204" pitchFamily="34" charset="0"/>
              </a:rPr>
              <a:t>- Умение вовремя использовать жесты.</a:t>
            </a:r>
          </a:p>
          <a:p>
            <a:pPr algn="l"/>
            <a:endParaRPr lang="ru-RU" sz="1600" b="0" i="0" dirty="0">
              <a:solidFill>
                <a:srgbClr val="333333"/>
              </a:solidFill>
              <a:effectLst/>
              <a:latin typeface="Century Gothic" panose="020B0502020202020204" pitchFamily="34" charset="0"/>
            </a:endParaRPr>
          </a:p>
        </p:txBody>
      </p:sp>
      <p:pic>
        <p:nvPicPr>
          <p:cNvPr id="7174" name="Picture 6">
            <a:extLst>
              <a:ext uri="{FF2B5EF4-FFF2-40B4-BE49-F238E27FC236}">
                <a16:creationId xmlns:a16="http://schemas.microsoft.com/office/drawing/2014/main" id="{951F2047-3178-23FB-FBCA-1F4F30CD1D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0839" y="4154743"/>
            <a:ext cx="3264664" cy="974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36657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A4498A58-445F-2AE8-2684-5D5ADC5D27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28E3536B-A1F7-C353-EB06-7D915F581541}"/>
              </a:ext>
            </a:extLst>
          </p:cNvPr>
          <p:cNvSpPr txBox="1"/>
          <p:nvPr/>
        </p:nvSpPr>
        <p:spPr>
          <a:xfrm>
            <a:off x="0" y="0"/>
            <a:ext cx="8053330" cy="6740307"/>
          </a:xfrm>
          <a:prstGeom prst="rect">
            <a:avLst/>
          </a:prstGeom>
          <a:noFill/>
        </p:spPr>
        <p:txBody>
          <a:bodyPr wrap="square">
            <a:spAutoFit/>
          </a:bodyPr>
          <a:lstStyle/>
          <a:p>
            <a:pPr algn="l"/>
            <a:r>
              <a:rPr lang="ru-RU" sz="1600" b="0" i="0" dirty="0">
                <a:solidFill>
                  <a:srgbClr val="000000"/>
                </a:solidFill>
                <a:effectLst/>
                <a:latin typeface="Century Gothic" panose="020B0502020202020204" pitchFamily="34" charset="0"/>
              </a:rPr>
              <a:t>В годы революции благодаря глубоким знаниям и активной социальной практике Мао Цзэдун создал яркие и живые речи и стал в этом плане замечательным образцом для соратников. Охарактеризуем основные признаки выступлений Председателя ЦК Компартии Китая Мао Цзэдуна:</a:t>
            </a:r>
          </a:p>
          <a:p>
            <a:pPr algn="l"/>
            <a:endParaRPr lang="ru-RU" sz="1600" b="0" i="0" u="sng" dirty="0">
              <a:solidFill>
                <a:srgbClr val="000000"/>
              </a:solidFill>
              <a:effectLst/>
              <a:latin typeface="Century Gothic" panose="020B0502020202020204" pitchFamily="34" charset="0"/>
            </a:endParaRPr>
          </a:p>
          <a:p>
            <a:pPr algn="l"/>
            <a:r>
              <a:rPr lang="ru-RU" sz="1600" b="0" i="0" u="sng" dirty="0">
                <a:solidFill>
                  <a:srgbClr val="000000"/>
                </a:solidFill>
                <a:effectLst/>
                <a:latin typeface="Century Gothic" panose="020B0502020202020204" pitchFamily="34" charset="0"/>
              </a:rPr>
              <a:t>Четкость выражения мысли для лёгкого понимания.</a:t>
            </a:r>
          </a:p>
          <a:p>
            <a:pPr algn="l"/>
            <a:r>
              <a:rPr lang="ru-RU" sz="1600" b="0" i="0" dirty="0">
                <a:solidFill>
                  <a:srgbClr val="000000"/>
                </a:solidFill>
                <a:effectLst/>
                <a:latin typeface="Century Gothic" panose="020B0502020202020204" pitchFamily="34" charset="0"/>
              </a:rPr>
              <a:t>Легкость понимания — это основное требование искусства речи. При координации какой-либо деятельности нужно выражать мысли чётко и ярко, чтобы адресаты быстро и точно поняли и приняли к исполнению приказы. Языковой стиль Мао Цзэдуна в основном проявлялся в общении с людьми. Он смог описать абстрактные теории с помощью простых и живых образов, так что даже неграмотные крестьяне могли легко понять и с охотой принять его политические идеи.</a:t>
            </a:r>
          </a:p>
          <a:p>
            <a:pPr algn="l"/>
            <a:r>
              <a:rPr lang="ru-RU" sz="1600" b="0" i="0" dirty="0">
                <a:solidFill>
                  <a:srgbClr val="000000"/>
                </a:solidFill>
                <a:effectLst/>
                <a:latin typeface="Century Gothic" panose="020B0502020202020204" pitchFamily="34" charset="0"/>
              </a:rPr>
              <a:t>Мао Цзэдун обращал большое внимание на речь простых людей, призывал учиться говорить у них. Он заметил: «Речь народа очень богатая, живая и отражает реальную жизнь. Многие из нас, многие управленческие кадры не могут научиться мастерству при использовании языка, поэтому мы пишем статьи и выступаем с речами скучно и неэффективно. Наши речи немощны, как нищие, нездоровые, тощие и уродливые люди».</a:t>
            </a:r>
          </a:p>
          <a:p>
            <a:pPr algn="l"/>
            <a:r>
              <a:rPr lang="ru-RU" sz="1600" b="0" i="0" dirty="0">
                <a:solidFill>
                  <a:srgbClr val="000000"/>
                </a:solidFill>
                <a:effectLst/>
                <a:latin typeface="Century Gothic" panose="020B0502020202020204" pitchFamily="34" charset="0"/>
              </a:rPr>
              <a:t>Мао Цзэдун превосходно освоил народный язык, и это отражалось в его статьях. Например, затрагивая конкретные вопросы и давая экономический и политический анализ, он использовал метафоры: «Сколько риса кушать — это зависит от блюда», «Отрезать по размеру», «Петь соответствующую ситуации песню». Когда Мао Цзэдун раскрыл заговорщицкие планы Гоминьдана, он использовал метафоры: «Они обещали баранину, но продавали </a:t>
            </a:r>
            <a:r>
              <a:rPr lang="ru-RU" sz="1600" b="0" i="0" dirty="0" err="1">
                <a:solidFill>
                  <a:srgbClr val="000000"/>
                </a:solidFill>
                <a:effectLst/>
                <a:latin typeface="Century Gothic" panose="020B0502020202020204" pitchFamily="34" charset="0"/>
              </a:rPr>
              <a:t>собачатину</a:t>
            </a:r>
            <a:r>
              <a:rPr lang="ru-RU" sz="1600" b="0" i="0" dirty="0">
                <a:solidFill>
                  <a:srgbClr val="000000"/>
                </a:solidFill>
                <a:effectLst/>
                <a:latin typeface="Century Gothic" panose="020B0502020202020204" pitchFamily="34" charset="0"/>
              </a:rPr>
              <a:t>». Такие метафоры значительно усиливают эффект речи и находят понимание и поддержку у людей. </a:t>
            </a:r>
          </a:p>
        </p:txBody>
      </p:sp>
      <p:pic>
        <p:nvPicPr>
          <p:cNvPr id="8196" name="Picture 4">
            <a:extLst>
              <a:ext uri="{FF2B5EF4-FFF2-40B4-BE49-F238E27FC236}">
                <a16:creationId xmlns:a16="http://schemas.microsoft.com/office/drawing/2014/main" id="{1ACE39DE-CD25-90B2-F277-E70E7301E8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68211" y="113662"/>
            <a:ext cx="3995259" cy="5681210"/>
          </a:xfrm>
          <a:prstGeom prst="rect">
            <a:avLst/>
          </a:prstGeom>
          <a:noFill/>
          <a:ln w="57150">
            <a:solidFill>
              <a:srgbClr val="59FF76"/>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01650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A4498A58-445F-2AE8-2684-5D5ADC5D27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57BE2D50-4523-F07A-15F8-788EED4A8F4B}"/>
              </a:ext>
            </a:extLst>
          </p:cNvPr>
          <p:cNvSpPr txBox="1"/>
          <p:nvPr/>
        </p:nvSpPr>
        <p:spPr>
          <a:xfrm>
            <a:off x="0" y="0"/>
            <a:ext cx="8692308" cy="6740307"/>
          </a:xfrm>
          <a:prstGeom prst="rect">
            <a:avLst/>
          </a:prstGeom>
          <a:noFill/>
        </p:spPr>
        <p:txBody>
          <a:bodyPr wrap="square">
            <a:spAutoFit/>
          </a:bodyPr>
          <a:lstStyle/>
          <a:p>
            <a:pPr algn="l"/>
            <a:r>
              <a:rPr lang="ru-RU" sz="1600" b="0" i="0" u="sng" dirty="0">
                <a:solidFill>
                  <a:srgbClr val="000000"/>
                </a:solidFill>
                <a:effectLst/>
                <a:latin typeface="Century Gothic" panose="020B0502020202020204" pitchFamily="34" charset="0"/>
              </a:rPr>
              <a:t>Использование метафор, свобода в подборе выражений.</a:t>
            </a:r>
          </a:p>
          <a:p>
            <a:pPr algn="l"/>
            <a:r>
              <a:rPr lang="ru-RU" sz="1600" b="0" i="0" dirty="0">
                <a:solidFill>
                  <a:srgbClr val="000000"/>
                </a:solidFill>
                <a:effectLst/>
                <a:latin typeface="Century Gothic" panose="020B0502020202020204" pitchFamily="34" charset="0"/>
              </a:rPr>
              <a:t>При помощи метафор Мао Цзэдун понятно и свободно выражал революционные идеи. В «Теории парадокса» Мао Цзэдун выявил внутренние и внешние отношения между описываемыми явлениями, используя метафору: «Яйцо превращается в цыпленка при идеальной температуре, но температура не может превращать камень в цыпленка». Эта метафора так удачна, что преподаватели философии часто приводят ее в качестве примера. Объясняя отношения между исследованием и решением проблемы, Мао Цзэдун использовал следующую метафору: «Исследование напоминает беременность, а решение проблемы — рождение». Мао Цзэдун умело использовал метафоры, говорил с юмором, поэтому его речи производили глубокое впечатление на слушателей.</a:t>
            </a:r>
          </a:p>
          <a:p>
            <a:pPr algn="l"/>
            <a:endParaRPr lang="ru-RU" sz="1600" b="0" i="0" u="sng" dirty="0">
              <a:solidFill>
                <a:srgbClr val="000000"/>
              </a:solidFill>
              <a:effectLst/>
              <a:latin typeface="Century Gothic" panose="020B0502020202020204" pitchFamily="34" charset="0"/>
            </a:endParaRPr>
          </a:p>
          <a:p>
            <a:pPr algn="l"/>
            <a:r>
              <a:rPr lang="ru-RU" sz="1600" b="0" i="0" u="sng" dirty="0">
                <a:solidFill>
                  <a:srgbClr val="000000"/>
                </a:solidFill>
                <a:effectLst/>
                <a:latin typeface="Century Gothic" panose="020B0502020202020204" pitchFamily="34" charset="0"/>
              </a:rPr>
              <a:t>Цитирование древних афоризмов, развитие традиций.</a:t>
            </a:r>
          </a:p>
          <a:p>
            <a:pPr algn="l"/>
            <a:r>
              <a:rPr lang="ru-RU" sz="1600" b="0" i="0" dirty="0">
                <a:solidFill>
                  <a:srgbClr val="000000"/>
                </a:solidFill>
                <a:effectLst/>
                <a:latin typeface="Century Gothic" panose="020B0502020202020204" pitchFamily="34" charset="0"/>
              </a:rPr>
              <a:t>Китайским народом в течение тысячелетий создавались замечательные традиции и культура, мы должны наследовать и развивать их. В данном отношении Мао Цзэдун может служить прекрасным образцом. Он помещал свои речи в контекст вековой мудрости, цитировал идиомы, басни, использовал аллюзии и т. д. Поэтому для речей политика характерно разнообразие, и благодаря нему китайский марксизм стал ярким и доступным для широкого понимания. По неполным статистическим данным, в своей книге Мао Цзэдун свободно и контекстуально оправданно процитировал более 600 древних афоризмов.</a:t>
            </a:r>
          </a:p>
          <a:p>
            <a:pPr algn="l"/>
            <a:endParaRPr lang="ru-RU" sz="1600" b="0" i="0" dirty="0">
              <a:solidFill>
                <a:srgbClr val="000000"/>
              </a:solidFill>
              <a:effectLst/>
              <a:latin typeface="Century Gothic" panose="020B0502020202020204" pitchFamily="34" charset="0"/>
            </a:endParaRPr>
          </a:p>
          <a:p>
            <a:pPr algn="l"/>
            <a:r>
              <a:rPr lang="ru-RU" sz="1600" b="0" i="0" dirty="0">
                <a:solidFill>
                  <a:srgbClr val="000000"/>
                </a:solidFill>
                <a:effectLst/>
                <a:latin typeface="Century Gothic" panose="020B0502020202020204" pitchFamily="34" charset="0"/>
              </a:rPr>
              <a:t>Мао Цзэдун не только усвоил обширное культурное наследие Китая, но и творчески развил, обогатил его, что позволило ему успешно пропагандировать революционные идеи и сделать свои политические взгляды более популярными и убедительными.</a:t>
            </a:r>
          </a:p>
        </p:txBody>
      </p:sp>
      <p:pic>
        <p:nvPicPr>
          <p:cNvPr id="9218" name="Picture 2">
            <a:extLst>
              <a:ext uri="{FF2B5EF4-FFF2-40B4-BE49-F238E27FC236}">
                <a16:creationId xmlns:a16="http://schemas.microsoft.com/office/drawing/2014/main" id="{DBEA88DA-069A-2DB2-0DAB-180BFCAC04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44331" y="121007"/>
            <a:ext cx="3408121" cy="2556091"/>
          </a:xfrm>
          <a:prstGeom prst="rect">
            <a:avLst/>
          </a:prstGeom>
          <a:noFill/>
          <a:ln w="76200">
            <a:solidFill>
              <a:srgbClr val="59FF76"/>
            </a:solidFill>
          </a:ln>
          <a:extLst>
            <a:ext uri="{909E8E84-426E-40DD-AFC4-6F175D3DCCD1}">
              <a14:hiddenFill xmlns:a14="http://schemas.microsoft.com/office/drawing/2010/main">
                <a:solidFill>
                  <a:srgbClr val="FFFFFF"/>
                </a:solidFill>
              </a14:hiddenFill>
            </a:ext>
          </a:extLst>
        </p:spPr>
      </p:pic>
      <p:pic>
        <p:nvPicPr>
          <p:cNvPr id="9220" name="Picture 4">
            <a:extLst>
              <a:ext uri="{FF2B5EF4-FFF2-40B4-BE49-F238E27FC236}">
                <a16:creationId xmlns:a16="http://schemas.microsoft.com/office/drawing/2014/main" id="{61E171F2-ED5A-4BBB-6EC6-19A4DC13195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02477" y="2798105"/>
            <a:ext cx="3249975" cy="3971681"/>
          </a:xfrm>
          <a:prstGeom prst="rect">
            <a:avLst/>
          </a:prstGeom>
          <a:noFill/>
          <a:ln w="57150">
            <a:solidFill>
              <a:srgbClr val="59FF76"/>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9921484"/>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TotalTime>
  <Words>1961</Words>
  <Application>Microsoft Office PowerPoint</Application>
  <PresentationFormat>Широкоэкранный</PresentationFormat>
  <Paragraphs>73</Paragraphs>
  <Slides>9</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9</vt:i4>
      </vt:variant>
    </vt:vector>
  </HeadingPairs>
  <TitlesOfParts>
    <vt:vector size="14" baseType="lpstr">
      <vt:lpstr>Arial</vt:lpstr>
      <vt:lpstr>Calibri</vt:lpstr>
      <vt:lpstr>Calibri Light</vt:lpstr>
      <vt:lpstr>Century Gothic</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qwert001920@mail.ru</dc:creator>
  <cp:lastModifiedBy>qwert001920@mail.ru</cp:lastModifiedBy>
  <cp:revision>33</cp:revision>
  <dcterms:created xsi:type="dcterms:W3CDTF">2022-05-06T06:50:13Z</dcterms:created>
  <dcterms:modified xsi:type="dcterms:W3CDTF">2022-05-16T16:18:10Z</dcterms:modified>
</cp:coreProperties>
</file>