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5" r:id="rId10"/>
    <p:sldId id="263" r:id="rId11"/>
  </p:sldIdLst>
  <p:sldSz cx="18288000" cy="10287000"/>
  <p:notesSz cx="6858000" cy="9144000"/>
  <p:embeddedFontLst>
    <p:embeddedFont>
      <p:font typeface="Arial Narrow" panose="020B0606020202030204" pitchFamily="34" charset="0"/>
      <p:regular r:id="rId12"/>
      <p:bold r:id="rId13"/>
      <p:italic r:id="rId14"/>
      <p:boldItalic r:id="rId15"/>
    </p:embeddedFont>
    <p:embeddedFont>
      <p:font typeface="Arimo Bold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Hitch Hike" panose="020B0604020202020204" charset="-52"/>
      <p:regular r:id="rId21"/>
    </p:embeddedFont>
    <p:embeddedFont>
      <p:font typeface="Open Sans Bold" panose="020B0604020202020204" charset="0"/>
      <p:regular r:id="rId22"/>
    </p:embeddedFont>
    <p:embeddedFont>
      <p:font typeface="Podkova Regular" panose="020B0604020202020204" charset="-52"/>
      <p:regular r:id="rId23"/>
    </p:embeddedFont>
    <p:embeddedFont>
      <p:font typeface="Podkova Regular Bold" panose="020B0604020202020204" charset="-52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658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384" t="28413" r="2384" b="2792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1028700" y="1028700"/>
            <a:ext cx="16230600" cy="8229600"/>
          </a:xfrm>
          <a:prstGeom prst="rect">
            <a:avLst/>
          </a:prstGeom>
          <a:solidFill>
            <a:srgbClr val="F3F4F0"/>
          </a:solidFill>
        </p:spPr>
      </p:sp>
      <p:sp>
        <p:nvSpPr>
          <p:cNvPr id="4" name="TextBox 4"/>
          <p:cNvSpPr txBox="1"/>
          <p:nvPr/>
        </p:nvSpPr>
        <p:spPr>
          <a:xfrm>
            <a:off x="2302636" y="4310063"/>
            <a:ext cx="13682728" cy="1666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40"/>
              </a:lnSpc>
            </a:pPr>
            <a:r>
              <a:rPr lang="en-US" sz="10950">
                <a:solidFill>
                  <a:srgbClr val="000000"/>
                </a:solidFill>
                <a:latin typeface="Hitch Hike"/>
              </a:rPr>
              <a:t>Рост и развитие растений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522" t="16861" r="5522" b="845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9258300" y="1028700"/>
            <a:ext cx="8001000" cy="8229600"/>
          </a:xfrm>
          <a:prstGeom prst="rect">
            <a:avLst/>
          </a:prstGeom>
          <a:solidFill>
            <a:srgbClr val="F3F4F0"/>
          </a:solidFill>
        </p:spPr>
      </p:sp>
      <p:sp>
        <p:nvSpPr>
          <p:cNvPr id="4" name="AutoShape 4"/>
          <p:cNvSpPr/>
          <p:nvPr/>
        </p:nvSpPr>
        <p:spPr>
          <a:xfrm>
            <a:off x="1087977" y="1028700"/>
            <a:ext cx="8001000" cy="8229600"/>
          </a:xfrm>
          <a:prstGeom prst="rect">
            <a:avLst/>
          </a:prstGeom>
          <a:solidFill>
            <a:srgbClr val="F3F4F0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 t="22540"/>
          <a:stretch>
            <a:fillRect/>
          </a:stretch>
        </p:blipFill>
        <p:spPr>
          <a:xfrm>
            <a:off x="4411970" y="6057900"/>
            <a:ext cx="9706207" cy="4229100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307780" y="2678973"/>
            <a:ext cx="6270656" cy="3292336"/>
            <a:chOff x="0" y="0"/>
            <a:chExt cx="8277842" cy="4142343"/>
          </a:xfrm>
        </p:grpSpPr>
        <p:sp>
          <p:nvSpPr>
            <p:cNvPr id="10" name="TextBox 10"/>
            <p:cNvSpPr txBox="1"/>
            <p:nvPr/>
          </p:nvSpPr>
          <p:spPr>
            <a:xfrm>
              <a:off x="0" y="9525"/>
              <a:ext cx="8277842" cy="1717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199"/>
                </a:lnSpc>
              </a:pPr>
              <a:r>
                <a:rPr lang="en-US" sz="8499" dirty="0" err="1">
                  <a:solidFill>
                    <a:srgbClr val="000000"/>
                  </a:solidFill>
                  <a:latin typeface="Hitch Hike"/>
                </a:rPr>
                <a:t>подземное</a:t>
              </a:r>
              <a:endParaRPr lang="en-US" sz="8499" dirty="0">
                <a:solidFill>
                  <a:srgbClr val="000000"/>
                </a:solidFill>
                <a:latin typeface="Hitch Hike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167063" y="2456418"/>
              <a:ext cx="5943715" cy="1685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799" spc="307">
                  <a:solidFill>
                    <a:srgbClr val="000000"/>
                  </a:solidFill>
                  <a:latin typeface="Podkova Regular"/>
                </a:rPr>
                <a:t>СЕМЯДОЛИ ОСТАЮТСЯ ПОД ЗЕМЛЕЙ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029200" y="1277132"/>
            <a:ext cx="8001000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 err="1">
                <a:solidFill>
                  <a:srgbClr val="FF1616"/>
                </a:solidFill>
                <a:latin typeface="Open Sans Bold"/>
              </a:rPr>
              <a:t>типы</a:t>
            </a:r>
            <a:r>
              <a:rPr lang="en-US" sz="5199" dirty="0">
                <a:solidFill>
                  <a:srgbClr val="FF1616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FF1616"/>
                </a:solidFill>
                <a:latin typeface="Open Sans Bold"/>
              </a:rPr>
              <a:t>прорастания</a:t>
            </a:r>
            <a:r>
              <a:rPr lang="en-US" sz="5199" dirty="0">
                <a:solidFill>
                  <a:srgbClr val="FF1616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FF1616"/>
                </a:solidFill>
                <a:latin typeface="Open Sans Bold"/>
              </a:rPr>
              <a:t>семян</a:t>
            </a:r>
            <a:endParaRPr lang="en-US" sz="5199" dirty="0">
              <a:solidFill>
                <a:srgbClr val="FF1616"/>
              </a:solidFill>
              <a:latin typeface="Open Sans Bold"/>
            </a:endParaRPr>
          </a:p>
        </p:txBody>
      </p:sp>
      <p:grpSp>
        <p:nvGrpSpPr>
          <p:cNvPr id="13" name="Group 6">
            <a:extLst>
              <a:ext uri="{FF2B5EF4-FFF2-40B4-BE49-F238E27FC236}">
                <a16:creationId xmlns:a16="http://schemas.microsoft.com/office/drawing/2014/main" id="{1FFCAD36-2349-441E-BAA7-6C4C6F4620A9}"/>
              </a:ext>
            </a:extLst>
          </p:cNvPr>
          <p:cNvGrpSpPr/>
          <p:nvPr/>
        </p:nvGrpSpPr>
        <p:grpSpPr>
          <a:xfrm>
            <a:off x="11050919" y="2678973"/>
            <a:ext cx="6208381" cy="3106757"/>
            <a:chOff x="0" y="0"/>
            <a:chExt cx="8277842" cy="4142343"/>
          </a:xfrm>
        </p:grpSpPr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68A11099-8386-47EA-8B7D-9ECBB0C14A35}"/>
                </a:ext>
              </a:extLst>
            </p:cNvPr>
            <p:cNvSpPr txBox="1"/>
            <p:nvPr/>
          </p:nvSpPr>
          <p:spPr>
            <a:xfrm>
              <a:off x="0" y="0"/>
              <a:ext cx="8277842" cy="17272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200"/>
                </a:lnSpc>
              </a:pPr>
              <a:r>
                <a:rPr lang="en-US" sz="8500" dirty="0" err="1">
                  <a:solidFill>
                    <a:srgbClr val="000000"/>
                  </a:solidFill>
                  <a:latin typeface="Hitch Hike"/>
                </a:rPr>
                <a:t>надземное</a:t>
              </a:r>
              <a:endParaRPr lang="en-US" sz="8500" dirty="0">
                <a:solidFill>
                  <a:srgbClr val="000000"/>
                </a:solidFill>
                <a:latin typeface="Hitch Hike"/>
              </a:endParaRPr>
            </a:p>
          </p:txBody>
        </p:sp>
        <p:sp>
          <p:nvSpPr>
            <p:cNvPr id="15" name="TextBox 8">
              <a:extLst>
                <a:ext uri="{FF2B5EF4-FFF2-40B4-BE49-F238E27FC236}">
                  <a16:creationId xmlns:a16="http://schemas.microsoft.com/office/drawing/2014/main" id="{0D399918-7145-4F99-A235-FCCFC3502F2D}"/>
                </a:ext>
              </a:extLst>
            </p:cNvPr>
            <p:cNvSpPr txBox="1"/>
            <p:nvPr/>
          </p:nvSpPr>
          <p:spPr>
            <a:xfrm>
              <a:off x="1167063" y="2456418"/>
              <a:ext cx="5943715" cy="1685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 spc="307" dirty="0">
                  <a:solidFill>
                    <a:srgbClr val="000000"/>
                  </a:solidFill>
                  <a:latin typeface="Podkova Regular"/>
                </a:rPr>
                <a:t>СЕМЯДОЛИ ВЫНОСЯТСЯ НА ПОВЕРХНОСТЬ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625024"/>
            <a:ext cx="9725284" cy="6459308"/>
            <a:chOff x="0" y="0"/>
            <a:chExt cx="12967046" cy="8612412"/>
          </a:xfrm>
        </p:grpSpPr>
        <p:sp>
          <p:nvSpPr>
            <p:cNvPr id="3" name="TextBox 3"/>
            <p:cNvSpPr txBox="1"/>
            <p:nvPr/>
          </p:nvSpPr>
          <p:spPr>
            <a:xfrm>
              <a:off x="0" y="0"/>
              <a:ext cx="12967046" cy="17272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200"/>
                </a:lnSpc>
              </a:pPr>
              <a:r>
                <a:rPr lang="en-US" sz="8500">
                  <a:solidFill>
                    <a:srgbClr val="000000"/>
                  </a:solidFill>
                  <a:latin typeface="Hitch Hike"/>
                </a:rPr>
                <a:t>Задачи: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2627868"/>
              <a:ext cx="12262013" cy="59845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90881" lvl="1" indent="-345440">
                <a:lnSpc>
                  <a:spcPts val="3520"/>
                </a:lnSpc>
                <a:buFont typeface="Arial"/>
                <a:buChar char="•"/>
              </a:pPr>
              <a:r>
                <a:rPr lang="ru-RU" sz="3600" b="1" spc="1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Повторить</a:t>
              </a:r>
              <a:r>
                <a:rPr lang="en-US" sz="3600" b="1" spc="1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, </a:t>
              </a:r>
              <a:r>
                <a:rPr lang="ru-RU" sz="3600" b="1" spc="1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как</a:t>
              </a:r>
              <a:r>
                <a:rPr lang="en-US" sz="3600" b="1" spc="1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3600" b="1" spc="1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распространяются плоды и семена</a:t>
              </a:r>
              <a:r>
                <a:rPr lang="en-US" sz="3600" b="1" spc="1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;</a:t>
              </a:r>
            </a:p>
            <a:p>
              <a:pPr marL="690881" lvl="1" indent="-345440">
                <a:lnSpc>
                  <a:spcPts val="3520"/>
                </a:lnSpc>
                <a:buFont typeface="Arial"/>
                <a:buChar char="•"/>
              </a:pP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Выяснить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условия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,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необходимые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для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прорастания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семян</a:t>
              </a:r>
              <a:r>
                <a:rPr lang="ru-RU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; </a:t>
              </a:r>
              <a:endParaRPr lang="en-US" sz="3600" b="1" spc="6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pPr marL="690881" lvl="1" indent="-345440">
                <a:lnSpc>
                  <a:spcPts val="3520"/>
                </a:lnSpc>
                <a:buFont typeface="Arial"/>
                <a:buChar char="•"/>
              </a:pP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Ознакомиться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с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основными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этапами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прорастания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семян</a:t>
              </a:r>
              <a:r>
                <a:rPr lang="ru-RU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;</a:t>
              </a:r>
              <a:endParaRPr lang="en-US" sz="3600" b="1" spc="6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pPr marL="690881" lvl="1" indent="-345440">
                <a:lnSpc>
                  <a:spcPts val="3520"/>
                </a:lnSpc>
                <a:buFont typeface="Arial"/>
                <a:buChar char="•"/>
              </a:pP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Ознакомиться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с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типами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прорастания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семян</a:t>
              </a:r>
              <a:r>
                <a:rPr lang="ru-RU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;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</a:p>
            <a:p>
              <a:pPr marL="690881" lvl="1" indent="-345440">
                <a:lnSpc>
                  <a:spcPts val="3520"/>
                </a:lnSpc>
                <a:buFont typeface="Arial"/>
                <a:buChar char="•"/>
              </a:pP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Посеять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цветы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для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пришкольного</a:t>
              </a:r>
              <a:r>
                <a:rPr lang="en-US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3600" b="1" spc="6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участка</a:t>
              </a:r>
              <a:r>
                <a:rPr lang="ru-RU" sz="3600" b="1" spc="6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.</a:t>
              </a:r>
              <a:endParaRPr lang="en-US" sz="3600" b="1" spc="6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pPr algn="l">
                <a:lnSpc>
                  <a:spcPts val="3520"/>
                </a:lnSpc>
              </a:pPr>
              <a:endParaRPr lang="en-US" sz="3200" spc="60" dirty="0">
                <a:solidFill>
                  <a:srgbClr val="000000"/>
                </a:solidFill>
                <a:latin typeface="Arimo Bold"/>
              </a:endParaRP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29063" r="29063"/>
          <a:stretch>
            <a:fillRect/>
          </a:stretch>
        </p:blipFill>
        <p:spPr>
          <a:xfrm>
            <a:off x="11569862" y="-327919"/>
            <a:ext cx="5853684" cy="10222562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-332705" y="9582423"/>
            <a:ext cx="18953410" cy="1025347"/>
          </a:xfrm>
          <a:prstGeom prst="rect">
            <a:avLst/>
          </a:prstGeom>
          <a:solidFill>
            <a:srgbClr val="000000"/>
          </a:solid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786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548468" y="599019"/>
            <a:ext cx="16862484" cy="9354167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13399"/>
          <a:stretch>
            <a:fillRect/>
          </a:stretch>
        </p:blipFill>
        <p:spPr>
          <a:xfrm>
            <a:off x="4345041" y="2846346"/>
            <a:ext cx="10787438" cy="700650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104641" y="957266"/>
            <a:ext cx="12743827" cy="25325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52"/>
              </a:lnSpc>
            </a:pPr>
            <a:r>
              <a:rPr lang="en-US" sz="5543">
                <a:solidFill>
                  <a:srgbClr val="F3F4F0"/>
                </a:solidFill>
                <a:latin typeface="Podkova Regular Bold"/>
              </a:rPr>
              <a:t>Из каких частей цветка формируется семя?</a:t>
            </a:r>
          </a:p>
          <a:p>
            <a:pPr algn="ctr">
              <a:lnSpc>
                <a:spcPts val="6652"/>
              </a:lnSpc>
            </a:pPr>
            <a:endParaRPr lang="en-US" sz="5543">
              <a:solidFill>
                <a:srgbClr val="F3F4F0"/>
              </a:solidFill>
              <a:latin typeface="Podkova Regular 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32705" y="9582423"/>
            <a:ext cx="18953410" cy="1025347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41900"/>
          <a:stretch>
            <a:fillRect/>
          </a:stretch>
        </p:blipFill>
        <p:spPr>
          <a:xfrm>
            <a:off x="4332134" y="3698727"/>
            <a:ext cx="12173691" cy="5304645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028700" y="624294"/>
            <a:ext cx="9021245" cy="2590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200"/>
              </a:lnSpc>
            </a:pPr>
            <a:r>
              <a:rPr lang="en-US" sz="8500">
                <a:solidFill>
                  <a:srgbClr val="000000"/>
                </a:solidFill>
                <a:latin typeface="Hitch Hike"/>
              </a:rPr>
              <a:t>Из каких частей цветка формируется плод?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32705" y="9582423"/>
            <a:ext cx="18953410" cy="1025347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2"/>
          <a:srcRect l="10831" r="29878" b="46514"/>
          <a:stretch/>
        </p:blipFill>
        <p:spPr>
          <a:xfrm>
            <a:off x="8229600" y="1028700"/>
            <a:ext cx="6172200" cy="787372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75946" y="3429861"/>
            <a:ext cx="5959559" cy="2590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200"/>
              </a:lnSpc>
            </a:pPr>
            <a:r>
              <a:rPr lang="en-US" sz="8500">
                <a:solidFill>
                  <a:srgbClr val="000000"/>
                </a:solidFill>
                <a:latin typeface="Hitch Hike"/>
              </a:rPr>
              <a:t>Заполните схему и ее озаглавьте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81875"/>
            <a:ext cx="7436817" cy="907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20"/>
              </a:lnSpc>
            </a:pPr>
            <a:r>
              <a:rPr lang="en-US" sz="3200" spc="160">
                <a:solidFill>
                  <a:srgbClr val="5F5639"/>
                </a:solidFill>
                <a:latin typeface="Podkova Regular Bold"/>
              </a:rPr>
              <a:t>НЕОБХОДИМЫЕ УСЛОВИЯ ДЛЯ ПРОРАСТАНИЯ СЕМЯН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9615" b="9615"/>
          <a:stretch>
            <a:fillRect/>
          </a:stretch>
        </p:blipFill>
        <p:spPr>
          <a:xfrm>
            <a:off x="9144000" y="-339022"/>
            <a:ext cx="9529372" cy="512792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9615" b="9615"/>
          <a:stretch>
            <a:fillRect/>
          </a:stretch>
        </p:blipFill>
        <p:spPr>
          <a:xfrm>
            <a:off x="-385372" y="4788906"/>
            <a:ext cx="9529372" cy="5127928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-332705" y="9582423"/>
            <a:ext cx="18953410" cy="1025347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" name="TextBox 6"/>
          <p:cNvSpPr txBox="1"/>
          <p:nvPr/>
        </p:nvSpPr>
        <p:spPr>
          <a:xfrm>
            <a:off x="2083255" y="2063017"/>
            <a:ext cx="5327708" cy="2399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4737" lvl="1">
              <a:lnSpc>
                <a:spcPts val="6443"/>
              </a:lnSpc>
            </a:pPr>
            <a:r>
              <a:rPr lang="ru-RU" sz="4027" dirty="0">
                <a:solidFill>
                  <a:srgbClr val="000000"/>
                </a:solidFill>
                <a:latin typeface="Podkova Regular"/>
              </a:rPr>
              <a:t>1. </a:t>
            </a:r>
            <a:r>
              <a:rPr lang="en-US" sz="4027" dirty="0" err="1">
                <a:solidFill>
                  <a:srgbClr val="000000"/>
                </a:solidFill>
                <a:latin typeface="Podkova Regular"/>
              </a:rPr>
              <a:t>Наличие</a:t>
            </a:r>
            <a:r>
              <a:rPr lang="en-US" sz="4027" dirty="0">
                <a:solidFill>
                  <a:srgbClr val="000000"/>
                </a:solidFill>
                <a:latin typeface="Podkova Regular"/>
              </a:rPr>
              <a:t> </a:t>
            </a:r>
            <a:r>
              <a:rPr lang="en-US" sz="4027" dirty="0" err="1">
                <a:solidFill>
                  <a:srgbClr val="000000"/>
                </a:solidFill>
                <a:latin typeface="Podkova Regular"/>
              </a:rPr>
              <a:t>воды</a:t>
            </a:r>
            <a:endParaRPr lang="en-US" sz="4027" dirty="0">
              <a:solidFill>
                <a:srgbClr val="000000"/>
              </a:solidFill>
              <a:latin typeface="Podkova Regular"/>
            </a:endParaRPr>
          </a:p>
          <a:p>
            <a:pPr>
              <a:lnSpc>
                <a:spcPts val="6443"/>
              </a:lnSpc>
            </a:pPr>
            <a:r>
              <a:rPr lang="en-US" sz="4027" dirty="0">
                <a:solidFill>
                  <a:srgbClr val="000000"/>
                </a:solidFill>
                <a:latin typeface="Podkova Regular"/>
              </a:rPr>
              <a:t>2. </a:t>
            </a:r>
            <a:r>
              <a:rPr lang="en-US" sz="4027" dirty="0" err="1">
                <a:solidFill>
                  <a:srgbClr val="000000"/>
                </a:solidFill>
                <a:latin typeface="Podkova Regular"/>
              </a:rPr>
              <a:t>Наличие</a:t>
            </a:r>
            <a:r>
              <a:rPr lang="en-US" sz="4027" dirty="0">
                <a:solidFill>
                  <a:srgbClr val="000000"/>
                </a:solidFill>
                <a:latin typeface="Podkova Regular"/>
              </a:rPr>
              <a:t> </a:t>
            </a:r>
            <a:r>
              <a:rPr lang="en-US" sz="4027" dirty="0" err="1">
                <a:solidFill>
                  <a:srgbClr val="000000"/>
                </a:solidFill>
                <a:latin typeface="Podkova Regular"/>
              </a:rPr>
              <a:t>кислорода</a:t>
            </a:r>
            <a:endParaRPr lang="en-US" sz="4027" dirty="0">
              <a:solidFill>
                <a:srgbClr val="000000"/>
              </a:solidFill>
              <a:latin typeface="Podkova Regular"/>
            </a:endParaRPr>
          </a:p>
          <a:p>
            <a:pPr algn="l">
              <a:lnSpc>
                <a:spcPts val="6443"/>
              </a:lnSpc>
            </a:pPr>
            <a:endParaRPr lang="en-US" sz="4027" dirty="0">
              <a:solidFill>
                <a:srgbClr val="000000"/>
              </a:solidFill>
              <a:latin typeface="Podkova Regular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41641" y="5665693"/>
            <a:ext cx="7134091" cy="24480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82"/>
              </a:lnSpc>
            </a:pPr>
            <a:r>
              <a:rPr lang="en-US" sz="4113">
                <a:solidFill>
                  <a:srgbClr val="000000"/>
                </a:solidFill>
                <a:latin typeface="Podkova Regular"/>
              </a:rPr>
              <a:t>3. Наличие тепла (определенная температура)</a:t>
            </a:r>
          </a:p>
          <a:p>
            <a:pPr algn="l">
              <a:lnSpc>
                <a:spcPts val="6582"/>
              </a:lnSpc>
            </a:pPr>
            <a:endParaRPr lang="en-US" sz="4113">
              <a:solidFill>
                <a:srgbClr val="000000"/>
              </a:solidFill>
              <a:latin typeface="Podkova Regula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32705" y="9582423"/>
            <a:ext cx="18953410" cy="1025347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3D902C-D6BB-4ADF-A173-B28FC168DF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334" b="4444"/>
          <a:stretch/>
        </p:blipFill>
        <p:spPr>
          <a:xfrm>
            <a:off x="3657601" y="769621"/>
            <a:ext cx="12653318" cy="780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50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2526009"/>
            <a:ext cx="7962900" cy="2990850"/>
          </a:xfrm>
          <a:prstGeom prst="rect">
            <a:avLst/>
          </a:prstGeom>
          <a:solidFill>
            <a:srgbClr val="000000">
              <a:alpha val="9804"/>
            </a:srgbClr>
          </a:solidFill>
        </p:spPr>
      </p:sp>
      <p:sp>
        <p:nvSpPr>
          <p:cNvPr id="3" name="AutoShape 3"/>
          <p:cNvSpPr/>
          <p:nvPr/>
        </p:nvSpPr>
        <p:spPr>
          <a:xfrm>
            <a:off x="1028700" y="2526009"/>
            <a:ext cx="1543050" cy="2990850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02545" y="3623754"/>
            <a:ext cx="795360" cy="79536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5894997" y="6267450"/>
            <a:ext cx="7962900" cy="2990850"/>
          </a:xfrm>
          <a:prstGeom prst="rect">
            <a:avLst/>
          </a:prstGeom>
          <a:solidFill>
            <a:srgbClr val="000000">
              <a:alpha val="9804"/>
            </a:srgbClr>
          </a:solidFill>
        </p:spPr>
      </p:sp>
      <p:sp>
        <p:nvSpPr>
          <p:cNvPr id="6" name="AutoShape 6"/>
          <p:cNvSpPr/>
          <p:nvPr/>
        </p:nvSpPr>
        <p:spPr>
          <a:xfrm>
            <a:off x="4351947" y="6267450"/>
            <a:ext cx="1543050" cy="2990850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737710" y="7377112"/>
            <a:ext cx="771525" cy="771525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0476163" y="2526009"/>
            <a:ext cx="7962900" cy="2990850"/>
          </a:xfrm>
          <a:prstGeom prst="rect">
            <a:avLst/>
          </a:prstGeom>
          <a:solidFill>
            <a:srgbClr val="000000">
              <a:alpha val="9804"/>
            </a:srgbClr>
          </a:solidFill>
        </p:spPr>
      </p:sp>
      <p:sp>
        <p:nvSpPr>
          <p:cNvPr id="9" name="AutoShape 9"/>
          <p:cNvSpPr/>
          <p:nvPr/>
        </p:nvSpPr>
        <p:spPr>
          <a:xfrm>
            <a:off x="9296400" y="2526009"/>
            <a:ext cx="1543050" cy="2990850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659687" y="3613197"/>
            <a:ext cx="816476" cy="816476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-332705" y="9582423"/>
            <a:ext cx="18953410" cy="1025347"/>
          </a:xfrm>
          <a:prstGeom prst="rect">
            <a:avLst/>
          </a:prstGeom>
          <a:solidFill>
            <a:srgbClr val="000000"/>
          </a:solidFill>
        </p:spPr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11134" t="46914" r="62632" b="42446"/>
          <a:stretch>
            <a:fillRect/>
          </a:stretch>
        </p:blipFill>
        <p:spPr>
          <a:xfrm>
            <a:off x="3287522" y="2526009"/>
            <a:ext cx="5214950" cy="299085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l="37832" t="46497" r="41827" b="42603"/>
          <a:stretch>
            <a:fillRect/>
          </a:stretch>
        </p:blipFill>
        <p:spPr>
          <a:xfrm>
            <a:off x="12789973" y="2526009"/>
            <a:ext cx="3946781" cy="299085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 l="64646" t="46249" r="16002" b="42354"/>
          <a:stretch>
            <a:fillRect/>
          </a:stretch>
        </p:blipFill>
        <p:spPr>
          <a:xfrm>
            <a:off x="7654725" y="6267450"/>
            <a:ext cx="3591252" cy="2990850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1993287" y="595313"/>
            <a:ext cx="14301426" cy="1704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5600">
                <a:solidFill>
                  <a:srgbClr val="000000"/>
                </a:solidFill>
                <a:latin typeface="Podkova Regular Bold"/>
              </a:rPr>
              <a:t>Какие ошибки допустил ученик при замачивании семян гороха?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11"/>
          <p:cNvSpPr/>
          <p:nvPr/>
        </p:nvSpPr>
        <p:spPr>
          <a:xfrm>
            <a:off x="-332705" y="9582423"/>
            <a:ext cx="18953410" cy="1025347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5" name="TextBox 15"/>
          <p:cNvSpPr txBox="1"/>
          <p:nvPr/>
        </p:nvSpPr>
        <p:spPr>
          <a:xfrm>
            <a:off x="1993287" y="595313"/>
            <a:ext cx="14301426" cy="1718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7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dkova Regular Bold"/>
                <a:ea typeface="+mn-ea"/>
                <a:cs typeface="+mn-cs"/>
              </a:rPr>
              <a:t>Какая часть зародыша прорастает первой?</a:t>
            </a:r>
            <a:endParaRPr kumimoji="0" lang="en-US" sz="5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dkova Regular Bold"/>
              <a:ea typeface="+mn-ea"/>
              <a:cs typeface="+mn-cs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541E68E-34AB-4BFB-9156-F4C1FC9D0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1" y="2314142"/>
            <a:ext cx="9448800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510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109</Words>
  <Application>Microsoft Office PowerPoint</Application>
  <PresentationFormat>Произвольный</PresentationFormat>
  <Paragraphs>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 Narrow</vt:lpstr>
      <vt:lpstr>Arial</vt:lpstr>
      <vt:lpstr>Calibri</vt:lpstr>
      <vt:lpstr>Podkova Regular</vt:lpstr>
      <vt:lpstr>Hitch Hike</vt:lpstr>
      <vt:lpstr>Open Sans Bold</vt:lpstr>
      <vt:lpstr>Podkova Regular Bold</vt:lpstr>
      <vt:lpstr>Arimo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Рост и развитие растений</dc:title>
  <dc:creator>пользователь</dc:creator>
  <cp:lastModifiedBy>пользователь</cp:lastModifiedBy>
  <cp:revision>5</cp:revision>
  <dcterms:created xsi:type="dcterms:W3CDTF">2006-08-16T00:00:00Z</dcterms:created>
  <dcterms:modified xsi:type="dcterms:W3CDTF">2022-05-16T16:20:39Z</dcterms:modified>
  <dc:identifier>DAE9sSibJb4</dc:identifier>
</cp:coreProperties>
</file>