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8" r:id="rId3"/>
    <p:sldId id="298" r:id="rId4"/>
    <p:sldId id="268" r:id="rId5"/>
    <p:sldId id="292" r:id="rId6"/>
    <p:sldId id="297" r:id="rId7"/>
    <p:sldId id="273" r:id="rId8"/>
    <p:sldId id="277" r:id="rId9"/>
    <p:sldId id="275" r:id="rId10"/>
    <p:sldId id="293" r:id="rId11"/>
    <p:sldId id="271" r:id="rId12"/>
    <p:sldId id="287" r:id="rId13"/>
    <p:sldId id="296" r:id="rId14"/>
    <p:sldId id="280" r:id="rId15"/>
    <p:sldId id="282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2F1D"/>
    <a:srgbClr val="006600"/>
    <a:srgbClr val="3D633D"/>
    <a:srgbClr val="F2F2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1FD4B-5266-4493-AE6C-66343E8B4C18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7EC79-DD52-4DC2-93FE-5F1F009CC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_________Microsoft_Word1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1462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Русский язык</a:t>
            </a:r>
          </a:p>
        </p:txBody>
      </p:sp>
      <p:pic>
        <p:nvPicPr>
          <p:cNvPr id="4" name="Picture 5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72198" y="3736200"/>
            <a:ext cx="2793997" cy="2913835"/>
          </a:xfrm>
          <a:noFill/>
        </p:spPr>
      </p:pic>
      <p:pic>
        <p:nvPicPr>
          <p:cNvPr id="5" name="Picture 8" descr="http://blog-ychitel.ru/wp-content/uploads/2010/12/yarus_ma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2552688" cy="210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-2232"/>
            <a:ext cx="28796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Илларионова С.А</a:t>
            </a:r>
            <a:endParaRPr kumimoji="0" lang="ru-RU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МОУ «Гимназия «Авиатор» г. Саратов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Изменение неопределенных местоимений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025897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http://ucazka.ucoz.ru/_bd/0/25920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4643446"/>
            <a:ext cx="1976147" cy="206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542468"/>
              </p:ext>
            </p:extLst>
          </p:nvPr>
        </p:nvGraphicFramePr>
        <p:xfrm>
          <a:off x="611560" y="1844824"/>
          <a:ext cx="9073008" cy="338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Документ" r:id="rId4" imgW="5587201" imgH="1448787" progId="Word.Document.12">
                  <p:embed/>
                </p:oleObj>
              </mc:Choice>
              <mc:Fallback>
                <p:oleObj name="Документ" r:id="rId4" imgW="5587201" imgH="14487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1844824"/>
                        <a:ext cx="9073008" cy="338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4108952"/>
      </p:ext>
    </p:extLst>
  </p:cSld>
  <p:clrMapOvr>
    <a:masterClrMapping/>
  </p:clrMapOvr>
  <p:transition>
    <p:strip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Изменение неопределенных местоимений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025897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Неопределённые местоимения, кроме некто и нечто, изменяются по падежам. Местоимение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некто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имеет форму только И. п., а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нечто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– только И. и В. п.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Некоторые неопределённые местоимения изменяются также по родам и числам. </a:t>
            </a:r>
          </a:p>
          <a:p>
            <a:pPr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http://ucazka.ucoz.ru/_bd/0/25920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643446"/>
            <a:ext cx="1976147" cy="206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00306"/>
            <a:ext cx="8229600" cy="1143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Графический диктант</a:t>
            </a:r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836091"/>
            <a:ext cx="1929843" cy="1807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ucazka.ucoz.ru/_bd/0/25920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1976147" cy="206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Проверь себя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2071678"/>
            <a:ext cx="8043890" cy="385765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 С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 Д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 Р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 Д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                                  0 ошибок – «5»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                               1-2 ошибки – «4»                                 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AutoNum type="arabicPeriod" startAt="7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                              3-4 ошибки - «3»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AutoNum type="arabicPeriod" startAt="8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                          более 4 ошибок – «2»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836091"/>
            <a:ext cx="1929843" cy="1807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8023728"/>
      </p:ext>
    </p:extLst>
  </p:cSld>
  <p:clrMapOvr>
    <a:masterClrMapping/>
  </p:clrMapOvr>
  <p:transition>
    <p:strip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Рефлексия. Закончи предложение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2071678"/>
            <a:ext cx="8043890" cy="385765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   Сегодня я убедился, что…»</a:t>
            </a:r>
          </a:p>
          <a:p>
            <a:pPr marL="0" indent="0">
              <a:spcAft>
                <a:spcPts val="0"/>
              </a:spcAft>
              <a:buNone/>
            </a:pP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   Теперь я умею …»</a:t>
            </a:r>
          </a:p>
          <a:p>
            <a:pPr marL="0" indent="0">
              <a:spcAft>
                <a:spcPts val="0"/>
              </a:spcAft>
              <a:buNone/>
            </a:pP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2000250" algn="l"/>
              </a:tabLs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   Я знаю, что неопределённое местоимение …» 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2000250" algn="l"/>
              </a:tabLs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836091"/>
            <a:ext cx="1929843" cy="1807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6786610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338437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Параграф 83,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Сочинить детективную историю «Однажды в классе…»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Или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Из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художественной литературы подобрать 5-6 предложений с неопределенными местоимениями.</a:t>
            </a:r>
          </a:p>
        </p:txBody>
      </p:sp>
      <p:pic>
        <p:nvPicPr>
          <p:cNvPr id="4" name="Picture 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572264" y="4572008"/>
            <a:ext cx="2079617" cy="2168815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7364"/>
            <a:ext cx="8229600" cy="1643066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80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80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Спасибо за урок!</a:t>
            </a:r>
          </a:p>
        </p:txBody>
      </p:sp>
      <p:pic>
        <p:nvPicPr>
          <p:cNvPr id="4" name="Picture 5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00760" y="3786190"/>
            <a:ext cx="2793997" cy="2913835"/>
          </a:xfrm>
          <a:noFill/>
        </p:spPr>
      </p:pic>
      <p:pic>
        <p:nvPicPr>
          <p:cNvPr id="5" name="Picture 8" descr="http://blog-ychitel.ru/wp-content/uploads/2010/12/yarus_ma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2552688" cy="210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Эпиграф к уроку: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день несёт крупицу мудрости.</a:t>
            </a:r>
            <a:endParaRPr lang="ru-RU" sz="6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(Пословица)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229849163"/>
      </p:ext>
    </p:extLst>
  </p:cSld>
  <p:clrMapOvr>
    <a:masterClrMapping/>
  </p:clrMapOvr>
  <p:transition>
    <p:strip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 и по вертикали прочитаете тему. 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134814"/>
              </p:ext>
            </p:extLst>
          </p:nvPr>
        </p:nvGraphicFramePr>
        <p:xfrm>
          <a:off x="827584" y="908720"/>
          <a:ext cx="5904656" cy="57921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89718"/>
                <a:gridCol w="1314938"/>
              </a:tblGrid>
              <a:tr h="458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Ути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Св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тить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Ша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Янва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ский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Пос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е,и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)деть от горя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земный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реть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Ки(л, 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лл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ометр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Песча</a:t>
                      </a: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Серебря…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Без…</a:t>
                      </a: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звестный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5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Б..жать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577410"/>
      </p:ext>
    </p:extLst>
  </p:cSld>
  <p:clrMapOvr>
    <a:masterClrMapping/>
  </p:clrMapOvr>
  <p:transition>
    <p:strip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Неопределенные местоимения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7643866" cy="390050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Цели урока: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Узнать значение неопределенных местоимений, их образование,  морфологические признаки и синтаксическую роль. </a:t>
            </a:r>
          </a:p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Научиться  правильно  писать неопределённые   местоимения.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103745"/>
            <a:ext cx="1644091" cy="153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9784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sz="2800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Ю. Коваль 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«На яхте»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5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sz="5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куда-то</a:t>
            </a: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яхте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Откуда-то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Кто-то</a:t>
            </a: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поплыл.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Летали </a:t>
            </a:r>
            <a:r>
              <a:rPr lang="ru-RU" sz="5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какие-то</a:t>
            </a: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чайки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чем-то </a:t>
            </a: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кричали ему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- то </a:t>
            </a: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дельфин остроносый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зеленые волны нырял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ветер, почти незаметный,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Чуть-чуть паруса надувал.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16832"/>
            <a:ext cx="3213993" cy="316835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97912"/>
      </p:ext>
    </p:extLst>
  </p:cSld>
  <p:clrMapOvr>
    <a:masterClrMapping/>
  </p:clrMapOvr>
  <p:transition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Проверим себя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7643866" cy="390050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u="sng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кто-то</a:t>
            </a:r>
            <a:r>
              <a:rPr lang="ru-RU" sz="4000" b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плыл</a:t>
            </a:r>
          </a:p>
          <a:p>
            <a:pPr>
              <a:buNone/>
            </a:pPr>
            <a:r>
              <a:rPr lang="ru-RU" sz="4000" b="1" u="sng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какие-то</a:t>
            </a:r>
            <a:r>
              <a:rPr lang="ru-RU" sz="4000" b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чайки</a:t>
            </a:r>
          </a:p>
          <a:p>
            <a:pPr>
              <a:buNone/>
            </a:pPr>
            <a:r>
              <a:rPr lang="ru-RU" sz="4000" b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кричали о </a:t>
            </a:r>
            <a:r>
              <a:rPr lang="ru-RU" sz="4000" b="1" u="sng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чем-то</a:t>
            </a:r>
            <a:endParaRPr lang="ru-RU" sz="4000" b="1" kern="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itchFamily="82" charset="0"/>
            </a:endParaRPr>
          </a:p>
          <a:p>
            <a:pPr>
              <a:buNone/>
            </a:pPr>
            <a:r>
              <a:rPr lang="ru-RU" sz="4000" b="1" u="sng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какой-то</a:t>
            </a:r>
            <a:r>
              <a:rPr lang="ru-RU" sz="4000" b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дельфин</a:t>
            </a:r>
            <a:endParaRPr lang="ru-RU" dirty="0"/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103745"/>
            <a:ext cx="1644091" cy="153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7477547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990600" y="609600"/>
            <a:ext cx="39782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 b="1">
              <a:latin typeface="Times New Roman" pitchFamily="18" charset="0"/>
            </a:endParaRPr>
          </a:p>
        </p:txBody>
      </p:sp>
      <p:graphicFrame>
        <p:nvGraphicFramePr>
          <p:cNvPr id="43077" name="Group 69"/>
          <p:cNvGraphicFramePr>
            <a:graphicFrameLocks noGrp="1"/>
          </p:cNvGraphicFramePr>
          <p:nvPr/>
        </p:nvGraphicFramePr>
        <p:xfrm>
          <a:off x="500034" y="1214422"/>
          <a:ext cx="7993063" cy="5143818"/>
        </p:xfrm>
        <a:graphic>
          <a:graphicData uri="http://schemas.openxmlformats.org/drawingml/2006/table">
            <a:tbl>
              <a:tblPr/>
              <a:tblGrid>
                <a:gridCol w="312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90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764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5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Вопросительные</a:t>
                      </a:r>
                      <a:endParaRPr kumimoji="1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местоимения</a:t>
                      </a:r>
                      <a:endParaRPr kumimoji="1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1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1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Неопределённые</a:t>
                      </a:r>
                      <a:r>
                        <a:rPr kumimoji="1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1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местоимения</a:t>
                      </a:r>
                      <a:endParaRPr kumimoji="1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2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Который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Сколько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Некто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Нечто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Некоторый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Несколько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кое-кто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что-то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какой-либо</a:t>
                      </a:r>
                      <a:endParaRPr kumimoji="1" lang="ru-RU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сколько</a:t>
                      </a:r>
                      <a:r>
                        <a:rPr kumimoji="1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1" lang="ru-RU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нибудь</a:t>
                      </a:r>
                      <a:r>
                        <a:rPr kumimoji="1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endParaRPr kumimoji="1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2304" name="Text Box 42"/>
          <p:cNvSpPr txBox="1">
            <a:spLocks noChangeArrowheads="1"/>
          </p:cNvSpPr>
          <p:nvPr/>
        </p:nvSpPr>
        <p:spPr bwMode="auto">
          <a:xfrm>
            <a:off x="827088" y="404813"/>
            <a:ext cx="7632700" cy="5794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Как образованы неопределённые местоимения?</a:t>
            </a:r>
          </a:p>
        </p:txBody>
      </p:sp>
      <p:sp>
        <p:nvSpPr>
          <p:cNvPr id="12305" name="Line 49"/>
          <p:cNvSpPr>
            <a:spLocks noChangeShapeType="1"/>
          </p:cNvSpPr>
          <p:nvPr/>
        </p:nvSpPr>
        <p:spPr bwMode="auto">
          <a:xfrm>
            <a:off x="3857620" y="2428868"/>
            <a:ext cx="5048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06" name="Line 50"/>
          <p:cNvSpPr>
            <a:spLocks noChangeShapeType="1"/>
          </p:cNvSpPr>
          <p:nvPr/>
        </p:nvSpPr>
        <p:spPr bwMode="auto">
          <a:xfrm>
            <a:off x="4357686" y="2428868"/>
            <a:ext cx="0" cy="142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07" name="Line 51"/>
          <p:cNvSpPr>
            <a:spLocks noChangeShapeType="1"/>
          </p:cNvSpPr>
          <p:nvPr/>
        </p:nvSpPr>
        <p:spPr bwMode="auto">
          <a:xfrm>
            <a:off x="3851275" y="3357563"/>
            <a:ext cx="5048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08" name="Line 52"/>
          <p:cNvSpPr>
            <a:spLocks noChangeShapeType="1"/>
          </p:cNvSpPr>
          <p:nvPr/>
        </p:nvSpPr>
        <p:spPr bwMode="auto">
          <a:xfrm>
            <a:off x="4356100" y="3357563"/>
            <a:ext cx="0" cy="142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09" name="Line 53"/>
          <p:cNvSpPr>
            <a:spLocks noChangeShapeType="1"/>
          </p:cNvSpPr>
          <p:nvPr/>
        </p:nvSpPr>
        <p:spPr bwMode="auto">
          <a:xfrm>
            <a:off x="3851275" y="4292600"/>
            <a:ext cx="5048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0" name="Line 54"/>
          <p:cNvSpPr>
            <a:spLocks noChangeShapeType="1"/>
          </p:cNvSpPr>
          <p:nvPr/>
        </p:nvSpPr>
        <p:spPr bwMode="auto">
          <a:xfrm>
            <a:off x="4356100" y="4292600"/>
            <a:ext cx="0" cy="14446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1" name="Line 55"/>
          <p:cNvSpPr>
            <a:spLocks noChangeShapeType="1"/>
          </p:cNvSpPr>
          <p:nvPr/>
        </p:nvSpPr>
        <p:spPr bwMode="auto">
          <a:xfrm>
            <a:off x="3924300" y="5300663"/>
            <a:ext cx="431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Line 56"/>
          <p:cNvSpPr>
            <a:spLocks noChangeShapeType="1"/>
          </p:cNvSpPr>
          <p:nvPr/>
        </p:nvSpPr>
        <p:spPr bwMode="auto">
          <a:xfrm>
            <a:off x="4356100" y="5300663"/>
            <a:ext cx="0" cy="14446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3" name="Line 57"/>
          <p:cNvSpPr>
            <a:spLocks noChangeShapeType="1"/>
          </p:cNvSpPr>
          <p:nvPr/>
        </p:nvSpPr>
        <p:spPr bwMode="auto">
          <a:xfrm>
            <a:off x="6227763" y="2420938"/>
            <a:ext cx="576262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4" name="Line 58"/>
          <p:cNvSpPr>
            <a:spLocks noChangeShapeType="1"/>
          </p:cNvSpPr>
          <p:nvPr/>
        </p:nvSpPr>
        <p:spPr bwMode="auto">
          <a:xfrm>
            <a:off x="6804025" y="2420938"/>
            <a:ext cx="0" cy="7143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5" name="Line 59"/>
          <p:cNvSpPr>
            <a:spLocks noChangeShapeType="1"/>
          </p:cNvSpPr>
          <p:nvPr/>
        </p:nvSpPr>
        <p:spPr bwMode="auto">
          <a:xfrm flipV="1">
            <a:off x="6948488" y="3284538"/>
            <a:ext cx="215900" cy="14446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6" name="Line 60"/>
          <p:cNvSpPr>
            <a:spLocks noChangeShapeType="1"/>
          </p:cNvSpPr>
          <p:nvPr/>
        </p:nvSpPr>
        <p:spPr bwMode="auto">
          <a:xfrm>
            <a:off x="7164388" y="3284538"/>
            <a:ext cx="215900" cy="144462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7" name="Line 61"/>
          <p:cNvSpPr>
            <a:spLocks noChangeShapeType="1"/>
          </p:cNvSpPr>
          <p:nvPr/>
        </p:nvSpPr>
        <p:spPr bwMode="auto">
          <a:xfrm>
            <a:off x="6948488" y="3429000"/>
            <a:ext cx="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8" name="Line 62"/>
          <p:cNvSpPr>
            <a:spLocks noChangeShapeType="1"/>
          </p:cNvSpPr>
          <p:nvPr/>
        </p:nvSpPr>
        <p:spPr bwMode="auto">
          <a:xfrm flipV="1">
            <a:off x="7451725" y="4221163"/>
            <a:ext cx="504825" cy="2159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19" name="Line 63"/>
          <p:cNvSpPr>
            <a:spLocks noChangeShapeType="1"/>
          </p:cNvSpPr>
          <p:nvPr/>
        </p:nvSpPr>
        <p:spPr bwMode="auto">
          <a:xfrm>
            <a:off x="7956550" y="4221163"/>
            <a:ext cx="431800" cy="2159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20" name="Line 64"/>
          <p:cNvSpPr>
            <a:spLocks noChangeShapeType="1"/>
          </p:cNvSpPr>
          <p:nvPr/>
        </p:nvSpPr>
        <p:spPr bwMode="auto">
          <a:xfrm flipV="1">
            <a:off x="6588125" y="5734050"/>
            <a:ext cx="720725" cy="142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2321" name="Line 65"/>
          <p:cNvSpPr>
            <a:spLocks noChangeShapeType="1"/>
          </p:cNvSpPr>
          <p:nvPr/>
        </p:nvSpPr>
        <p:spPr bwMode="auto">
          <a:xfrm>
            <a:off x="7308850" y="5734050"/>
            <a:ext cx="576263" cy="1428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179501"/>
              </p:ext>
            </p:extLst>
          </p:nvPr>
        </p:nvGraphicFramePr>
        <p:xfrm>
          <a:off x="857223" y="2357431"/>
          <a:ext cx="7220594" cy="3500461"/>
        </p:xfrm>
        <a:graphic>
          <a:graphicData uri="http://schemas.openxmlformats.org/drawingml/2006/table">
            <a:tbl>
              <a:tblPr/>
              <a:tblGrid>
                <a:gridCol w="24066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066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073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02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Некто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Кто-то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Кое с кем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2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Нечто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Чей-либо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Кое для кого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2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Некий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Какая-нибудь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Кое о каком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3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Некоторый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Кое-какой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Кое</a:t>
                      </a:r>
                      <a:r>
                        <a:rPr lang="ru-RU" sz="2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по чему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642918"/>
            <a:ext cx="8572560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Правописание неопределенных местоимений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Picture 2" descr="http://kroha-perm.ru/wp-content/uploads/2011/03/%D0%9A%D0%BE%D0%BF%D0%B8%D1%8F-IMG_0269-300x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5572140"/>
            <a:ext cx="1251035" cy="1171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643866" cy="1143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Физкультминутка</a:t>
            </a:r>
          </a:p>
        </p:txBody>
      </p:sp>
      <p:pic>
        <p:nvPicPr>
          <p:cNvPr id="2050" name="Picture 2" descr="C:\Users\8523~1\AppData\Local\Temp\Rar$DI07.383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714620"/>
            <a:ext cx="242021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8523~1\AppData\Local\Temp\Rar$DI09.069\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571612"/>
            <a:ext cx="2462113" cy="182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8523~1\AppData\Local\Temp\Rar$DI11.931\img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516" y="1500174"/>
            <a:ext cx="259949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8523~1\AppData\Local\Temp\Rar$DI14.830\img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500570"/>
            <a:ext cx="218516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8523~1\AppData\Local\Temp\Rar$DI03.793\img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8193" y="4286256"/>
            <a:ext cx="269577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320</Words>
  <Application>Microsoft Office PowerPoint</Application>
  <PresentationFormat>Экран (4:3)</PresentationFormat>
  <Paragraphs>126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Georgia</vt:lpstr>
      <vt:lpstr>Monotype Corsiva</vt:lpstr>
      <vt:lpstr>Snap ITC</vt:lpstr>
      <vt:lpstr>Times New Roman</vt:lpstr>
      <vt:lpstr>Тема Office</vt:lpstr>
      <vt:lpstr>Документ</vt:lpstr>
      <vt:lpstr>Русский язык</vt:lpstr>
      <vt:lpstr>Эпиграф к уроку:</vt:lpstr>
      <vt:lpstr>Вставьте пропущенные буквы и по вертикали прочитаете тему.  </vt:lpstr>
      <vt:lpstr> Неопределенные местоимения</vt:lpstr>
      <vt:lpstr>  Ю. Коваль  «На яхте»</vt:lpstr>
      <vt:lpstr> Проверим себя</vt:lpstr>
      <vt:lpstr>Презентация PowerPoint</vt:lpstr>
      <vt:lpstr>Презентация PowerPoint</vt:lpstr>
      <vt:lpstr>Физкультминутка</vt:lpstr>
      <vt:lpstr>Изменение неопределенных местоимений</vt:lpstr>
      <vt:lpstr>Изменение неопределенных местоимений</vt:lpstr>
      <vt:lpstr>Графический диктант</vt:lpstr>
      <vt:lpstr>Проверь себя</vt:lpstr>
      <vt:lpstr>Рефлексия. Закончи предложение</vt:lpstr>
      <vt:lpstr>Домашнее задание</vt:lpstr>
      <vt:lpstr>    Спасибо за урок!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94</cp:revision>
  <dcterms:created xsi:type="dcterms:W3CDTF">2011-04-17T14:17:07Z</dcterms:created>
  <dcterms:modified xsi:type="dcterms:W3CDTF">2022-03-21T18:04:43Z</dcterms:modified>
</cp:coreProperties>
</file>