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Lst>
  <p:notesMasterIdLst>
    <p:notesMasterId r:id="rId16"/>
  </p:notesMasterIdLst>
  <p:sldIdLst>
    <p:sldId id="271" r:id="rId2"/>
    <p:sldId id="274" r:id="rId3"/>
    <p:sldId id="272" r:id="rId4"/>
    <p:sldId id="258" r:id="rId5"/>
    <p:sldId id="260" r:id="rId6"/>
    <p:sldId id="265" r:id="rId7"/>
    <p:sldId id="263" r:id="rId8"/>
    <p:sldId id="262" r:id="rId9"/>
    <p:sldId id="261" r:id="rId10"/>
    <p:sldId id="264" r:id="rId11"/>
    <p:sldId id="259" r:id="rId12"/>
    <p:sldId id="273" r:id="rId13"/>
    <p:sldId id="268" r:id="rId14"/>
    <p:sldId id="275"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0C0C"/>
    <a:srgbClr val="EDECEA"/>
    <a:srgbClr val="CDA40D"/>
    <a:srgbClr val="9A3C26"/>
    <a:srgbClr val="C78B13"/>
    <a:srgbClr val="AA55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78BD73-203A-4118-8FDB-F3DB1E1A9F2E}" v="4" dt="2022-03-27T08:10:34.080"/>
    <p1510:client id="{56EAC865-B90D-4216-9C48-EC9BF30A3861}" v="546" dt="2022-04-03T08:41:08.370"/>
    <p1510:client id="{71528A45-6304-4CA0-9197-7AA71B62EC0C}" v="436" dt="2022-03-28T15:32:45.796"/>
    <p1510:client id="{ACEDC8E4-6BE5-4384-91C9-FFBA55A71C18}" v="590" dt="2022-03-28T16:31:32.584"/>
    <p1510:client id="{ADC18C27-3734-405A-8ABC-9FE841686AFD}" v="1067" dt="2022-04-03T09:38:58.6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94750" autoAdjust="0"/>
  </p:normalViewPr>
  <p:slideViewPr>
    <p:cSldViewPr>
      <p:cViewPr varScale="1">
        <p:scale>
          <a:sx n="77" d="100"/>
          <a:sy n="77" d="100"/>
        </p:scale>
        <p:origin x="1637"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A56289-A811-44D9-B5B3-F6B93C282287}" type="datetimeFigureOut">
              <a:rPr lang="ru-RU" smtClean="0"/>
              <a:t>03.04.2022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56D26D-650C-4300-B796-00B01E707D26}" type="slidenum">
              <a:rPr lang="ru-RU" smtClean="0"/>
              <a:t>‹#›</a:t>
            </a:fld>
            <a:endParaRPr lang="ru-RU"/>
          </a:p>
        </p:txBody>
      </p:sp>
    </p:spTree>
    <p:extLst>
      <p:ext uri="{BB962C8B-B14F-4D97-AF65-F5344CB8AC3E}">
        <p14:creationId xmlns:p14="http://schemas.microsoft.com/office/powerpoint/2010/main" val="2716464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D56D26D-650C-4300-B796-00B01E707D26}" type="slidenum">
              <a:rPr lang="ru-RU" smtClean="0"/>
              <a:t>9</a:t>
            </a:fld>
            <a:endParaRPr lang="ru-RU"/>
          </a:p>
        </p:txBody>
      </p:sp>
    </p:spTree>
    <p:extLst>
      <p:ext uri="{BB962C8B-B14F-4D97-AF65-F5344CB8AC3E}">
        <p14:creationId xmlns:p14="http://schemas.microsoft.com/office/powerpoint/2010/main" val="1492782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C6EBCEF9-146C-4411-9C69-DDD398FE19F4}" type="datetimeFigureOut">
              <a:rPr lang="ru-RU" smtClean="0"/>
              <a:pPr/>
              <a:t>03.04.2022</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4FAD82E3-CFD5-4127-AF4B-7A706E543B99}"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C6EBCEF9-146C-4411-9C69-DDD398FE19F4}" type="datetimeFigureOut">
              <a:rPr lang="ru-RU" smtClean="0"/>
              <a:pPr/>
              <a:t>03.04.2022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AD82E3-CFD5-4127-AF4B-7A706E543B9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C6EBCEF9-146C-4411-9C69-DDD398FE19F4}" type="datetimeFigureOut">
              <a:rPr lang="ru-RU" smtClean="0"/>
              <a:pPr/>
              <a:t>03.04.2022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AD82E3-CFD5-4127-AF4B-7A706E543B9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4"/>
          </p:nvPr>
        </p:nvSpPr>
        <p:spPr/>
        <p:txBody>
          <a:bodyPr rtlCol="0"/>
          <a:lstStyle/>
          <a:p>
            <a:fld id="{C6EBCEF9-146C-4411-9C69-DDD398FE19F4}" type="datetimeFigureOut">
              <a:rPr lang="ru-RU" smtClean="0"/>
              <a:pPr/>
              <a:t>03.04.2022</a:t>
            </a:fld>
            <a:endParaRPr lang="ru-RU"/>
          </a:p>
        </p:txBody>
      </p:sp>
      <p:sp>
        <p:nvSpPr>
          <p:cNvPr id="9" name="Номер слайда 8"/>
          <p:cNvSpPr>
            <a:spLocks noGrp="1"/>
          </p:cNvSpPr>
          <p:nvPr>
            <p:ph type="sldNum" sz="quarter" idx="15"/>
          </p:nvPr>
        </p:nvSpPr>
        <p:spPr/>
        <p:txBody>
          <a:bodyPr rtlCol="0"/>
          <a:lstStyle/>
          <a:p>
            <a:fld id="{4FAD82E3-CFD5-4127-AF4B-7A706E543B99}"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C6EBCEF9-146C-4411-9C69-DDD398FE19F4}" type="datetimeFigureOut">
              <a:rPr lang="ru-RU" smtClean="0"/>
              <a:pPr/>
              <a:t>03.04.2022</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4FAD82E3-CFD5-4127-AF4B-7A706E543B9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5" name="Дата 4"/>
          <p:cNvSpPr>
            <a:spLocks noGrp="1"/>
          </p:cNvSpPr>
          <p:nvPr>
            <p:ph type="dt" sz="half" idx="10"/>
          </p:nvPr>
        </p:nvSpPr>
        <p:spPr/>
        <p:txBody>
          <a:bodyPr/>
          <a:lstStyle/>
          <a:p>
            <a:fld id="{C6EBCEF9-146C-4411-9C69-DDD398FE19F4}" type="datetimeFigureOut">
              <a:rPr lang="ru-RU" smtClean="0"/>
              <a:pPr/>
              <a:t>03.04.2022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AD82E3-CFD5-4127-AF4B-7A706E543B99}"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a:t>Образец заголовка</a:t>
            </a:r>
            <a:endParaRPr kumimoji="0" lang="en-US"/>
          </a:p>
        </p:txBody>
      </p:sp>
      <p:sp>
        <p:nvSpPr>
          <p:cNvPr id="7" name="Дата 6"/>
          <p:cNvSpPr>
            <a:spLocks noGrp="1"/>
          </p:cNvSpPr>
          <p:nvPr>
            <p:ph type="dt" sz="half" idx="10"/>
          </p:nvPr>
        </p:nvSpPr>
        <p:spPr/>
        <p:txBody>
          <a:bodyPr/>
          <a:lstStyle/>
          <a:p>
            <a:fld id="{C6EBCEF9-146C-4411-9C69-DDD398FE19F4}" type="datetimeFigureOut">
              <a:rPr lang="ru-RU" smtClean="0"/>
              <a:pPr/>
              <a:t>03.04.2022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FAD82E3-CFD5-4127-AF4B-7A706E543B99}"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6" name="Дата 5"/>
          <p:cNvSpPr>
            <a:spLocks noGrp="1"/>
          </p:cNvSpPr>
          <p:nvPr>
            <p:ph type="dt" sz="half" idx="10"/>
          </p:nvPr>
        </p:nvSpPr>
        <p:spPr/>
        <p:txBody>
          <a:bodyPr rtlCol="0"/>
          <a:lstStyle/>
          <a:p>
            <a:fld id="{C6EBCEF9-146C-4411-9C69-DDD398FE19F4}" type="datetimeFigureOut">
              <a:rPr lang="ru-RU" smtClean="0"/>
              <a:pPr/>
              <a:t>03.04.2022</a:t>
            </a:fld>
            <a:endParaRPr lang="ru-RU"/>
          </a:p>
        </p:txBody>
      </p:sp>
      <p:sp>
        <p:nvSpPr>
          <p:cNvPr id="7" name="Номер слайда 6"/>
          <p:cNvSpPr>
            <a:spLocks noGrp="1"/>
          </p:cNvSpPr>
          <p:nvPr>
            <p:ph type="sldNum" sz="quarter" idx="11"/>
          </p:nvPr>
        </p:nvSpPr>
        <p:spPr/>
        <p:txBody>
          <a:bodyPr rtlCol="0"/>
          <a:lstStyle/>
          <a:p>
            <a:fld id="{4FAD82E3-CFD5-4127-AF4B-7A706E543B99}"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6EBCEF9-146C-4411-9C69-DDD398FE19F4}" type="datetimeFigureOut">
              <a:rPr lang="ru-RU" smtClean="0"/>
              <a:pPr/>
              <a:t>03.04.2022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FAD82E3-CFD5-4127-AF4B-7A706E543B9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4"/>
          </p:nvPr>
        </p:nvSpPr>
        <p:spPr/>
        <p:txBody>
          <a:bodyPr rtlCol="0"/>
          <a:lstStyle/>
          <a:p>
            <a:fld id="{C6EBCEF9-146C-4411-9C69-DDD398FE19F4}" type="datetimeFigureOut">
              <a:rPr lang="ru-RU" smtClean="0"/>
              <a:pPr/>
              <a:t>03.04.2022</a:t>
            </a:fld>
            <a:endParaRPr lang="ru-RU"/>
          </a:p>
        </p:txBody>
      </p:sp>
      <p:sp>
        <p:nvSpPr>
          <p:cNvPr id="22" name="Номер слайда 21"/>
          <p:cNvSpPr>
            <a:spLocks noGrp="1"/>
          </p:cNvSpPr>
          <p:nvPr>
            <p:ph type="sldNum" sz="quarter" idx="15"/>
          </p:nvPr>
        </p:nvSpPr>
        <p:spPr/>
        <p:txBody>
          <a:bodyPr rtlCol="0"/>
          <a:lstStyle/>
          <a:p>
            <a:fld id="{4FAD82E3-CFD5-4127-AF4B-7A706E543B99}"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C6EBCEF9-146C-4411-9C69-DDD398FE19F4}" type="datetimeFigureOut">
              <a:rPr lang="ru-RU" smtClean="0"/>
              <a:pPr/>
              <a:t>03.04.2022</a:t>
            </a:fld>
            <a:endParaRPr lang="ru-RU"/>
          </a:p>
        </p:txBody>
      </p:sp>
      <p:sp>
        <p:nvSpPr>
          <p:cNvPr id="18" name="Номер слайда 17"/>
          <p:cNvSpPr>
            <a:spLocks noGrp="1"/>
          </p:cNvSpPr>
          <p:nvPr>
            <p:ph type="sldNum" sz="quarter" idx="11"/>
          </p:nvPr>
        </p:nvSpPr>
        <p:spPr/>
        <p:txBody>
          <a:bodyPr rtlCol="0"/>
          <a:lstStyle/>
          <a:p>
            <a:fld id="{4FAD82E3-CFD5-4127-AF4B-7A706E543B99}"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6EBCEF9-146C-4411-9C69-DDD398FE19F4}" type="datetimeFigureOut">
              <a:rPr lang="ru-RU" smtClean="0"/>
              <a:pPr/>
              <a:t>03.04.2022</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4FAD82E3-CFD5-4127-AF4B-7A706E543B9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sv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svg"/></Relationships>
</file>

<file path=ppt/slides/_rels/slide12.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sv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2.png"/><Relationship Id="rId21" Type="http://schemas.openxmlformats.org/officeDocument/2006/relationships/image" Target="../media/image40.svg"/><Relationship Id="rId7" Type="http://schemas.openxmlformats.org/officeDocument/2006/relationships/image" Target="../media/image26.png"/><Relationship Id="rId12" Type="http://schemas.openxmlformats.org/officeDocument/2006/relationships/image" Target="../media/image31.svg"/><Relationship Id="rId17" Type="http://schemas.openxmlformats.org/officeDocument/2006/relationships/image" Target="../media/image36.svg"/><Relationship Id="rId2" Type="http://schemas.openxmlformats.org/officeDocument/2006/relationships/notesSlide" Target="../notesSlides/notesSlide1.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svg"/><Relationship Id="rId19" Type="http://schemas.openxmlformats.org/officeDocument/2006/relationships/image" Target="../media/image38.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a:extLst>
              <a:ext uri="{28A0092B-C50C-407E-A947-70E740481C1C}">
                <a14:useLocalDpi xmlns:a14="http://schemas.microsoft.com/office/drawing/2010/main" val="0"/>
              </a:ext>
            </a:extLst>
          </a:blip>
          <a:srcRect/>
          <a:stretch/>
        </p:blipFill>
        <p:spPr>
          <a:xfrm>
            <a:off x="2771800" y="1917911"/>
            <a:ext cx="4945336" cy="4945336"/>
          </a:xfrm>
          <a:prstGeom prst="rect">
            <a:avLst/>
          </a:prstGeom>
          <a:solidFill>
            <a:schemeClr val="bg1"/>
          </a:solidFill>
        </p:spPr>
      </p:pic>
      <p:sp>
        <p:nvSpPr>
          <p:cNvPr id="5" name="Прямоугольник 4"/>
          <p:cNvSpPr/>
          <p:nvPr/>
        </p:nvSpPr>
        <p:spPr>
          <a:xfrm>
            <a:off x="4871886" y="4725144"/>
            <a:ext cx="2367376" cy="1384995"/>
          </a:xfrm>
          <a:prstGeom prst="rect">
            <a:avLst/>
          </a:prstGeom>
        </p:spPr>
        <p:txBody>
          <a:bodyPr wrap="square">
            <a:spAutoFit/>
          </a:bodyPr>
          <a:lstStyle/>
          <a:p>
            <a:r>
              <a:rPr lang="ru-RU" sz="1200" dirty="0"/>
              <a:t>Работу выполнила:</a:t>
            </a:r>
          </a:p>
          <a:p>
            <a:r>
              <a:rPr lang="ru-RU" sz="1200" dirty="0"/>
              <a:t>Ученица 9 А класса </a:t>
            </a:r>
          </a:p>
          <a:p>
            <a:r>
              <a:rPr lang="ru-RU" sz="1200" dirty="0"/>
              <a:t>Смирнова Юлия </a:t>
            </a:r>
          </a:p>
          <a:p>
            <a:r>
              <a:rPr lang="ru-RU" sz="1200" dirty="0"/>
              <a:t>Руководитель: </a:t>
            </a:r>
          </a:p>
          <a:p>
            <a:r>
              <a:rPr lang="ru-RU" sz="1200" dirty="0"/>
              <a:t>Учитель английского языка</a:t>
            </a:r>
          </a:p>
          <a:p>
            <a:r>
              <a:rPr lang="ru-RU" sz="1200" dirty="0"/>
              <a:t>Тимченко Гузель </a:t>
            </a:r>
            <a:r>
              <a:rPr lang="ru-RU" sz="1200" dirty="0" err="1"/>
              <a:t>Гакифовна</a:t>
            </a:r>
            <a:r>
              <a:rPr lang="ru-RU" sz="1200" dirty="0"/>
              <a:t>.</a:t>
            </a:r>
          </a:p>
          <a:p>
            <a:endParaRPr lang="ru-RU" sz="1200"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1083678"/>
            <a:ext cx="391318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1596045" y="1397271"/>
            <a:ext cx="7154809" cy="1200329"/>
          </a:xfrm>
          <a:prstGeom prst="rect">
            <a:avLst/>
          </a:prstGeom>
        </p:spPr>
        <p:txBody>
          <a:bodyPr wrap="square" lIns="91440" tIns="45720" rIns="91440" bIns="45720" anchor="t">
            <a:spAutoFit/>
          </a:bodyPr>
          <a:lstStyle/>
          <a:p>
            <a:pPr algn="ctr"/>
            <a:r>
              <a:rPr lang="ru-RU" sz="3600" dirty="0">
                <a:solidFill>
                  <a:srgbClr val="FF0000"/>
                </a:solidFill>
                <a:latin typeface="Georgia"/>
              </a:rPr>
              <a:t>«Говорящая одежда. </a:t>
            </a:r>
            <a:endParaRPr lang="ru-RU">
              <a:solidFill>
                <a:srgbClr val="000000"/>
              </a:solidFill>
              <a:latin typeface="Century Schoolbook"/>
            </a:endParaRPr>
          </a:p>
          <a:p>
            <a:pPr algn="ctr"/>
            <a:r>
              <a:rPr lang="ru-RU" sz="3600" dirty="0">
                <a:solidFill>
                  <a:srgbClr val="FF0000"/>
                </a:solidFill>
                <a:latin typeface="Georgia"/>
              </a:rPr>
              <a:t>Анализ надписей на одежде»</a:t>
            </a:r>
            <a:endParaRPr lang="ru-RU" dirty="0"/>
          </a:p>
        </p:txBody>
      </p:sp>
      <p:sp>
        <p:nvSpPr>
          <p:cNvPr id="7" name="Прямоугольник 6"/>
          <p:cNvSpPr/>
          <p:nvPr/>
        </p:nvSpPr>
        <p:spPr>
          <a:xfrm>
            <a:off x="4160934" y="6165304"/>
            <a:ext cx="1421904" cy="584775"/>
          </a:xfrm>
          <a:prstGeom prst="rect">
            <a:avLst/>
          </a:prstGeom>
        </p:spPr>
        <p:txBody>
          <a:bodyPr wrap="square" lIns="91440" tIns="45720" rIns="91440" bIns="45720" anchor="t">
            <a:spAutoFit/>
          </a:bodyPr>
          <a:lstStyle/>
          <a:p>
            <a:r>
              <a:rPr lang="ru-RU" sz="1600" dirty="0"/>
              <a:t>г. Елабуга</a:t>
            </a:r>
          </a:p>
          <a:p>
            <a:r>
              <a:rPr lang="ru-RU" sz="1600" dirty="0"/>
              <a:t>    2022 г.</a:t>
            </a:r>
          </a:p>
        </p:txBody>
      </p:sp>
      <p:sp>
        <p:nvSpPr>
          <p:cNvPr id="9" name="Прямоугольник 8"/>
          <p:cNvSpPr/>
          <p:nvPr/>
        </p:nvSpPr>
        <p:spPr>
          <a:xfrm>
            <a:off x="2217401" y="116632"/>
            <a:ext cx="5607496" cy="738664"/>
          </a:xfrm>
          <a:prstGeom prst="rect">
            <a:avLst/>
          </a:prstGeom>
        </p:spPr>
        <p:txBody>
          <a:bodyPr wrap="square">
            <a:spAutoFit/>
          </a:bodyPr>
          <a:lstStyle/>
          <a:p>
            <a:pPr algn="ctr"/>
            <a:r>
              <a:rPr lang="ru-RU" sz="1050" dirty="0" err="1"/>
              <a:t>Елабужского</a:t>
            </a:r>
            <a:r>
              <a:rPr lang="ru-RU" sz="1050" dirty="0"/>
              <a:t> муниципального района Республики Татарстан</a:t>
            </a:r>
          </a:p>
          <a:p>
            <a:pPr algn="ctr"/>
            <a:r>
              <a:rPr lang="ru-RU" sz="1050" dirty="0"/>
              <a:t>Муниципальное бюджетное общеобразовательное учреждение</a:t>
            </a:r>
          </a:p>
          <a:p>
            <a:pPr algn="ctr"/>
            <a:r>
              <a:rPr lang="ru-RU" sz="1050" dirty="0"/>
              <a:t>Маршала Советского Союза Говорова Л.А.»</a:t>
            </a:r>
          </a:p>
          <a:p>
            <a:pPr algn="ctr"/>
            <a:r>
              <a:rPr lang="ru-RU" sz="1050" dirty="0"/>
              <a:t>«Средняя общеобразовательная школа №2 им. Героя Советского Союза,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10">
            <a:extLst>
              <a:ext uri="{FF2B5EF4-FFF2-40B4-BE49-F238E27FC236}">
                <a16:creationId xmlns:a16="http://schemas.microsoft.com/office/drawing/2014/main" id="{A838ACFD-95AD-511E-83DD-C0EC28624A7A}"/>
              </a:ext>
            </a:extLst>
          </p:cNvPr>
          <p:cNvPicPr>
            <a:picLocks noChangeAspect="1"/>
          </p:cNvPicPr>
          <p:nvPr/>
        </p:nvPicPr>
        <p:blipFill>
          <a:blip r:embed="rId2"/>
          <a:stretch>
            <a:fillRect/>
          </a:stretch>
        </p:blipFill>
        <p:spPr>
          <a:xfrm rot="1680000">
            <a:off x="2114078" y="4615953"/>
            <a:ext cx="1581308" cy="1432944"/>
          </a:xfrm>
          <a:prstGeom prst="rect">
            <a:avLst/>
          </a:prstGeom>
        </p:spPr>
      </p:pic>
      <p:cxnSp>
        <p:nvCxnSpPr>
          <p:cNvPr id="8" name="Прямая соединительная линия 7"/>
          <p:cNvCxnSpPr/>
          <p:nvPr/>
        </p:nvCxnSpPr>
        <p:spPr>
          <a:xfrm>
            <a:off x="1974084" y="1122323"/>
            <a:ext cx="5643602"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1671469" y="288986"/>
            <a:ext cx="6797061" cy="707886"/>
          </a:xfrm>
          <a:prstGeom prst="rect">
            <a:avLst/>
          </a:prstGeom>
        </p:spPr>
        <p:txBody>
          <a:bodyPr wrap="square" lIns="91440" tIns="45720" rIns="91440" bIns="45720" anchor="t">
            <a:spAutoFit/>
          </a:bodyPr>
          <a:lstStyle/>
          <a:p>
            <a:pPr algn="ctr"/>
            <a:r>
              <a:rPr lang="en-US" sz="4000" dirty="0">
                <a:solidFill>
                  <a:srgbClr val="B80C0C"/>
                </a:solidFill>
              </a:rPr>
              <a:t>90-ies and printed T-shirts</a:t>
            </a:r>
          </a:p>
        </p:txBody>
      </p:sp>
      <p:cxnSp>
        <p:nvCxnSpPr>
          <p:cNvPr id="16" name="Прямая со стрелкой 15"/>
          <p:cNvCxnSpPr/>
          <p:nvPr/>
        </p:nvCxnSpPr>
        <p:spPr>
          <a:xfrm>
            <a:off x="2082658" y="3660381"/>
            <a:ext cx="507684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2087439" y="3565535"/>
            <a:ext cx="473482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395AADD-C104-EF4D-EA79-EEBB676F67FC}"/>
              </a:ext>
            </a:extLst>
          </p:cNvPr>
          <p:cNvSpPr txBox="1"/>
          <p:nvPr/>
        </p:nvSpPr>
        <p:spPr>
          <a:xfrm>
            <a:off x="2085738" y="1207236"/>
            <a:ext cx="581324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US" sz="2000" dirty="0">
              <a:solidFill>
                <a:srgbClr val="444444"/>
              </a:solidFill>
              <a:latin typeface="Century Schoolbook"/>
              <a:ea typeface="Open Sans"/>
              <a:cs typeface="Open Sans"/>
            </a:endParaRPr>
          </a:p>
        </p:txBody>
      </p:sp>
      <p:sp>
        <p:nvSpPr>
          <p:cNvPr id="4" name="TextBox 3">
            <a:extLst>
              <a:ext uri="{FF2B5EF4-FFF2-40B4-BE49-F238E27FC236}">
                <a16:creationId xmlns:a16="http://schemas.microsoft.com/office/drawing/2014/main" id="{53983712-E720-B4BB-1EB7-39BBB55A66E6}"/>
              </a:ext>
            </a:extLst>
          </p:cNvPr>
          <p:cNvSpPr txBox="1"/>
          <p:nvPr/>
        </p:nvSpPr>
        <p:spPr>
          <a:xfrm>
            <a:off x="2161309" y="1169451"/>
            <a:ext cx="5813241"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rgbClr val="C78B13"/>
                </a:solidFill>
              </a:rPr>
              <a:t>In the early 90's, many companies have embraced the fact that it is very profitable to put their brands and images of their own products on T-shirts. Increasingly, elements of corporate identity were applied to T-shirts. Initially for advertising campaigns, and soon for everyday use. This method of product promotion was used back in the 1970s by Coca-Cola and Walt Disney.</a:t>
            </a:r>
            <a:endParaRPr lang="ru-RU" dirty="0">
              <a:solidFill>
                <a:srgbClr val="C78B13"/>
              </a:solidFill>
            </a:endParaRPr>
          </a:p>
        </p:txBody>
      </p:sp>
      <p:sp>
        <p:nvSpPr>
          <p:cNvPr id="5" name="TextBox 4">
            <a:extLst>
              <a:ext uri="{FF2B5EF4-FFF2-40B4-BE49-F238E27FC236}">
                <a16:creationId xmlns:a16="http://schemas.microsoft.com/office/drawing/2014/main" id="{D0BCC9F8-FA4D-EADA-CA84-A45AE95AA531}"/>
              </a:ext>
            </a:extLst>
          </p:cNvPr>
          <p:cNvSpPr txBox="1"/>
          <p:nvPr/>
        </p:nvSpPr>
        <p:spPr>
          <a:xfrm>
            <a:off x="3483789" y="4248937"/>
            <a:ext cx="4981969"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600" dirty="0">
                <a:solidFill>
                  <a:srgbClr val="9A3C26"/>
                </a:solidFill>
              </a:rPr>
              <a:t>The current holder of the Guinness World Record for “Most T-Shirts Worn at Once” with 257 T-shirts is Sanath Bandara. The record was set in Colombo, Sri Lanka, on December 22, 2011. The record was attempted on stage in front of a crowd of people in a public park in Colombo. Bandara surpassed previous record-holder Hwang </a:t>
            </a:r>
            <a:r>
              <a:rPr lang="en-US" sz="1600" dirty="0" err="1">
                <a:solidFill>
                  <a:srgbClr val="9A3C26"/>
                </a:solidFill>
              </a:rPr>
              <a:t>Kwanghee</a:t>
            </a:r>
            <a:r>
              <a:rPr lang="en-US" sz="1600" dirty="0">
                <a:solidFill>
                  <a:srgbClr val="9A3C26"/>
                </a:solidFill>
              </a:rPr>
              <a:t> from South Korea, who had held the record at 252 shirts.</a:t>
            </a:r>
            <a:endParaRPr lang="ru-RU" sz="1600" dirty="0">
              <a:solidFill>
                <a:srgbClr val="9A3C26"/>
              </a:solidFill>
            </a:endParaRPr>
          </a:p>
        </p:txBody>
      </p:sp>
      <p:sp>
        <p:nvSpPr>
          <p:cNvPr id="6" name="TextBox 5">
            <a:extLst>
              <a:ext uri="{FF2B5EF4-FFF2-40B4-BE49-F238E27FC236}">
                <a16:creationId xmlns:a16="http://schemas.microsoft.com/office/drawing/2014/main" id="{9A480E40-F67E-E65F-0120-83F0EEA5C951}"/>
              </a:ext>
            </a:extLst>
          </p:cNvPr>
          <p:cNvSpPr txBox="1"/>
          <p:nvPr/>
        </p:nvSpPr>
        <p:spPr>
          <a:xfrm>
            <a:off x="2076292" y="3814408"/>
            <a:ext cx="357447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ru-RU" sz="2000" b="1" dirty="0">
                <a:solidFill>
                  <a:srgbClr val="B80C0C"/>
                </a:solidFill>
              </a:rPr>
              <a:t>INTERESTING FACT</a:t>
            </a:r>
          </a:p>
        </p:txBody>
      </p:sp>
      <p:pic>
        <p:nvPicPr>
          <p:cNvPr id="7" name="Рисунок 8" descr="Подключения со сплошной заливкой">
            <a:extLst>
              <a:ext uri="{FF2B5EF4-FFF2-40B4-BE49-F238E27FC236}">
                <a16:creationId xmlns:a16="http://schemas.microsoft.com/office/drawing/2014/main" id="{8E156BB9-7184-81D1-73CB-BDF54DF88A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8601" y="3614148"/>
            <a:ext cx="914400" cy="914400"/>
          </a:xfrm>
          <a:prstGeom prst="rect">
            <a:avLst/>
          </a:prstGeom>
        </p:spPr>
      </p:pic>
      <p:pic>
        <p:nvPicPr>
          <p:cNvPr id="11" name="Рисунок 11" descr="Доллар со сплошной заливкой">
            <a:extLst>
              <a:ext uri="{FF2B5EF4-FFF2-40B4-BE49-F238E27FC236}">
                <a16:creationId xmlns:a16="http://schemas.microsoft.com/office/drawing/2014/main" id="{69174479-31E9-AF06-ABAB-C3C183FA137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93312" y="1602089"/>
            <a:ext cx="914400" cy="914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7">
            <a:extLst>
              <a:ext uri="{FF2B5EF4-FFF2-40B4-BE49-F238E27FC236}">
                <a16:creationId xmlns:a16="http://schemas.microsoft.com/office/drawing/2014/main" id="{DB5C7774-3C8A-3BDB-12AC-D070BC6C3DD8}"/>
              </a:ext>
            </a:extLst>
          </p:cNvPr>
          <p:cNvPicPr>
            <a:picLocks noChangeAspect="1"/>
          </p:cNvPicPr>
          <p:nvPr/>
        </p:nvPicPr>
        <p:blipFill>
          <a:blip r:embed="rId2"/>
          <a:stretch>
            <a:fillRect/>
          </a:stretch>
        </p:blipFill>
        <p:spPr>
          <a:xfrm>
            <a:off x="6279888" y="4875226"/>
            <a:ext cx="2762094" cy="2057401"/>
          </a:xfrm>
          <a:prstGeom prst="rect">
            <a:avLst/>
          </a:prstGeom>
        </p:spPr>
      </p:pic>
      <p:sp>
        <p:nvSpPr>
          <p:cNvPr id="2" name="TextBox 1"/>
          <p:cNvSpPr txBox="1"/>
          <p:nvPr/>
        </p:nvSpPr>
        <p:spPr>
          <a:xfrm>
            <a:off x="1883570" y="338936"/>
            <a:ext cx="6221280" cy="707886"/>
          </a:xfrm>
          <a:prstGeom prst="rect">
            <a:avLst/>
          </a:prstGeom>
          <a:noFill/>
        </p:spPr>
        <p:txBody>
          <a:bodyPr wrap="square" lIns="91440" tIns="45720" rIns="91440" bIns="45720" rtlCol="0" anchor="t">
            <a:spAutoFit/>
          </a:bodyPr>
          <a:lstStyle/>
          <a:p>
            <a:pPr algn="ctr"/>
            <a:r>
              <a:rPr lang="en-US" sz="4000" dirty="0">
                <a:solidFill>
                  <a:schemeClr val="accent1"/>
                </a:solidFill>
                <a:latin typeface="Constantia"/>
              </a:rPr>
              <a:t>2000s and printed T-shirts</a:t>
            </a:r>
            <a:endParaRPr lang="en-US" sz="4000" dirty="0">
              <a:solidFill>
                <a:schemeClr val="accent1"/>
              </a:solidFill>
              <a:latin typeface="Constantia" pitchFamily="18" charset="0"/>
            </a:endParaRPr>
          </a:p>
        </p:txBody>
      </p:sp>
      <p:cxnSp>
        <p:nvCxnSpPr>
          <p:cNvPr id="6" name="Прямая соединительная линия 5"/>
          <p:cNvCxnSpPr/>
          <p:nvPr/>
        </p:nvCxnSpPr>
        <p:spPr>
          <a:xfrm>
            <a:off x="2208128" y="1049911"/>
            <a:ext cx="557216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a:cxnSpLocks/>
          </p:cNvCxnSpPr>
          <p:nvPr/>
        </p:nvCxnSpPr>
        <p:spPr>
          <a:xfrm>
            <a:off x="2253620" y="5479447"/>
            <a:ext cx="4641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a:off x="2214546" y="2708920"/>
            <a:ext cx="5559329" cy="0"/>
          </a:xfrm>
          <a:prstGeom prst="line">
            <a:avLst/>
          </a:prstGeom>
        </p:spPr>
        <p:style>
          <a:lnRef idx="2">
            <a:schemeClr val="accent1"/>
          </a:lnRef>
          <a:fillRef idx="0">
            <a:schemeClr val="accent1"/>
          </a:fillRef>
          <a:effectRef idx="1">
            <a:schemeClr val="accent1"/>
          </a:effectRef>
          <a:fontRef idx="minor">
            <a:schemeClr val="tx1"/>
          </a:fontRef>
        </p:style>
      </p:cxnSp>
      <p:sp>
        <p:nvSpPr>
          <p:cNvPr id="21" name="Прямоугольник 20"/>
          <p:cNvSpPr/>
          <p:nvPr/>
        </p:nvSpPr>
        <p:spPr>
          <a:xfrm>
            <a:off x="971600" y="4582698"/>
            <a:ext cx="4572000" cy="369332"/>
          </a:xfrm>
          <a:prstGeom prst="rect">
            <a:avLst/>
          </a:prstGeom>
        </p:spPr>
        <p:txBody>
          <a:bodyPr>
            <a:spAutoFit/>
          </a:bodyPr>
          <a:lstStyle/>
          <a:p>
            <a:r>
              <a:rPr lang="ru-RU" dirty="0">
                <a:solidFill>
                  <a:schemeClr val="accent1">
                    <a:lumMod val="75000"/>
                  </a:schemeClr>
                </a:solidFill>
              </a:rPr>
              <a:t> </a:t>
            </a:r>
          </a:p>
        </p:txBody>
      </p:sp>
      <p:cxnSp>
        <p:nvCxnSpPr>
          <p:cNvPr id="23" name="Прямая со стрелкой 22"/>
          <p:cNvCxnSpPr/>
          <p:nvPr/>
        </p:nvCxnSpPr>
        <p:spPr>
          <a:xfrm>
            <a:off x="2253620" y="5570347"/>
            <a:ext cx="40324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1CDDDB30-D68E-0DB7-85C6-E14A600EE7F9}"/>
              </a:ext>
            </a:extLst>
          </p:cNvPr>
          <p:cNvSpPr txBox="1"/>
          <p:nvPr/>
        </p:nvSpPr>
        <p:spPr>
          <a:xfrm>
            <a:off x="2170755" y="1084432"/>
            <a:ext cx="5775456"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C78B13"/>
                </a:solidFill>
              </a:rPr>
              <a:t>In the early 2000s, humorous, political, and “statement” t-shirts became the rage, especially after pop celebrities started taking them on. They are also hugely popular for events, charity causes and local businesses.</a:t>
            </a:r>
            <a:endParaRPr lang="ru-RU" sz="2000" dirty="0">
              <a:solidFill>
                <a:srgbClr val="C78B13"/>
              </a:solidFill>
            </a:endParaRPr>
          </a:p>
        </p:txBody>
      </p:sp>
      <p:sp>
        <p:nvSpPr>
          <p:cNvPr id="4" name="TextBox 3">
            <a:extLst>
              <a:ext uri="{FF2B5EF4-FFF2-40B4-BE49-F238E27FC236}">
                <a16:creationId xmlns:a16="http://schemas.microsoft.com/office/drawing/2014/main" id="{51508E72-F4AC-CC87-78DA-02177E8EB71D}"/>
              </a:ext>
            </a:extLst>
          </p:cNvPr>
          <p:cNvSpPr txBox="1"/>
          <p:nvPr/>
        </p:nvSpPr>
        <p:spPr>
          <a:xfrm>
            <a:off x="2548606" y="2803655"/>
            <a:ext cx="4896952"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solidFill>
                  <a:srgbClr val="9A3C26"/>
                </a:solidFill>
                <a:ea typeface="+mn-lt"/>
                <a:cs typeface="+mn-lt"/>
              </a:rPr>
              <a:t>The "I Love New York" T-shirt design was invented back in the late '70s as part of a program to promote tourism. In the early 2000s, after the 9/11 tragedy, people from all over the world put on T-shirts with this inscription to express sympathy for those who lost their loved ones because of the terrorist attack. So the souvenir for tourists became a sign of solidarity and grief. After that, T-shirts and sweatshirts with similar symbols of different cities began to acquire additional meaning if tragedies occurred there. This happened with T-shirts "I love Madrid" after the terrorist attacks in 2004 and "I love London" in 2005.</a:t>
            </a:r>
            <a:endParaRPr lang="ru-RU" sz="1400" dirty="0">
              <a:solidFill>
                <a:srgbClr val="9A3C26"/>
              </a:solidFill>
            </a:endParaRPr>
          </a:p>
        </p:txBody>
      </p:sp>
      <p:pic>
        <p:nvPicPr>
          <p:cNvPr id="5" name="Рисунок 6" descr="Чоканье со сплошной заливкой">
            <a:extLst>
              <a:ext uri="{FF2B5EF4-FFF2-40B4-BE49-F238E27FC236}">
                <a16:creationId xmlns:a16="http://schemas.microsoft.com/office/drawing/2014/main" id="{5BD4BBDA-A63E-EE30-39BF-7980A896B4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7494" y="3623593"/>
            <a:ext cx="914400" cy="914400"/>
          </a:xfrm>
          <a:prstGeom prst="rect">
            <a:avLst/>
          </a:prstGeom>
        </p:spPr>
      </p:pic>
      <p:pic>
        <p:nvPicPr>
          <p:cNvPr id="12" name="Рисунок 13" descr="Изображение выглядит как текст, силуэт&#10;&#10;Автоматически созданное описание">
            <a:extLst>
              <a:ext uri="{FF2B5EF4-FFF2-40B4-BE49-F238E27FC236}">
                <a16:creationId xmlns:a16="http://schemas.microsoft.com/office/drawing/2014/main" id="{6B2D6E1C-9162-7C6C-C9C2-663D5B5862D5}"/>
              </a:ext>
            </a:extLst>
          </p:cNvPr>
          <p:cNvPicPr>
            <a:picLocks noChangeAspect="1"/>
          </p:cNvPicPr>
          <p:nvPr/>
        </p:nvPicPr>
        <p:blipFill rotWithShape="1">
          <a:blip r:embed="rId5"/>
          <a:srcRect l="25193" t="-1596" r="31362" b="5319"/>
          <a:stretch/>
        </p:blipFill>
        <p:spPr>
          <a:xfrm>
            <a:off x="7441780" y="873316"/>
            <a:ext cx="1596938" cy="3419364"/>
          </a:xfrm>
          <a:prstGeom prst="rect">
            <a:avLst/>
          </a:prstGeom>
        </p:spPr>
      </p:pic>
      <p:sp>
        <p:nvSpPr>
          <p:cNvPr id="14" name="Волна 13">
            <a:extLst>
              <a:ext uri="{FF2B5EF4-FFF2-40B4-BE49-F238E27FC236}">
                <a16:creationId xmlns:a16="http://schemas.microsoft.com/office/drawing/2014/main" id="{477C72DE-9759-55A5-A5E0-34C4F56A2C0C}"/>
              </a:ext>
            </a:extLst>
          </p:cNvPr>
          <p:cNvSpPr/>
          <p:nvPr/>
        </p:nvSpPr>
        <p:spPr>
          <a:xfrm>
            <a:off x="2830105" y="5786790"/>
            <a:ext cx="2985024" cy="614009"/>
          </a:xfrm>
          <a:prstGeom prst="wave">
            <a:avLst/>
          </a:prstGeom>
          <a:solidFill>
            <a:srgbClr val="EDEC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5" name="Рисунок 16" descr="Камера со сплошной заливкой">
            <a:extLst>
              <a:ext uri="{FF2B5EF4-FFF2-40B4-BE49-F238E27FC236}">
                <a16:creationId xmlns:a16="http://schemas.microsoft.com/office/drawing/2014/main" id="{6491A74D-CEAB-4EF3-AF99-A610E12DF1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95908" y="5871808"/>
            <a:ext cx="451533" cy="44208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Прямая соединительная линия 6"/>
          <p:cNvCxnSpPr/>
          <p:nvPr/>
        </p:nvCxnSpPr>
        <p:spPr>
          <a:xfrm>
            <a:off x="2214546" y="1428736"/>
            <a:ext cx="6215106"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3072100" y="185369"/>
            <a:ext cx="4154081" cy="1200329"/>
          </a:xfrm>
          <a:prstGeom prst="rect">
            <a:avLst/>
          </a:prstGeom>
        </p:spPr>
        <p:txBody>
          <a:bodyPr wrap="square" lIns="91440" tIns="45720" rIns="91440" bIns="45720" anchor="t">
            <a:spAutoFit/>
          </a:bodyPr>
          <a:lstStyle/>
          <a:p>
            <a:pPr algn="ctr"/>
            <a:r>
              <a:rPr lang="en-US" sz="3600" dirty="0">
                <a:solidFill>
                  <a:srgbClr val="C78B13"/>
                </a:solidFill>
              </a:rPr>
              <a:t>2010s and printed T-shirts</a:t>
            </a:r>
          </a:p>
        </p:txBody>
      </p:sp>
      <p:pic>
        <p:nvPicPr>
          <p:cNvPr id="14" name="Рисунок 13" descr="Крышка вправо со сплошной заливкой">
            <a:extLst>
              <a:ext uri="{FF2B5EF4-FFF2-40B4-BE49-F238E27FC236}">
                <a16:creationId xmlns:a16="http://schemas.microsoft.com/office/drawing/2014/main" id="{129A23FB-BCBB-40B9-9E58-6F429D70CA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04342" y="120514"/>
            <a:ext cx="914400" cy="914400"/>
          </a:xfrm>
          <a:prstGeom prst="rect">
            <a:avLst/>
          </a:prstGeom>
        </p:spPr>
      </p:pic>
      <p:pic>
        <p:nvPicPr>
          <p:cNvPr id="16" name="Рисунок 15" descr="Крышка влево со сплошной заливкой">
            <a:extLst>
              <a:ext uri="{FF2B5EF4-FFF2-40B4-BE49-F238E27FC236}">
                <a16:creationId xmlns:a16="http://schemas.microsoft.com/office/drawing/2014/main" id="{439DEA35-145C-4FE2-9EC6-7ECC44A0569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24487" y="186638"/>
            <a:ext cx="914400" cy="914400"/>
          </a:xfrm>
          <a:prstGeom prst="rect">
            <a:avLst/>
          </a:prstGeom>
        </p:spPr>
      </p:pic>
      <p:cxnSp>
        <p:nvCxnSpPr>
          <p:cNvPr id="37" name="Прямая соединительная линия 36">
            <a:extLst>
              <a:ext uri="{FF2B5EF4-FFF2-40B4-BE49-F238E27FC236}">
                <a16:creationId xmlns:a16="http://schemas.microsoft.com/office/drawing/2014/main" id="{73313817-5C0D-48E6-B78A-3A8B52ED721E}"/>
              </a:ext>
            </a:extLst>
          </p:cNvPr>
          <p:cNvCxnSpPr/>
          <p:nvPr/>
        </p:nvCxnSpPr>
        <p:spPr>
          <a:xfrm>
            <a:off x="2218545" y="4143687"/>
            <a:ext cx="59221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a:extLst>
              <a:ext uri="{FF2B5EF4-FFF2-40B4-BE49-F238E27FC236}">
                <a16:creationId xmlns:a16="http://schemas.microsoft.com/office/drawing/2014/main" id="{88B97C02-7D89-4A15-855B-CD8D5E06F2A8}"/>
              </a:ext>
            </a:extLst>
          </p:cNvPr>
          <p:cNvCxnSpPr/>
          <p:nvPr/>
        </p:nvCxnSpPr>
        <p:spPr>
          <a:xfrm>
            <a:off x="2165257" y="6010428"/>
            <a:ext cx="4697991"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7359FF5-9707-976D-4E50-AD480DCD1EBE}"/>
              </a:ext>
            </a:extLst>
          </p:cNvPr>
          <p:cNvSpPr txBox="1"/>
          <p:nvPr/>
        </p:nvSpPr>
        <p:spPr>
          <a:xfrm>
            <a:off x="2161309" y="1471730"/>
            <a:ext cx="5869918"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rgbClr val="9A3C26"/>
                </a:solidFill>
              </a:rPr>
              <a:t>The fashion of the 2010s will be remembered for T-shirts with Cyrillic inscriptions. Designer Gosha </a:t>
            </a:r>
            <a:r>
              <a:rPr lang="en-US" dirty="0" err="1">
                <a:solidFill>
                  <a:srgbClr val="9A3C26"/>
                </a:solidFill>
              </a:rPr>
              <a:t>Rubchinskiy</a:t>
            </a:r>
            <a:r>
              <a:rPr lang="en-US" dirty="0">
                <a:solidFill>
                  <a:srgbClr val="9A3C26"/>
                </a:solidFill>
              </a:rPr>
              <a:t> started this trend. His 2014 collection of T-shirts and other items with the inscription "Dawn is around the corner" established the Cyrillic script as a new symbol of street style around the world. In 2016, the trend spread to the mass market as well: the Spanish company Zara released its own collection of T-shirts with inscriptions in Russian.</a:t>
            </a:r>
            <a:endParaRPr lang="ru-RU" dirty="0">
              <a:solidFill>
                <a:srgbClr val="9A3C26"/>
              </a:solidFill>
            </a:endParaRPr>
          </a:p>
        </p:txBody>
      </p:sp>
      <p:sp>
        <p:nvSpPr>
          <p:cNvPr id="5" name="TextBox 4">
            <a:extLst>
              <a:ext uri="{FF2B5EF4-FFF2-40B4-BE49-F238E27FC236}">
                <a16:creationId xmlns:a16="http://schemas.microsoft.com/office/drawing/2014/main" id="{EC7850F6-5285-92A8-DE99-77B2FD104C37}"/>
              </a:ext>
            </a:extLst>
          </p:cNvPr>
          <p:cNvSpPr txBox="1"/>
          <p:nvPr/>
        </p:nvSpPr>
        <p:spPr>
          <a:xfrm>
            <a:off x="2284111" y="4201706"/>
            <a:ext cx="483082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CDA40D"/>
                </a:solidFill>
              </a:rPr>
              <a:t>As of 2015, the t-shirt shows no sign of decreasing in popularity as casual is still cool and even fashionable…even as some minor trends show an increasing interest in more professional-looking polo shirts, uniforms and more modest clothing.</a:t>
            </a:r>
          </a:p>
        </p:txBody>
      </p:sp>
      <p:pic>
        <p:nvPicPr>
          <p:cNvPr id="6" name="Рисунок 7">
            <a:extLst>
              <a:ext uri="{FF2B5EF4-FFF2-40B4-BE49-F238E27FC236}">
                <a16:creationId xmlns:a16="http://schemas.microsoft.com/office/drawing/2014/main" id="{9F942920-922D-D896-0FD8-AEC8C6905765}"/>
              </a:ext>
            </a:extLst>
          </p:cNvPr>
          <p:cNvPicPr>
            <a:picLocks noChangeAspect="1"/>
          </p:cNvPicPr>
          <p:nvPr/>
        </p:nvPicPr>
        <p:blipFill>
          <a:blip r:embed="rId6"/>
          <a:stretch>
            <a:fillRect/>
          </a:stretch>
        </p:blipFill>
        <p:spPr>
          <a:xfrm>
            <a:off x="7148945" y="4330507"/>
            <a:ext cx="1760787" cy="1824359"/>
          </a:xfrm>
          <a:prstGeom prst="rect">
            <a:avLst/>
          </a:prstGeom>
        </p:spPr>
      </p:pic>
      <p:pic>
        <p:nvPicPr>
          <p:cNvPr id="10" name="Рисунок 10" descr="Яблоко со сплошной заливкой">
            <a:extLst>
              <a:ext uri="{FF2B5EF4-FFF2-40B4-BE49-F238E27FC236}">
                <a16:creationId xmlns:a16="http://schemas.microsoft.com/office/drawing/2014/main" id="{37B4449E-43E4-7E9B-5D7D-A62ED44015E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9155" y="3557470"/>
            <a:ext cx="914400" cy="914400"/>
          </a:xfrm>
          <a:prstGeom prst="rect">
            <a:avLst/>
          </a:prstGeom>
        </p:spPr>
      </p:pic>
      <p:sp>
        <p:nvSpPr>
          <p:cNvPr id="11" name="Стрелка: вправо с вырезом 10">
            <a:extLst>
              <a:ext uri="{FF2B5EF4-FFF2-40B4-BE49-F238E27FC236}">
                <a16:creationId xmlns:a16="http://schemas.microsoft.com/office/drawing/2014/main" id="{6A23B4B3-653F-030F-A7B9-6A783C2423FC}"/>
              </a:ext>
            </a:extLst>
          </p:cNvPr>
          <p:cNvSpPr/>
          <p:nvPr/>
        </p:nvSpPr>
        <p:spPr>
          <a:xfrm>
            <a:off x="2108523" y="6162262"/>
            <a:ext cx="6574610" cy="481760"/>
          </a:xfrm>
          <a:prstGeom prst="notchedRightArrow">
            <a:avLst/>
          </a:prstGeom>
          <a:solidFill>
            <a:srgbClr val="EDEC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506536"/>
            <a:ext cx="3165502" cy="707886"/>
          </a:xfrm>
          <a:prstGeom prst="rect">
            <a:avLst/>
          </a:prstGeom>
          <a:noFill/>
        </p:spPr>
        <p:txBody>
          <a:bodyPr wrap="square" rtlCol="0">
            <a:spAutoFit/>
          </a:bodyPr>
          <a:lstStyle/>
          <a:p>
            <a:r>
              <a:rPr lang="en-US" sz="4000" dirty="0">
                <a:solidFill>
                  <a:srgbClr val="B80C0C"/>
                </a:solidFill>
                <a:latin typeface="Constantia" pitchFamily="18" charset="0"/>
              </a:rPr>
              <a:t>Conclusion</a:t>
            </a:r>
            <a:endParaRPr lang="ru-RU" sz="4000" dirty="0">
              <a:solidFill>
                <a:srgbClr val="B80C0C"/>
              </a:solidFill>
              <a:latin typeface="Constantia" pitchFamily="18" charset="0"/>
            </a:endParaRPr>
          </a:p>
        </p:txBody>
      </p:sp>
      <p:sp>
        <p:nvSpPr>
          <p:cNvPr id="3" name="TextBox 2"/>
          <p:cNvSpPr txBox="1"/>
          <p:nvPr/>
        </p:nvSpPr>
        <p:spPr>
          <a:xfrm>
            <a:off x="2385263" y="1342974"/>
            <a:ext cx="5814978" cy="1754326"/>
          </a:xfrm>
          <a:prstGeom prst="rect">
            <a:avLst/>
          </a:prstGeom>
          <a:noFill/>
        </p:spPr>
        <p:txBody>
          <a:bodyPr wrap="square" lIns="91440" tIns="45720" rIns="91440" bIns="45720" rtlCol="0" anchor="t">
            <a:spAutoFit/>
          </a:bodyPr>
          <a:lstStyle/>
          <a:p>
            <a:r>
              <a:rPr lang="en-US" dirty="0">
                <a:solidFill>
                  <a:srgbClr val="C78B13"/>
                </a:solidFill>
                <a:latin typeface="Constantia"/>
              </a:rPr>
              <a:t>This way, we learned about The history of printed T-shirts. The culture of </a:t>
            </a:r>
            <a:r>
              <a:rPr lang="en-US" dirty="0" err="1">
                <a:solidFill>
                  <a:srgbClr val="C78B13"/>
                </a:solidFill>
                <a:latin typeface="Constantia"/>
              </a:rPr>
              <a:t>coloured</a:t>
            </a:r>
            <a:r>
              <a:rPr lang="en-US" dirty="0">
                <a:solidFill>
                  <a:srgbClr val="C78B13"/>
                </a:solidFill>
                <a:latin typeface="Constantia"/>
              </a:rPr>
              <a:t> clothes has come a long way. Despite everything, people still wear different T-shirts with variety of pictures and prints. Printed clothing helps us to express our beliefs and feelings, find people with same interests.</a:t>
            </a:r>
          </a:p>
        </p:txBody>
      </p:sp>
      <p:cxnSp>
        <p:nvCxnSpPr>
          <p:cNvPr id="5" name="Прямая соединительная линия 4"/>
          <p:cNvCxnSpPr/>
          <p:nvPr/>
        </p:nvCxnSpPr>
        <p:spPr>
          <a:xfrm>
            <a:off x="2500298" y="1214422"/>
            <a:ext cx="5429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2381629" y="3146852"/>
            <a:ext cx="535785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Рисунок 5" descr="5873564ecf9748ad81f59a4d5b7d1814--london-poster-london-map.jpg"/>
          <p:cNvPicPr>
            <a:picLocks noChangeAspect="1"/>
          </p:cNvPicPr>
          <p:nvPr/>
        </p:nvPicPr>
        <p:blipFill>
          <a:blip r:embed="rId2"/>
          <a:stretch>
            <a:fillRect/>
          </a:stretch>
        </p:blipFill>
        <p:spPr>
          <a:xfrm>
            <a:off x="2357422" y="3356992"/>
            <a:ext cx="5857916" cy="316835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14810" y="500042"/>
            <a:ext cx="1785950" cy="707886"/>
          </a:xfrm>
          <a:prstGeom prst="rect">
            <a:avLst/>
          </a:prstGeom>
          <a:noFill/>
        </p:spPr>
        <p:txBody>
          <a:bodyPr wrap="square" rtlCol="0">
            <a:spAutoFit/>
          </a:bodyPr>
          <a:lstStyle/>
          <a:p>
            <a:endParaRPr lang="ru-RU" sz="4000" dirty="0">
              <a:solidFill>
                <a:srgbClr val="B80C0C"/>
              </a:solidFill>
              <a:latin typeface="Constantia" pitchFamily="18" charset="0"/>
            </a:endParaRPr>
          </a:p>
        </p:txBody>
      </p:sp>
      <p:sp>
        <p:nvSpPr>
          <p:cNvPr id="3" name="TextBox 2"/>
          <p:cNvSpPr txBox="1"/>
          <p:nvPr/>
        </p:nvSpPr>
        <p:spPr>
          <a:xfrm>
            <a:off x="3482142" y="483875"/>
            <a:ext cx="3548119" cy="523220"/>
          </a:xfrm>
          <a:prstGeom prst="rect">
            <a:avLst/>
          </a:prstGeom>
          <a:noFill/>
        </p:spPr>
        <p:txBody>
          <a:bodyPr wrap="square" rtlCol="0">
            <a:spAutoFit/>
          </a:bodyPr>
          <a:lstStyle/>
          <a:p>
            <a:r>
              <a:rPr lang="en-US" sz="2800" dirty="0">
                <a:solidFill>
                  <a:srgbClr val="B80C0C"/>
                </a:solidFill>
                <a:latin typeface="Constantia" pitchFamily="18" charset="0"/>
              </a:rPr>
              <a:t>List of used literature</a:t>
            </a:r>
            <a:endParaRPr lang="ru-RU" sz="2800" dirty="0">
              <a:solidFill>
                <a:srgbClr val="B80C0C"/>
              </a:solidFill>
              <a:latin typeface="Constantia" pitchFamily="18" charset="0"/>
            </a:endParaRPr>
          </a:p>
        </p:txBody>
      </p:sp>
      <p:sp>
        <p:nvSpPr>
          <p:cNvPr id="4" name="Прямоугольник 3"/>
          <p:cNvSpPr/>
          <p:nvPr/>
        </p:nvSpPr>
        <p:spPr>
          <a:xfrm>
            <a:off x="2012266" y="1124744"/>
            <a:ext cx="6808206" cy="369332"/>
          </a:xfrm>
          <a:prstGeom prst="rect">
            <a:avLst/>
          </a:prstGeom>
        </p:spPr>
        <p:txBody>
          <a:bodyPr wrap="square" lIns="91440" tIns="45720" rIns="91440" bIns="45720" anchor="t">
            <a:spAutoFit/>
          </a:bodyPr>
          <a:lstStyle/>
          <a:p>
            <a:r>
              <a:rPr lang="en-US" dirty="0">
                <a:solidFill>
                  <a:srgbClr val="C78B13"/>
                </a:solidFill>
              </a:rPr>
              <a:t>1</a:t>
            </a:r>
            <a:r>
              <a:rPr lang="ru-RU" dirty="0">
                <a:solidFill>
                  <a:srgbClr val="C78B13"/>
                </a:solidFill>
              </a:rPr>
              <a:t>. </a:t>
            </a:r>
            <a:r>
              <a:rPr lang="ru-RU" dirty="0">
                <a:solidFill>
                  <a:srgbClr val="B80C0C"/>
                </a:solidFill>
                <a:ea typeface="+mn-lt"/>
                <a:cs typeface="+mn-lt"/>
              </a:rPr>
              <a:t>https://snob.ru/entry/186082/</a:t>
            </a:r>
            <a:endParaRPr lang="en-US">
              <a:solidFill>
                <a:srgbClr val="C78B13"/>
              </a:solidFill>
            </a:endParaRPr>
          </a:p>
        </p:txBody>
      </p:sp>
      <p:sp>
        <p:nvSpPr>
          <p:cNvPr id="8" name="Прямоугольник 7"/>
          <p:cNvSpPr/>
          <p:nvPr/>
        </p:nvSpPr>
        <p:spPr>
          <a:xfrm>
            <a:off x="2012692" y="1609325"/>
            <a:ext cx="6150261" cy="646331"/>
          </a:xfrm>
          <a:prstGeom prst="rect">
            <a:avLst/>
          </a:prstGeom>
        </p:spPr>
        <p:txBody>
          <a:bodyPr wrap="square" lIns="91440" tIns="45720" rIns="91440" bIns="45720" anchor="t">
            <a:spAutoFit/>
          </a:bodyPr>
          <a:lstStyle/>
          <a:p>
            <a:r>
              <a:rPr lang="ru-RU" dirty="0">
                <a:solidFill>
                  <a:srgbClr val="B80C0C"/>
                </a:solidFill>
              </a:rPr>
              <a:t>2. </a:t>
            </a:r>
            <a:r>
              <a:rPr lang="ru-RU" dirty="0">
                <a:solidFill>
                  <a:srgbClr val="C78B13"/>
                </a:solidFill>
                <a:ea typeface="+mn-lt"/>
                <a:cs typeface="+mn-lt"/>
              </a:rPr>
              <a:t>https://www.shopworx.com/the-history-of-printed-t-shirts/</a:t>
            </a:r>
            <a:endParaRPr lang="en-US" dirty="0">
              <a:solidFill>
                <a:srgbClr val="C78B13"/>
              </a:solidFill>
            </a:endParaRPr>
          </a:p>
        </p:txBody>
      </p:sp>
      <p:sp>
        <p:nvSpPr>
          <p:cNvPr id="9" name="Прямоугольник 8"/>
          <p:cNvSpPr/>
          <p:nvPr/>
        </p:nvSpPr>
        <p:spPr>
          <a:xfrm>
            <a:off x="2012265" y="2408788"/>
            <a:ext cx="6150261" cy="646331"/>
          </a:xfrm>
          <a:prstGeom prst="rect">
            <a:avLst/>
          </a:prstGeom>
        </p:spPr>
        <p:txBody>
          <a:bodyPr wrap="square" lIns="91440" tIns="45720" rIns="91440" bIns="45720" anchor="t">
            <a:spAutoFit/>
          </a:bodyPr>
          <a:lstStyle/>
          <a:p>
            <a:r>
              <a:rPr lang="ru-RU" dirty="0">
                <a:solidFill>
                  <a:srgbClr val="C78B13"/>
                </a:solidFill>
              </a:rPr>
              <a:t>3</a:t>
            </a:r>
            <a:r>
              <a:rPr lang="en-US" dirty="0">
                <a:solidFill>
                  <a:srgbClr val="C78B13"/>
                </a:solidFill>
              </a:rPr>
              <a:t>. </a:t>
            </a:r>
            <a:r>
              <a:rPr lang="en-US" dirty="0">
                <a:solidFill>
                  <a:srgbClr val="B80C0C"/>
                </a:solidFill>
                <a:ea typeface="+mn-lt"/>
                <a:cs typeface="+mn-lt"/>
              </a:rPr>
              <a:t>https://maek-mir.ru/sitenews/kto-kogda-nachal-pechat-na-futbolkah</a:t>
            </a:r>
            <a:r>
              <a:rPr lang="en-US" dirty="0">
                <a:solidFill>
                  <a:srgbClr val="C78B13"/>
                </a:solidFill>
              </a:rPr>
              <a:t> </a:t>
            </a:r>
          </a:p>
        </p:txBody>
      </p:sp>
      <p:sp>
        <p:nvSpPr>
          <p:cNvPr id="10" name="Равнобедренный треугольник 9"/>
          <p:cNvSpPr/>
          <p:nvPr/>
        </p:nvSpPr>
        <p:spPr>
          <a:xfrm>
            <a:off x="2897277" y="615228"/>
            <a:ext cx="288032" cy="23329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9466" y="592888"/>
            <a:ext cx="311150" cy="255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3478" y="3295101"/>
            <a:ext cx="5602897" cy="3246064"/>
          </a:xfrm>
          <a:prstGeom prst="rect">
            <a:avLst/>
          </a:prstGeom>
        </p:spPr>
      </p:pic>
    </p:spTree>
    <p:extLst>
      <p:ext uri="{BB962C8B-B14F-4D97-AF65-F5344CB8AC3E}">
        <p14:creationId xmlns:p14="http://schemas.microsoft.com/office/powerpoint/2010/main" val="2437494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Fotooboi-London-104.jpg"/>
          <p:cNvPicPr>
            <a:picLocks noChangeAspect="1"/>
          </p:cNvPicPr>
          <p:nvPr/>
        </p:nvPicPr>
        <p:blipFill>
          <a:blip r:embed="rId2"/>
          <a:stretch>
            <a:fillRect/>
          </a:stretch>
        </p:blipFill>
        <p:spPr>
          <a:xfrm>
            <a:off x="2357422" y="2928934"/>
            <a:ext cx="6215106" cy="3571900"/>
          </a:xfrm>
          <a:prstGeom prst="rect">
            <a:avLst/>
          </a:prstGeom>
        </p:spPr>
      </p:pic>
      <p:sp>
        <p:nvSpPr>
          <p:cNvPr id="2" name="TextBox 1"/>
          <p:cNvSpPr txBox="1"/>
          <p:nvPr/>
        </p:nvSpPr>
        <p:spPr>
          <a:xfrm>
            <a:off x="3214678" y="500042"/>
            <a:ext cx="3286148" cy="707886"/>
          </a:xfrm>
          <a:prstGeom prst="rect">
            <a:avLst/>
          </a:prstGeom>
          <a:noFill/>
        </p:spPr>
        <p:txBody>
          <a:bodyPr wrap="square" rtlCol="0">
            <a:spAutoFit/>
          </a:bodyPr>
          <a:lstStyle/>
          <a:p>
            <a:r>
              <a:rPr lang="ru-RU" sz="4000" dirty="0">
                <a:solidFill>
                  <a:schemeClr val="accent1"/>
                </a:solidFill>
                <a:latin typeface="Constantia" pitchFamily="18" charset="0"/>
              </a:rPr>
              <a:t>Тема проекта</a:t>
            </a:r>
          </a:p>
        </p:txBody>
      </p:sp>
      <p:sp>
        <p:nvSpPr>
          <p:cNvPr id="3" name="TextBox 2"/>
          <p:cNvSpPr txBox="1"/>
          <p:nvPr/>
        </p:nvSpPr>
        <p:spPr>
          <a:xfrm>
            <a:off x="2857487" y="1207928"/>
            <a:ext cx="4643470" cy="584775"/>
          </a:xfrm>
          <a:prstGeom prst="rect">
            <a:avLst/>
          </a:prstGeom>
          <a:noFill/>
        </p:spPr>
        <p:txBody>
          <a:bodyPr wrap="square" rtlCol="0">
            <a:spAutoFit/>
          </a:bodyPr>
          <a:lstStyle/>
          <a:p>
            <a:r>
              <a:rPr lang="en-US" sz="3200" dirty="0">
                <a:solidFill>
                  <a:schemeClr val="accent1"/>
                </a:solidFill>
                <a:latin typeface="Constantia" pitchFamily="18" charset="0"/>
                <a:cs typeface="Andalus" pitchFamily="18" charset="-78"/>
              </a:rPr>
              <a:t>The theme of the project</a:t>
            </a:r>
            <a:endParaRPr lang="ru-RU" sz="3200" dirty="0">
              <a:solidFill>
                <a:schemeClr val="accent1"/>
              </a:solidFill>
              <a:latin typeface="Constantia" pitchFamily="18" charset="0"/>
              <a:cs typeface="Andalus" pitchFamily="18" charset="-78"/>
            </a:endParaRPr>
          </a:p>
        </p:txBody>
      </p:sp>
      <p:sp>
        <p:nvSpPr>
          <p:cNvPr id="4" name="TextBox 3"/>
          <p:cNvSpPr txBox="1"/>
          <p:nvPr/>
        </p:nvSpPr>
        <p:spPr>
          <a:xfrm>
            <a:off x="1553651" y="2013370"/>
            <a:ext cx="7251143" cy="830997"/>
          </a:xfrm>
          <a:prstGeom prst="rect">
            <a:avLst/>
          </a:prstGeom>
          <a:noFill/>
        </p:spPr>
        <p:txBody>
          <a:bodyPr wrap="square" lIns="91440" tIns="45720" rIns="91440" bIns="45720" rtlCol="0" anchor="t">
            <a:spAutoFit/>
          </a:bodyPr>
          <a:lstStyle/>
          <a:p>
            <a:pPr algn="ctr"/>
            <a:r>
              <a:rPr lang="ru-RU" sz="2400" dirty="0">
                <a:solidFill>
                  <a:srgbClr val="FF0000"/>
                </a:solidFill>
                <a:latin typeface="Georgia"/>
              </a:rPr>
              <a:t>Говорящая одежда. </a:t>
            </a:r>
            <a:endParaRPr lang="ru-RU" sz="2400" dirty="0">
              <a:ea typeface="+mn-lt"/>
              <a:cs typeface="+mn-lt"/>
            </a:endParaRPr>
          </a:p>
          <a:p>
            <a:pPr algn="ctr"/>
            <a:r>
              <a:rPr lang="ru-RU" sz="2400" dirty="0">
                <a:solidFill>
                  <a:srgbClr val="FF0000"/>
                </a:solidFill>
                <a:latin typeface="Georgia"/>
              </a:rPr>
              <a:t>Анализ надписей на одежде.</a:t>
            </a:r>
            <a:endParaRPr lang="en-US" dirty="0"/>
          </a:p>
        </p:txBody>
      </p:sp>
      <p:cxnSp>
        <p:nvCxnSpPr>
          <p:cNvPr id="11" name="Прямая соединительная линия 10"/>
          <p:cNvCxnSpPr/>
          <p:nvPr/>
        </p:nvCxnSpPr>
        <p:spPr>
          <a:xfrm>
            <a:off x="2070488" y="2062232"/>
            <a:ext cx="65008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1928794" y="2786058"/>
            <a:ext cx="65008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rot="5400000">
            <a:off x="464315" y="4750603"/>
            <a:ext cx="364333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2285984" y="6572272"/>
            <a:ext cx="63579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rot="5400000">
            <a:off x="6786578" y="4714884"/>
            <a:ext cx="3714776"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72066" y="6488668"/>
            <a:ext cx="3929090" cy="369332"/>
          </a:xfrm>
          <a:prstGeom prst="rect">
            <a:avLst/>
          </a:prstGeom>
          <a:noFill/>
        </p:spPr>
        <p:txBody>
          <a:bodyPr wrap="square" rtlCol="0">
            <a:spAutoFit/>
          </a:bodyPr>
          <a:lstStyle/>
          <a:p>
            <a:r>
              <a:rPr lang="ru-RU" dirty="0">
                <a:solidFill>
                  <a:srgbClr val="C00000"/>
                </a:solidFill>
                <a:latin typeface="Constantia" pitchFamily="18" charset="0"/>
              </a:rPr>
              <a:t>Автор: Юлия Смирнова  </a:t>
            </a:r>
            <a:r>
              <a:rPr lang="en-US" dirty="0">
                <a:solidFill>
                  <a:srgbClr val="C00000"/>
                </a:solidFill>
                <a:latin typeface="Constantia" pitchFamily="18" charset="0"/>
              </a:rPr>
              <a:t>9</a:t>
            </a:r>
            <a:r>
              <a:rPr lang="ru-RU" dirty="0">
                <a:solidFill>
                  <a:srgbClr val="C00000"/>
                </a:solidFill>
                <a:latin typeface="Constantia" pitchFamily="18" charset="0"/>
              </a:rPr>
              <a:t> </a:t>
            </a:r>
            <a:r>
              <a:rPr lang="en-US" dirty="0">
                <a:solidFill>
                  <a:srgbClr val="C00000"/>
                </a:solidFill>
                <a:latin typeface="Constantia" pitchFamily="18" charset="0"/>
              </a:rPr>
              <a:t>“A”</a:t>
            </a:r>
            <a:r>
              <a:rPr lang="ru-RU" dirty="0">
                <a:solidFill>
                  <a:srgbClr val="C00000"/>
                </a:solidFill>
                <a:latin typeface="Constantia" pitchFamily="18" charset="0"/>
              </a:rPr>
              <a:t> класс</a:t>
            </a:r>
          </a:p>
        </p:txBody>
      </p:sp>
    </p:spTree>
    <p:extLst>
      <p:ext uri="{BB962C8B-B14F-4D97-AF65-F5344CB8AC3E}">
        <p14:creationId xmlns:p14="http://schemas.microsoft.com/office/powerpoint/2010/main" val="3138997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07757" y="330305"/>
            <a:ext cx="3429024" cy="707886"/>
          </a:xfrm>
          <a:prstGeom prst="rect">
            <a:avLst/>
          </a:prstGeom>
          <a:noFill/>
        </p:spPr>
        <p:txBody>
          <a:bodyPr wrap="square" lIns="91440" tIns="45720" rIns="91440" bIns="45720" rtlCol="0" anchor="t">
            <a:spAutoFit/>
          </a:bodyPr>
          <a:lstStyle/>
          <a:p>
            <a:r>
              <a:rPr lang="en-US" sz="4000" dirty="0">
                <a:solidFill>
                  <a:schemeClr val="accent1"/>
                </a:solidFill>
                <a:latin typeface="Constantia"/>
              </a:rPr>
              <a:t>Project Goals</a:t>
            </a:r>
            <a:endParaRPr lang="ru-RU" sz="4000" dirty="0">
              <a:solidFill>
                <a:schemeClr val="accent1"/>
              </a:solidFill>
              <a:latin typeface="Constantia"/>
            </a:endParaRPr>
          </a:p>
        </p:txBody>
      </p:sp>
      <p:sp>
        <p:nvSpPr>
          <p:cNvPr id="5" name="TextBox 4"/>
          <p:cNvSpPr txBox="1"/>
          <p:nvPr/>
        </p:nvSpPr>
        <p:spPr>
          <a:xfrm>
            <a:off x="2507381" y="1109926"/>
            <a:ext cx="5289361" cy="3139321"/>
          </a:xfrm>
          <a:prstGeom prst="rect">
            <a:avLst/>
          </a:prstGeom>
          <a:noFill/>
        </p:spPr>
        <p:txBody>
          <a:bodyPr wrap="square" lIns="91440" tIns="45720" rIns="91440" bIns="45720" rtlCol="0" anchor="t">
            <a:spAutoFit/>
          </a:bodyPr>
          <a:lstStyle/>
          <a:p>
            <a:r>
              <a:rPr lang="ru-RU" dirty="0">
                <a:solidFill>
                  <a:schemeClr val="accent1"/>
                </a:solidFill>
                <a:latin typeface="Constantia"/>
              </a:rPr>
              <a:t>1.</a:t>
            </a:r>
            <a:r>
              <a:rPr lang="en-US" dirty="0">
                <a:solidFill>
                  <a:schemeClr val="accent1"/>
                </a:solidFill>
                <a:latin typeface="Constantia"/>
              </a:rPr>
              <a:t> Learn more about the meaning of </a:t>
            </a:r>
            <a:r>
              <a:rPr lang="en-US" dirty="0" err="1">
                <a:solidFill>
                  <a:schemeClr val="accent1"/>
                </a:solidFill>
                <a:latin typeface="Constantia"/>
              </a:rPr>
              <a:t>coloured</a:t>
            </a:r>
            <a:r>
              <a:rPr lang="en-US" dirty="0">
                <a:solidFill>
                  <a:schemeClr val="accent1"/>
                </a:solidFill>
                <a:latin typeface="Constantia"/>
              </a:rPr>
              <a:t> clothes.</a:t>
            </a:r>
          </a:p>
          <a:p>
            <a:endParaRPr lang="en-US" dirty="0">
              <a:solidFill>
                <a:schemeClr val="accent1"/>
              </a:solidFill>
            </a:endParaRPr>
          </a:p>
          <a:p>
            <a:r>
              <a:rPr lang="en-US" dirty="0">
                <a:solidFill>
                  <a:schemeClr val="accent1"/>
                </a:solidFill>
                <a:latin typeface="Constantia"/>
              </a:rPr>
              <a:t>2</a:t>
            </a:r>
            <a:r>
              <a:rPr lang="ru-RU" dirty="0">
                <a:solidFill>
                  <a:schemeClr val="accent1"/>
                </a:solidFill>
                <a:latin typeface="Constantia"/>
              </a:rPr>
              <a:t>. </a:t>
            </a:r>
            <a:r>
              <a:rPr lang="ru-RU" dirty="0" err="1">
                <a:solidFill>
                  <a:schemeClr val="accent1"/>
                </a:solidFill>
                <a:latin typeface="Constantia"/>
              </a:rPr>
              <a:t>Learn</a:t>
            </a:r>
            <a:r>
              <a:rPr lang="ru-RU" dirty="0">
                <a:solidFill>
                  <a:schemeClr val="accent1"/>
                </a:solidFill>
                <a:latin typeface="Constantia"/>
              </a:rPr>
              <a:t> </a:t>
            </a:r>
            <a:r>
              <a:rPr lang="ru-RU" dirty="0" err="1">
                <a:solidFill>
                  <a:schemeClr val="accent1"/>
                </a:solidFill>
                <a:latin typeface="Constantia"/>
              </a:rPr>
              <a:t>about</a:t>
            </a:r>
            <a:r>
              <a:rPr lang="ru-RU" dirty="0">
                <a:solidFill>
                  <a:schemeClr val="accent1"/>
                </a:solidFill>
                <a:latin typeface="Constantia"/>
              </a:rPr>
              <a:t> </a:t>
            </a:r>
            <a:r>
              <a:rPr lang="ru-RU" dirty="0" err="1">
                <a:solidFill>
                  <a:schemeClr val="accent1"/>
                </a:solidFill>
                <a:latin typeface="Constantia"/>
              </a:rPr>
              <a:t>the</a:t>
            </a:r>
            <a:r>
              <a:rPr lang="ru-RU" dirty="0">
                <a:solidFill>
                  <a:schemeClr val="accent1"/>
                </a:solidFill>
                <a:latin typeface="Constantia"/>
              </a:rPr>
              <a:t> </a:t>
            </a:r>
            <a:r>
              <a:rPr lang="ru-RU" dirty="0" err="1">
                <a:solidFill>
                  <a:schemeClr val="accent1"/>
                </a:solidFill>
                <a:latin typeface="Constantia"/>
              </a:rPr>
              <a:t>history</a:t>
            </a:r>
            <a:r>
              <a:rPr lang="ru-RU" dirty="0">
                <a:solidFill>
                  <a:schemeClr val="accent1"/>
                </a:solidFill>
                <a:latin typeface="Constantia"/>
              </a:rPr>
              <a:t> </a:t>
            </a:r>
            <a:r>
              <a:rPr lang="ru-RU" dirty="0" err="1">
                <a:solidFill>
                  <a:schemeClr val="accent1"/>
                </a:solidFill>
                <a:latin typeface="Constantia"/>
              </a:rPr>
              <a:t>of</a:t>
            </a:r>
            <a:r>
              <a:rPr lang="ru-RU" dirty="0">
                <a:solidFill>
                  <a:schemeClr val="accent1"/>
                </a:solidFill>
                <a:latin typeface="Constantia"/>
              </a:rPr>
              <a:t> </a:t>
            </a:r>
            <a:r>
              <a:rPr lang="ru-RU" dirty="0" err="1">
                <a:solidFill>
                  <a:schemeClr val="accent1"/>
                </a:solidFill>
                <a:latin typeface="Constantia"/>
              </a:rPr>
              <a:t>coloured</a:t>
            </a:r>
            <a:r>
              <a:rPr lang="ru-RU" dirty="0">
                <a:solidFill>
                  <a:schemeClr val="accent1"/>
                </a:solidFill>
                <a:latin typeface="Constantia"/>
              </a:rPr>
              <a:t> </a:t>
            </a:r>
            <a:r>
              <a:rPr lang="ru-RU" dirty="0" err="1">
                <a:solidFill>
                  <a:schemeClr val="accent1"/>
                </a:solidFill>
                <a:latin typeface="Constantia"/>
              </a:rPr>
              <a:t>clothes</a:t>
            </a:r>
            <a:r>
              <a:rPr lang="ru-RU" dirty="0">
                <a:solidFill>
                  <a:schemeClr val="accent1"/>
                </a:solidFill>
                <a:latin typeface="Constantia"/>
              </a:rPr>
              <a:t>.</a:t>
            </a:r>
          </a:p>
          <a:p>
            <a:endParaRPr lang="ru-RU" dirty="0">
              <a:solidFill>
                <a:schemeClr val="accent1"/>
              </a:solidFill>
            </a:endParaRPr>
          </a:p>
          <a:p>
            <a:r>
              <a:rPr lang="ru-RU" dirty="0">
                <a:solidFill>
                  <a:schemeClr val="accent1"/>
                </a:solidFill>
                <a:latin typeface="Constantia"/>
              </a:rPr>
              <a:t>3. </a:t>
            </a:r>
            <a:r>
              <a:rPr lang="en-US" dirty="0">
                <a:solidFill>
                  <a:schemeClr val="accent1"/>
                </a:solidFill>
                <a:latin typeface="Constantia"/>
              </a:rPr>
              <a:t>Find out about </a:t>
            </a:r>
            <a:r>
              <a:rPr lang="en-US" dirty="0" err="1">
                <a:solidFill>
                  <a:schemeClr val="accent1"/>
                </a:solidFill>
                <a:latin typeface="Constantia"/>
              </a:rPr>
              <a:t>coloured</a:t>
            </a:r>
            <a:r>
              <a:rPr lang="en-US" dirty="0">
                <a:solidFill>
                  <a:schemeClr val="accent1"/>
                </a:solidFill>
                <a:latin typeface="Constantia"/>
              </a:rPr>
              <a:t> clothing in different countries.</a:t>
            </a:r>
            <a:endParaRPr lang="en-US">
              <a:solidFill>
                <a:schemeClr val="accent1"/>
              </a:solidFill>
            </a:endParaRPr>
          </a:p>
          <a:p>
            <a:endParaRPr lang="ru-RU" dirty="0">
              <a:solidFill>
                <a:schemeClr val="accent1"/>
              </a:solidFill>
            </a:endParaRPr>
          </a:p>
          <a:p>
            <a:r>
              <a:rPr lang="ru-RU" dirty="0">
                <a:solidFill>
                  <a:schemeClr val="accent1"/>
                </a:solidFill>
                <a:latin typeface="Constantia"/>
              </a:rPr>
              <a:t>4.  </a:t>
            </a:r>
            <a:r>
              <a:rPr lang="en-US" dirty="0">
                <a:solidFill>
                  <a:schemeClr val="accent1"/>
                </a:solidFill>
                <a:latin typeface="Constantia"/>
              </a:rPr>
              <a:t>Learn something new about foreign languages.</a:t>
            </a:r>
          </a:p>
          <a:p>
            <a:endParaRPr lang="ru-RU" dirty="0">
              <a:solidFill>
                <a:schemeClr val="accent1"/>
              </a:solidFill>
            </a:endParaRPr>
          </a:p>
          <a:p>
            <a:r>
              <a:rPr lang="ru-RU" dirty="0">
                <a:solidFill>
                  <a:schemeClr val="accent1"/>
                </a:solidFill>
                <a:latin typeface="Constantia" pitchFamily="18" charset="0"/>
              </a:rPr>
              <a:t>5. </a:t>
            </a:r>
            <a:r>
              <a:rPr lang="en-US" dirty="0">
                <a:solidFill>
                  <a:schemeClr val="accent1"/>
                </a:solidFill>
                <a:latin typeface="Constantia" pitchFamily="18" charset="0"/>
              </a:rPr>
              <a:t>Make a conclusion based on this information.</a:t>
            </a:r>
            <a:endParaRPr lang="ru-RU" dirty="0">
              <a:solidFill>
                <a:schemeClr val="accent1"/>
              </a:solidFill>
              <a:latin typeface="Constantia" pitchFamily="18" charset="0"/>
            </a:endParaRPr>
          </a:p>
        </p:txBody>
      </p:sp>
      <p:cxnSp>
        <p:nvCxnSpPr>
          <p:cNvPr id="8" name="Прямая соединительная линия 7"/>
          <p:cNvCxnSpPr/>
          <p:nvPr/>
        </p:nvCxnSpPr>
        <p:spPr>
          <a:xfrm>
            <a:off x="3159769" y="994207"/>
            <a:ext cx="35719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2437124" y="1805414"/>
            <a:ext cx="48577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2437124" y="2438380"/>
            <a:ext cx="48577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2512695" y="3193437"/>
            <a:ext cx="48577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2597711" y="3786198"/>
            <a:ext cx="4857784"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Рисунок 2">
            <a:extLst>
              <a:ext uri="{FF2B5EF4-FFF2-40B4-BE49-F238E27FC236}">
                <a16:creationId xmlns:a16="http://schemas.microsoft.com/office/drawing/2014/main" id="{8260A4CD-5D7B-D8C7-A05D-B6DAA68A9530}"/>
              </a:ext>
            </a:extLst>
          </p:cNvPr>
          <p:cNvPicPr>
            <a:picLocks noChangeAspect="1"/>
          </p:cNvPicPr>
          <p:nvPr/>
        </p:nvPicPr>
        <p:blipFill>
          <a:blip r:embed="rId2"/>
          <a:stretch>
            <a:fillRect/>
          </a:stretch>
        </p:blipFill>
        <p:spPr>
          <a:xfrm>
            <a:off x="2397466" y="4173246"/>
            <a:ext cx="5255909" cy="247894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36622" y="395667"/>
            <a:ext cx="7542808" cy="646331"/>
          </a:xfrm>
          <a:prstGeom prst="rect">
            <a:avLst/>
          </a:prstGeom>
          <a:noFill/>
        </p:spPr>
        <p:txBody>
          <a:bodyPr wrap="square" lIns="91440" tIns="45720" rIns="91440" bIns="45720" rtlCol="0" anchor="t">
            <a:spAutoFit/>
          </a:bodyPr>
          <a:lstStyle/>
          <a:p>
            <a:pPr algn="ctr"/>
            <a:r>
              <a:rPr lang="en-US" sz="3600" dirty="0">
                <a:solidFill>
                  <a:schemeClr val="accent1"/>
                </a:solidFill>
                <a:latin typeface="Constantia"/>
              </a:rPr>
              <a:t>The roots of printed clothes</a:t>
            </a:r>
            <a:endParaRPr lang="ru-RU" sz="3600" i="0" dirty="0">
              <a:solidFill>
                <a:schemeClr val="accent1"/>
              </a:solidFill>
              <a:effectLst/>
              <a:latin typeface="Constantia" panose="02030602050306030303" pitchFamily="18" charset="0"/>
            </a:endParaRPr>
          </a:p>
        </p:txBody>
      </p:sp>
      <p:cxnSp>
        <p:nvCxnSpPr>
          <p:cNvPr id="6" name="Прямая соединительная линия 5"/>
          <p:cNvCxnSpPr/>
          <p:nvPr/>
        </p:nvCxnSpPr>
        <p:spPr>
          <a:xfrm>
            <a:off x="1990786" y="1239995"/>
            <a:ext cx="62151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Прямая соединительная линия 7"/>
          <p:cNvCxnSpPr>
            <a:cxnSpLocks/>
          </p:cNvCxnSpPr>
          <p:nvPr/>
        </p:nvCxnSpPr>
        <p:spPr>
          <a:xfrm>
            <a:off x="1946343" y="2081165"/>
            <a:ext cx="6147262"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BFB9DE90-048E-E448-AB83-54AA2290BA12}"/>
              </a:ext>
            </a:extLst>
          </p:cNvPr>
          <p:cNvSpPr txBox="1"/>
          <p:nvPr/>
        </p:nvSpPr>
        <p:spPr>
          <a:xfrm>
            <a:off x="1875857" y="1295275"/>
            <a:ext cx="6288232" cy="830997"/>
          </a:xfrm>
          <a:prstGeom prst="rect">
            <a:avLst/>
          </a:prstGeom>
          <a:noFill/>
        </p:spPr>
        <p:txBody>
          <a:bodyPr wrap="square" lIns="91440" tIns="45720" rIns="91440" bIns="45720" rtlCol="0" anchor="t">
            <a:spAutoFit/>
          </a:bodyPr>
          <a:lstStyle/>
          <a:p>
            <a:pPr algn="ctr"/>
            <a:r>
              <a:rPr lang="en-US" sz="1600" dirty="0">
                <a:solidFill>
                  <a:srgbClr val="9A3C26"/>
                </a:solidFill>
                <a:ea typeface="+mn-lt"/>
                <a:cs typeface="+mn-lt"/>
              </a:rPr>
              <a:t>The printed T-Shirt. A global icon of pop culture. People wear </a:t>
            </a:r>
            <a:r>
              <a:rPr lang="en-US" sz="1600" dirty="0" err="1">
                <a:solidFill>
                  <a:srgbClr val="9A3C26"/>
                </a:solidFill>
                <a:ea typeface="+mn-lt"/>
                <a:cs typeface="+mn-lt"/>
              </a:rPr>
              <a:t>coloured</a:t>
            </a:r>
            <a:r>
              <a:rPr lang="en-US" sz="1600" dirty="0">
                <a:solidFill>
                  <a:srgbClr val="9A3C26"/>
                </a:solidFill>
                <a:ea typeface="+mn-lt"/>
                <a:cs typeface="+mn-lt"/>
              </a:rPr>
              <a:t> clothing all the time. But have you ever wondered where this came from?</a:t>
            </a:r>
            <a:endParaRPr lang="en-US" sz="1600">
              <a:solidFill>
                <a:srgbClr val="9A3C26"/>
              </a:solidFill>
            </a:endParaRPr>
          </a:p>
        </p:txBody>
      </p:sp>
      <p:cxnSp>
        <p:nvCxnSpPr>
          <p:cNvPr id="17" name="Прямая соединительная линия 16"/>
          <p:cNvCxnSpPr/>
          <p:nvPr/>
        </p:nvCxnSpPr>
        <p:spPr>
          <a:xfrm>
            <a:off x="1993802" y="3989575"/>
            <a:ext cx="5656026"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EF587A6E-2376-4652-ACB4-22105CA6F3D6}"/>
              </a:ext>
            </a:extLst>
          </p:cNvPr>
          <p:cNvSpPr txBox="1"/>
          <p:nvPr/>
        </p:nvSpPr>
        <p:spPr>
          <a:xfrm>
            <a:off x="1879609" y="2126217"/>
            <a:ext cx="6596898" cy="1815882"/>
          </a:xfrm>
          <a:prstGeom prst="rect">
            <a:avLst/>
          </a:prstGeom>
          <a:noFill/>
        </p:spPr>
        <p:txBody>
          <a:bodyPr wrap="square" lIns="91440" tIns="45720" rIns="91440" bIns="45720" anchor="t">
            <a:spAutoFit/>
          </a:bodyPr>
          <a:lstStyle/>
          <a:p>
            <a:r>
              <a:rPr lang="en-US" sz="1600" dirty="0">
                <a:solidFill>
                  <a:srgbClr val="B80C0C"/>
                </a:solidFill>
                <a:ea typeface="+mn-lt"/>
                <a:cs typeface="+mn-lt"/>
              </a:rPr>
              <a:t>The roots of the </a:t>
            </a:r>
            <a:r>
              <a:rPr lang="en-US" sz="1600" i="1" dirty="0">
                <a:solidFill>
                  <a:srgbClr val="B80C0C"/>
                </a:solidFill>
                <a:ea typeface="+mn-lt"/>
                <a:cs typeface="+mn-lt"/>
              </a:rPr>
              <a:t>decorated apparel industry</a:t>
            </a:r>
            <a:r>
              <a:rPr lang="en-US" sz="1600" dirty="0">
                <a:solidFill>
                  <a:srgbClr val="B80C0C"/>
                </a:solidFill>
                <a:ea typeface="+mn-lt"/>
                <a:cs typeface="+mn-lt"/>
              </a:rPr>
              <a:t> go back to ancient China, where the technique of screen printing was developed sometime during the Song Dynasty (960–1279 AD). Originally, the process used silk screens</a:t>
            </a:r>
            <a:r>
              <a:rPr lang="en-US" sz="1600" i="1" dirty="0">
                <a:solidFill>
                  <a:srgbClr val="B80C0C"/>
                </a:solidFill>
                <a:ea typeface="+mn-lt"/>
                <a:cs typeface="+mn-lt"/>
              </a:rPr>
              <a:t>.</a:t>
            </a:r>
            <a:r>
              <a:rPr lang="en-US" sz="1600" dirty="0">
                <a:solidFill>
                  <a:srgbClr val="B80C0C"/>
                </a:solidFill>
                <a:ea typeface="+mn-lt"/>
                <a:cs typeface="+mn-lt"/>
              </a:rPr>
              <a:t> Over the years, the technique expanded with new methods spread to other Asian countries like Japan, and was furthered by creating newer methods. It was Europe from Asia sometime in the late 1700s, but wasn’t popular until later.</a:t>
            </a:r>
            <a:endParaRPr lang="ru-RU" sz="1600" dirty="0">
              <a:solidFill>
                <a:srgbClr val="B80C0C"/>
              </a:solidFill>
              <a:ea typeface="+mn-lt"/>
              <a:cs typeface="+mn-lt"/>
            </a:endParaRPr>
          </a:p>
        </p:txBody>
      </p:sp>
      <p:sp>
        <p:nvSpPr>
          <p:cNvPr id="19" name="TextBox 18">
            <a:extLst>
              <a:ext uri="{FF2B5EF4-FFF2-40B4-BE49-F238E27FC236}">
                <a16:creationId xmlns:a16="http://schemas.microsoft.com/office/drawing/2014/main" id="{9E2CF0B9-B4CF-46E6-9041-267B873BD478}"/>
              </a:ext>
            </a:extLst>
          </p:cNvPr>
          <p:cNvSpPr txBox="1"/>
          <p:nvPr/>
        </p:nvSpPr>
        <p:spPr>
          <a:xfrm>
            <a:off x="2216374" y="3988334"/>
            <a:ext cx="5611091" cy="954107"/>
          </a:xfrm>
          <a:prstGeom prst="rect">
            <a:avLst/>
          </a:prstGeom>
          <a:noFill/>
        </p:spPr>
        <p:txBody>
          <a:bodyPr wrap="square" lIns="91440" tIns="45720" rIns="91440" bIns="45720" anchor="t">
            <a:spAutoFit/>
          </a:bodyPr>
          <a:lstStyle/>
          <a:p>
            <a:r>
              <a:rPr lang="en-US" sz="1400" dirty="0">
                <a:solidFill>
                  <a:srgbClr val="CDA40D"/>
                </a:solidFill>
                <a:ea typeface="+mn-lt"/>
                <a:cs typeface="+mn-lt"/>
              </a:rPr>
              <a:t>An even older textile printing method, woodblock printing, had also been invented in China about 220 AD and was introduced to Europe in the 1100s. About the same time, the British textile industry became the first major industry to be industrialized.</a:t>
            </a:r>
            <a:endParaRPr lang="ru-RU" sz="1400" dirty="0">
              <a:solidFill>
                <a:srgbClr val="CDA40D"/>
              </a:solidFill>
              <a:ea typeface="+mn-lt"/>
              <a:cs typeface="+mn-lt"/>
            </a:endParaRPr>
          </a:p>
        </p:txBody>
      </p:sp>
      <p:pic>
        <p:nvPicPr>
          <p:cNvPr id="4" name="Рисунок 4">
            <a:extLst>
              <a:ext uri="{FF2B5EF4-FFF2-40B4-BE49-F238E27FC236}">
                <a16:creationId xmlns:a16="http://schemas.microsoft.com/office/drawing/2014/main" id="{09F0FC88-A152-20BD-05DF-0DF5BDE54DC0}"/>
              </a:ext>
            </a:extLst>
          </p:cNvPr>
          <p:cNvPicPr>
            <a:picLocks noChangeAspect="1"/>
          </p:cNvPicPr>
          <p:nvPr/>
        </p:nvPicPr>
        <p:blipFill>
          <a:blip r:embed="rId2"/>
          <a:stretch>
            <a:fillRect/>
          </a:stretch>
        </p:blipFill>
        <p:spPr>
          <a:xfrm>
            <a:off x="2954797" y="4950839"/>
            <a:ext cx="4282943" cy="1943956"/>
          </a:xfrm>
          <a:prstGeom prst="rect">
            <a:avLst/>
          </a:prstGeom>
        </p:spPr>
      </p:pic>
      <p:pic>
        <p:nvPicPr>
          <p:cNvPr id="5" name="Рисунок 6" descr="Фейерверки со сплошной заливкой">
            <a:extLst>
              <a:ext uri="{FF2B5EF4-FFF2-40B4-BE49-F238E27FC236}">
                <a16:creationId xmlns:a16="http://schemas.microsoft.com/office/drawing/2014/main" id="{6D849539-3610-D677-76BB-2F05BE159D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386" y="3623593"/>
            <a:ext cx="914400" cy="914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ECEA"/>
        </a:solidFill>
        <a:effectLst/>
      </p:bgPr>
    </p:bg>
    <p:spTree>
      <p:nvGrpSpPr>
        <p:cNvPr id="1" name=""/>
        <p:cNvGrpSpPr/>
        <p:nvPr/>
      </p:nvGrpSpPr>
      <p:grpSpPr>
        <a:xfrm>
          <a:off x="0" y="0"/>
          <a:ext cx="0" cy="0"/>
          <a:chOff x="0" y="0"/>
          <a:chExt cx="0" cy="0"/>
        </a:xfrm>
      </p:grpSpPr>
      <p:sp>
        <p:nvSpPr>
          <p:cNvPr id="2" name="TextBox 1"/>
          <p:cNvSpPr txBox="1"/>
          <p:nvPr/>
        </p:nvSpPr>
        <p:spPr>
          <a:xfrm>
            <a:off x="2145573" y="87559"/>
            <a:ext cx="5777052" cy="1323439"/>
          </a:xfrm>
          <a:prstGeom prst="rect">
            <a:avLst/>
          </a:prstGeom>
          <a:noFill/>
        </p:spPr>
        <p:txBody>
          <a:bodyPr wrap="square" lIns="91440" tIns="45720" rIns="91440" bIns="45720" rtlCol="0" anchor="t">
            <a:spAutoFit/>
          </a:bodyPr>
          <a:lstStyle/>
          <a:p>
            <a:pPr algn="ctr"/>
            <a:r>
              <a:rPr lang="en-US" sz="4000" dirty="0">
                <a:solidFill>
                  <a:schemeClr val="accent1"/>
                </a:solidFill>
                <a:latin typeface="Constantia"/>
              </a:rPr>
              <a:t>XX century and printed T-shirts</a:t>
            </a:r>
            <a:endParaRPr lang="en-US" sz="4000" dirty="0">
              <a:solidFill>
                <a:schemeClr val="accent1"/>
              </a:solidFill>
              <a:latin typeface="Constantia" pitchFamily="18" charset="0"/>
            </a:endParaRPr>
          </a:p>
        </p:txBody>
      </p:sp>
      <p:cxnSp>
        <p:nvCxnSpPr>
          <p:cNvPr id="7" name="Прямая соединительная линия 6"/>
          <p:cNvCxnSpPr/>
          <p:nvPr/>
        </p:nvCxnSpPr>
        <p:spPr>
          <a:xfrm>
            <a:off x="1911379" y="1519087"/>
            <a:ext cx="62865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a:cxnSpLocks/>
          </p:cNvCxnSpPr>
          <p:nvPr/>
        </p:nvCxnSpPr>
        <p:spPr>
          <a:xfrm>
            <a:off x="2001535" y="1417459"/>
            <a:ext cx="6250134"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5-конечная звезда 13"/>
          <p:cNvSpPr/>
          <p:nvPr/>
        </p:nvSpPr>
        <p:spPr>
          <a:xfrm>
            <a:off x="8138540" y="324419"/>
            <a:ext cx="604564" cy="591903"/>
          </a:xfrm>
          <a:prstGeom prst="star5">
            <a:avLst>
              <a:gd name="adj" fmla="val 16593"/>
              <a:gd name="hf" fmla="val 105146"/>
              <a:gd name="vf" fmla="val 1105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5-конечная звезда 14"/>
          <p:cNvSpPr/>
          <p:nvPr/>
        </p:nvSpPr>
        <p:spPr>
          <a:xfrm>
            <a:off x="1187624" y="368626"/>
            <a:ext cx="547968" cy="54769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1864863" y="1494639"/>
            <a:ext cx="8851641" cy="369332"/>
          </a:xfrm>
          <a:prstGeom prst="rect">
            <a:avLst/>
          </a:prstGeom>
        </p:spPr>
        <p:txBody>
          <a:bodyPr wrap="square" lIns="91440" tIns="45720" rIns="91440" bIns="45720" anchor="t">
            <a:spAutoFit/>
          </a:bodyPr>
          <a:lstStyle/>
          <a:p>
            <a:endParaRPr lang="en-US" dirty="0">
              <a:solidFill>
                <a:srgbClr val="B80C0C"/>
              </a:solidFill>
            </a:endParaRPr>
          </a:p>
        </p:txBody>
      </p:sp>
      <p:sp>
        <p:nvSpPr>
          <p:cNvPr id="6" name="Прямоугольник 5"/>
          <p:cNvSpPr/>
          <p:nvPr/>
        </p:nvSpPr>
        <p:spPr>
          <a:xfrm>
            <a:off x="1917262" y="3123597"/>
            <a:ext cx="6345573" cy="338554"/>
          </a:xfrm>
          <a:prstGeom prst="rect">
            <a:avLst/>
          </a:prstGeom>
        </p:spPr>
        <p:txBody>
          <a:bodyPr wrap="square">
            <a:spAutoFit/>
          </a:bodyPr>
          <a:lstStyle/>
          <a:p>
            <a:endParaRPr lang="ru-RU" sz="1600" dirty="0">
              <a:solidFill>
                <a:srgbClr val="B80C0C"/>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5559" y="4489765"/>
            <a:ext cx="4309176" cy="48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1894932" y="4197092"/>
            <a:ext cx="5400600" cy="338554"/>
          </a:xfrm>
          <a:prstGeom prst="rect">
            <a:avLst/>
          </a:prstGeom>
        </p:spPr>
        <p:txBody>
          <a:bodyPr wrap="square">
            <a:spAutoFit/>
          </a:bodyPr>
          <a:lstStyle/>
          <a:p>
            <a:endParaRPr lang="ru-RU" sz="1600" dirty="0">
              <a:solidFill>
                <a:srgbClr val="AA5526"/>
              </a:solidFill>
            </a:endParaRPr>
          </a:p>
        </p:txBody>
      </p:sp>
      <p:sp>
        <p:nvSpPr>
          <p:cNvPr id="13" name="TextBox 12">
            <a:extLst>
              <a:ext uri="{FF2B5EF4-FFF2-40B4-BE49-F238E27FC236}">
                <a16:creationId xmlns:a16="http://schemas.microsoft.com/office/drawing/2014/main" id="{2A92578A-6DB3-469C-BF75-B45EC22953AC}"/>
              </a:ext>
            </a:extLst>
          </p:cNvPr>
          <p:cNvSpPr txBox="1"/>
          <p:nvPr/>
        </p:nvSpPr>
        <p:spPr>
          <a:xfrm>
            <a:off x="3607153" y="5555495"/>
            <a:ext cx="3213066" cy="36933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kern="1200" cap="none" spc="0" normalizeH="0" baseline="0" noProof="0" dirty="0">
              <a:ln>
                <a:noFill/>
              </a:ln>
              <a:solidFill>
                <a:srgbClr val="C78B13"/>
              </a:solidFill>
              <a:effectLst/>
              <a:uLnTx/>
              <a:uFillTx/>
              <a:latin typeface="Century Schoolbook"/>
            </a:endParaRPr>
          </a:p>
        </p:txBody>
      </p:sp>
      <p:sp>
        <p:nvSpPr>
          <p:cNvPr id="18" name="TextBox 17">
            <a:extLst>
              <a:ext uri="{FF2B5EF4-FFF2-40B4-BE49-F238E27FC236}">
                <a16:creationId xmlns:a16="http://schemas.microsoft.com/office/drawing/2014/main" id="{29E6B50E-547F-4795-8070-484C24C4FF65}"/>
              </a:ext>
            </a:extLst>
          </p:cNvPr>
          <p:cNvSpPr txBox="1"/>
          <p:nvPr/>
        </p:nvSpPr>
        <p:spPr>
          <a:xfrm>
            <a:off x="1867255" y="3486527"/>
            <a:ext cx="6831725" cy="923330"/>
          </a:xfrm>
          <a:prstGeom prst="rect">
            <a:avLst/>
          </a:prstGeom>
          <a:noFill/>
        </p:spPr>
        <p:txBody>
          <a:bodyPr wrap="square" lIns="91440" tIns="45720" rIns="91440" bIns="45720" anchor="t">
            <a:spAutoFit/>
          </a:bodyPr>
          <a:lstStyle/>
          <a:p>
            <a:r>
              <a:rPr lang="ru-RU" dirty="0" err="1">
                <a:solidFill>
                  <a:srgbClr val="B80C0C"/>
                </a:solidFill>
                <a:ea typeface="+mn-lt"/>
                <a:cs typeface="+mn-lt"/>
              </a:rPr>
              <a:t>Printing</a:t>
            </a:r>
            <a:r>
              <a:rPr lang="ru-RU" dirty="0">
                <a:solidFill>
                  <a:srgbClr val="B80C0C"/>
                </a:solidFill>
                <a:ea typeface="+mn-lt"/>
                <a:cs typeface="+mn-lt"/>
              </a:rPr>
              <a:t> </a:t>
            </a:r>
            <a:r>
              <a:rPr lang="ru-RU" dirty="0" err="1">
                <a:solidFill>
                  <a:srgbClr val="B80C0C"/>
                </a:solidFill>
                <a:ea typeface="+mn-lt"/>
                <a:cs typeface="+mn-lt"/>
              </a:rPr>
              <a:t>and</a:t>
            </a:r>
            <a:r>
              <a:rPr lang="ru-RU" dirty="0">
                <a:solidFill>
                  <a:srgbClr val="B80C0C"/>
                </a:solidFill>
                <a:ea typeface="+mn-lt"/>
                <a:cs typeface="+mn-lt"/>
              </a:rPr>
              <a:t> T-</a:t>
            </a:r>
            <a:r>
              <a:rPr lang="ru-RU" dirty="0" err="1">
                <a:solidFill>
                  <a:srgbClr val="B80C0C"/>
                </a:solidFill>
                <a:ea typeface="+mn-lt"/>
                <a:cs typeface="+mn-lt"/>
              </a:rPr>
              <a:t>Shirts</a:t>
            </a:r>
            <a:r>
              <a:rPr lang="ru-RU" dirty="0">
                <a:solidFill>
                  <a:srgbClr val="B80C0C"/>
                </a:solidFill>
                <a:ea typeface="+mn-lt"/>
                <a:cs typeface="+mn-lt"/>
              </a:rPr>
              <a:t> </a:t>
            </a:r>
            <a:r>
              <a:rPr lang="ru-RU" dirty="0" err="1">
                <a:solidFill>
                  <a:srgbClr val="B80C0C"/>
                </a:solidFill>
                <a:ea typeface="+mn-lt"/>
                <a:cs typeface="+mn-lt"/>
              </a:rPr>
              <a:t>came</a:t>
            </a:r>
            <a:r>
              <a:rPr lang="ru-RU" dirty="0">
                <a:solidFill>
                  <a:srgbClr val="B80C0C"/>
                </a:solidFill>
                <a:ea typeface="+mn-lt"/>
                <a:cs typeface="+mn-lt"/>
              </a:rPr>
              <a:t> </a:t>
            </a:r>
            <a:r>
              <a:rPr lang="ru-RU" dirty="0" err="1">
                <a:solidFill>
                  <a:srgbClr val="B80C0C"/>
                </a:solidFill>
                <a:ea typeface="+mn-lt"/>
                <a:cs typeface="+mn-lt"/>
              </a:rPr>
              <a:t>together</a:t>
            </a:r>
            <a:r>
              <a:rPr lang="ru-RU" dirty="0">
                <a:solidFill>
                  <a:srgbClr val="B80C0C"/>
                </a:solidFill>
                <a:ea typeface="+mn-lt"/>
                <a:cs typeface="+mn-lt"/>
              </a:rPr>
              <a:t> </a:t>
            </a:r>
            <a:r>
              <a:rPr lang="ru-RU" dirty="0" err="1">
                <a:solidFill>
                  <a:srgbClr val="B80C0C"/>
                </a:solidFill>
                <a:ea typeface="+mn-lt"/>
                <a:cs typeface="+mn-lt"/>
              </a:rPr>
              <a:t>in</a:t>
            </a:r>
            <a:r>
              <a:rPr lang="ru-RU" dirty="0">
                <a:solidFill>
                  <a:srgbClr val="B80C0C"/>
                </a:solidFill>
                <a:ea typeface="+mn-lt"/>
                <a:cs typeface="+mn-lt"/>
              </a:rPr>
              <a:t> </a:t>
            </a:r>
            <a:r>
              <a:rPr lang="ru-RU" dirty="0" err="1">
                <a:solidFill>
                  <a:srgbClr val="B80C0C"/>
                </a:solidFill>
                <a:ea typeface="+mn-lt"/>
                <a:cs typeface="+mn-lt"/>
              </a:rPr>
              <a:t>the</a:t>
            </a:r>
            <a:r>
              <a:rPr lang="ru-RU" dirty="0">
                <a:solidFill>
                  <a:srgbClr val="B80C0C"/>
                </a:solidFill>
                <a:ea typeface="+mn-lt"/>
                <a:cs typeface="+mn-lt"/>
              </a:rPr>
              <a:t> </a:t>
            </a:r>
            <a:r>
              <a:rPr lang="ru-RU" dirty="0" err="1">
                <a:solidFill>
                  <a:srgbClr val="B80C0C"/>
                </a:solidFill>
                <a:ea typeface="+mn-lt"/>
                <a:cs typeface="+mn-lt"/>
              </a:rPr>
              <a:t>early</a:t>
            </a:r>
            <a:r>
              <a:rPr lang="ru-RU" dirty="0">
                <a:solidFill>
                  <a:srgbClr val="B80C0C"/>
                </a:solidFill>
                <a:ea typeface="+mn-lt"/>
                <a:cs typeface="+mn-lt"/>
              </a:rPr>
              <a:t> 1950s, </a:t>
            </a:r>
            <a:r>
              <a:rPr lang="ru-RU" dirty="0" err="1">
                <a:solidFill>
                  <a:srgbClr val="B80C0C"/>
                </a:solidFill>
                <a:ea typeface="+mn-lt"/>
                <a:cs typeface="+mn-lt"/>
              </a:rPr>
              <a:t>when</a:t>
            </a:r>
            <a:r>
              <a:rPr lang="ru-RU" dirty="0">
                <a:solidFill>
                  <a:srgbClr val="B80C0C"/>
                </a:solidFill>
                <a:ea typeface="+mn-lt"/>
                <a:cs typeface="+mn-lt"/>
              </a:rPr>
              <a:t> </a:t>
            </a:r>
            <a:r>
              <a:rPr lang="ru-RU" dirty="0" err="1">
                <a:solidFill>
                  <a:srgbClr val="B80C0C"/>
                </a:solidFill>
                <a:ea typeface="+mn-lt"/>
                <a:cs typeface="+mn-lt"/>
              </a:rPr>
              <a:t>several</a:t>
            </a:r>
            <a:r>
              <a:rPr lang="ru-RU" dirty="0">
                <a:solidFill>
                  <a:srgbClr val="B80C0C"/>
                </a:solidFill>
                <a:ea typeface="+mn-lt"/>
                <a:cs typeface="+mn-lt"/>
              </a:rPr>
              <a:t> </a:t>
            </a:r>
            <a:r>
              <a:rPr lang="ru-RU" dirty="0" err="1">
                <a:solidFill>
                  <a:srgbClr val="B80C0C"/>
                </a:solidFill>
                <a:ea typeface="+mn-lt"/>
                <a:cs typeface="+mn-lt"/>
              </a:rPr>
              <a:t>companies</a:t>
            </a:r>
            <a:r>
              <a:rPr lang="ru-RU" dirty="0">
                <a:solidFill>
                  <a:srgbClr val="B80C0C"/>
                </a:solidFill>
                <a:ea typeface="+mn-lt"/>
                <a:cs typeface="+mn-lt"/>
              </a:rPr>
              <a:t> </a:t>
            </a:r>
            <a:r>
              <a:rPr lang="ru-RU" dirty="0" err="1">
                <a:solidFill>
                  <a:srgbClr val="B80C0C"/>
                </a:solidFill>
                <a:ea typeface="+mn-lt"/>
                <a:cs typeface="+mn-lt"/>
              </a:rPr>
              <a:t>based</a:t>
            </a:r>
            <a:r>
              <a:rPr lang="ru-RU" dirty="0">
                <a:solidFill>
                  <a:srgbClr val="B80C0C"/>
                </a:solidFill>
                <a:ea typeface="+mn-lt"/>
                <a:cs typeface="+mn-lt"/>
              </a:rPr>
              <a:t> </a:t>
            </a:r>
            <a:r>
              <a:rPr lang="ru-RU" dirty="0" err="1">
                <a:solidFill>
                  <a:srgbClr val="B80C0C"/>
                </a:solidFill>
                <a:ea typeface="+mn-lt"/>
                <a:cs typeface="+mn-lt"/>
              </a:rPr>
              <a:t>in</a:t>
            </a:r>
            <a:r>
              <a:rPr lang="ru-RU" dirty="0">
                <a:solidFill>
                  <a:srgbClr val="B80C0C"/>
                </a:solidFill>
                <a:ea typeface="+mn-lt"/>
                <a:cs typeface="+mn-lt"/>
              </a:rPr>
              <a:t> </a:t>
            </a:r>
            <a:r>
              <a:rPr lang="ru-RU" dirty="0" err="1">
                <a:solidFill>
                  <a:srgbClr val="B80C0C"/>
                </a:solidFill>
                <a:ea typeface="+mn-lt"/>
                <a:cs typeface="+mn-lt"/>
              </a:rPr>
              <a:t>Miami</a:t>
            </a:r>
            <a:r>
              <a:rPr lang="ru-RU" dirty="0">
                <a:solidFill>
                  <a:srgbClr val="B80C0C"/>
                </a:solidFill>
                <a:ea typeface="+mn-lt"/>
                <a:cs typeface="+mn-lt"/>
              </a:rPr>
              <a:t>, </a:t>
            </a:r>
            <a:r>
              <a:rPr lang="ru-RU" dirty="0" err="1">
                <a:solidFill>
                  <a:srgbClr val="B80C0C"/>
                </a:solidFill>
                <a:ea typeface="+mn-lt"/>
                <a:cs typeface="+mn-lt"/>
              </a:rPr>
              <a:t>Florida</a:t>
            </a:r>
            <a:r>
              <a:rPr lang="ru-RU" dirty="0">
                <a:solidFill>
                  <a:srgbClr val="B80C0C"/>
                </a:solidFill>
                <a:ea typeface="+mn-lt"/>
                <a:cs typeface="+mn-lt"/>
              </a:rPr>
              <a:t> </a:t>
            </a:r>
            <a:r>
              <a:rPr lang="ru-RU" dirty="0" err="1">
                <a:solidFill>
                  <a:srgbClr val="B80C0C"/>
                </a:solidFill>
                <a:ea typeface="+mn-lt"/>
                <a:cs typeface="+mn-lt"/>
              </a:rPr>
              <a:t>started</a:t>
            </a:r>
            <a:r>
              <a:rPr lang="ru-RU" dirty="0">
                <a:solidFill>
                  <a:srgbClr val="B80C0C"/>
                </a:solidFill>
                <a:ea typeface="+mn-lt"/>
                <a:cs typeface="+mn-lt"/>
              </a:rPr>
              <a:t> </a:t>
            </a:r>
            <a:r>
              <a:rPr lang="ru-RU" dirty="0" err="1">
                <a:solidFill>
                  <a:srgbClr val="B80C0C"/>
                </a:solidFill>
                <a:ea typeface="+mn-lt"/>
                <a:cs typeface="+mn-lt"/>
              </a:rPr>
              <a:t>to</a:t>
            </a:r>
            <a:r>
              <a:rPr lang="ru-RU" dirty="0">
                <a:solidFill>
                  <a:srgbClr val="B80C0C"/>
                </a:solidFill>
                <a:ea typeface="+mn-lt"/>
                <a:cs typeface="+mn-lt"/>
              </a:rPr>
              <a:t> </a:t>
            </a:r>
            <a:r>
              <a:rPr lang="ru-RU" dirty="0" err="1">
                <a:solidFill>
                  <a:srgbClr val="B80C0C"/>
                </a:solidFill>
                <a:ea typeface="+mn-lt"/>
                <a:cs typeface="+mn-lt"/>
              </a:rPr>
              <a:t>decorate</a:t>
            </a:r>
            <a:r>
              <a:rPr lang="ru-RU" dirty="0">
                <a:solidFill>
                  <a:srgbClr val="B80C0C"/>
                </a:solidFill>
                <a:ea typeface="+mn-lt"/>
                <a:cs typeface="+mn-lt"/>
              </a:rPr>
              <a:t> T-</a:t>
            </a:r>
            <a:r>
              <a:rPr lang="ru-RU" dirty="0" err="1">
                <a:solidFill>
                  <a:srgbClr val="B80C0C"/>
                </a:solidFill>
                <a:ea typeface="+mn-lt"/>
                <a:cs typeface="+mn-lt"/>
              </a:rPr>
              <a:t>shirts</a:t>
            </a:r>
            <a:r>
              <a:rPr lang="ru-RU" dirty="0">
                <a:solidFill>
                  <a:srgbClr val="B80C0C"/>
                </a:solidFill>
                <a:ea typeface="+mn-lt"/>
                <a:cs typeface="+mn-lt"/>
              </a:rPr>
              <a:t> </a:t>
            </a:r>
            <a:r>
              <a:rPr lang="ru-RU" dirty="0" err="1">
                <a:solidFill>
                  <a:srgbClr val="B80C0C"/>
                </a:solidFill>
                <a:ea typeface="+mn-lt"/>
                <a:cs typeface="+mn-lt"/>
              </a:rPr>
              <a:t>with</a:t>
            </a:r>
            <a:r>
              <a:rPr lang="ru-RU" dirty="0">
                <a:solidFill>
                  <a:srgbClr val="B80C0C"/>
                </a:solidFill>
                <a:ea typeface="+mn-lt"/>
                <a:cs typeface="+mn-lt"/>
              </a:rPr>
              <a:t> </a:t>
            </a:r>
            <a:r>
              <a:rPr lang="ru-RU" dirty="0" err="1">
                <a:solidFill>
                  <a:srgbClr val="B80C0C"/>
                </a:solidFill>
                <a:ea typeface="+mn-lt"/>
                <a:cs typeface="+mn-lt"/>
              </a:rPr>
              <a:t>resort</a:t>
            </a:r>
            <a:r>
              <a:rPr lang="ru-RU" dirty="0">
                <a:solidFill>
                  <a:srgbClr val="B80C0C"/>
                </a:solidFill>
                <a:ea typeface="+mn-lt"/>
                <a:cs typeface="+mn-lt"/>
              </a:rPr>
              <a:t> </a:t>
            </a:r>
            <a:r>
              <a:rPr lang="ru-RU" dirty="0" err="1">
                <a:solidFill>
                  <a:srgbClr val="B80C0C"/>
                </a:solidFill>
                <a:ea typeface="+mn-lt"/>
                <a:cs typeface="+mn-lt"/>
              </a:rPr>
              <a:t>names</a:t>
            </a:r>
            <a:r>
              <a:rPr lang="ru-RU" dirty="0">
                <a:solidFill>
                  <a:srgbClr val="B80C0C"/>
                </a:solidFill>
                <a:ea typeface="+mn-lt"/>
                <a:cs typeface="+mn-lt"/>
              </a:rPr>
              <a:t> </a:t>
            </a:r>
            <a:r>
              <a:rPr lang="ru-RU" dirty="0" err="1">
                <a:solidFill>
                  <a:srgbClr val="B80C0C"/>
                </a:solidFill>
                <a:ea typeface="+mn-lt"/>
                <a:cs typeface="+mn-lt"/>
              </a:rPr>
              <a:t>and</a:t>
            </a:r>
            <a:r>
              <a:rPr lang="ru-RU" dirty="0">
                <a:solidFill>
                  <a:srgbClr val="B80C0C"/>
                </a:solidFill>
                <a:ea typeface="+mn-lt"/>
                <a:cs typeface="+mn-lt"/>
              </a:rPr>
              <a:t> </a:t>
            </a:r>
            <a:r>
              <a:rPr lang="ru-RU" dirty="0" err="1">
                <a:solidFill>
                  <a:srgbClr val="B80C0C"/>
                </a:solidFill>
                <a:ea typeface="+mn-lt"/>
                <a:cs typeface="+mn-lt"/>
              </a:rPr>
              <a:t>characters</a:t>
            </a:r>
            <a:r>
              <a:rPr lang="ru-RU" dirty="0">
                <a:solidFill>
                  <a:srgbClr val="B80C0C"/>
                </a:solidFill>
                <a:ea typeface="+mn-lt"/>
                <a:cs typeface="+mn-lt"/>
              </a:rPr>
              <a:t>.</a:t>
            </a:r>
            <a:endParaRPr lang="ru-RU" dirty="0">
              <a:solidFill>
                <a:srgbClr val="B80C0C"/>
              </a:solidFill>
            </a:endParaRPr>
          </a:p>
        </p:txBody>
      </p:sp>
      <p:sp>
        <p:nvSpPr>
          <p:cNvPr id="17" name="TextBox 16">
            <a:extLst>
              <a:ext uri="{FF2B5EF4-FFF2-40B4-BE49-F238E27FC236}">
                <a16:creationId xmlns:a16="http://schemas.microsoft.com/office/drawing/2014/main" id="{5071C488-DEFB-4078-B733-5C439C38DAA6}"/>
              </a:ext>
            </a:extLst>
          </p:cNvPr>
          <p:cNvSpPr txBox="1"/>
          <p:nvPr/>
        </p:nvSpPr>
        <p:spPr>
          <a:xfrm>
            <a:off x="1852738" y="2508659"/>
            <a:ext cx="6349060" cy="923330"/>
          </a:xfrm>
          <a:prstGeom prst="rect">
            <a:avLst/>
          </a:prstGeom>
          <a:noFill/>
        </p:spPr>
        <p:txBody>
          <a:bodyPr wrap="square" lIns="91440" tIns="45720" rIns="91440" bIns="45720" rtlCol="0" anchor="t">
            <a:spAutoFit/>
          </a:bodyPr>
          <a:lstStyle/>
          <a:p>
            <a:r>
              <a:rPr lang="ru-RU" dirty="0" err="1">
                <a:solidFill>
                  <a:srgbClr val="C78B13"/>
                </a:solidFill>
                <a:ea typeface="+mn-lt"/>
                <a:cs typeface="+mn-lt"/>
              </a:rPr>
              <a:t>Also</a:t>
            </a:r>
            <a:r>
              <a:rPr lang="ru-RU" dirty="0">
                <a:solidFill>
                  <a:srgbClr val="C78B13"/>
                </a:solidFill>
                <a:ea typeface="+mn-lt"/>
                <a:cs typeface="+mn-lt"/>
              </a:rPr>
              <a:t> </a:t>
            </a:r>
            <a:r>
              <a:rPr lang="ru-RU" dirty="0" err="1">
                <a:solidFill>
                  <a:srgbClr val="C78B13"/>
                </a:solidFill>
                <a:ea typeface="+mn-lt"/>
                <a:cs typeface="+mn-lt"/>
              </a:rPr>
              <a:t>in</a:t>
            </a:r>
            <a:r>
              <a:rPr lang="ru-RU" dirty="0">
                <a:solidFill>
                  <a:srgbClr val="C78B13"/>
                </a:solidFill>
                <a:ea typeface="+mn-lt"/>
                <a:cs typeface="+mn-lt"/>
              </a:rPr>
              <a:t> </a:t>
            </a:r>
            <a:r>
              <a:rPr lang="ru-RU" dirty="0" err="1">
                <a:solidFill>
                  <a:srgbClr val="C78B13"/>
                </a:solidFill>
                <a:ea typeface="+mn-lt"/>
                <a:cs typeface="+mn-lt"/>
              </a:rPr>
              <a:t>the</a:t>
            </a:r>
            <a:r>
              <a:rPr lang="ru-RU" dirty="0">
                <a:solidFill>
                  <a:srgbClr val="C78B13"/>
                </a:solidFill>
                <a:ea typeface="+mn-lt"/>
                <a:cs typeface="+mn-lt"/>
              </a:rPr>
              <a:t> </a:t>
            </a:r>
            <a:r>
              <a:rPr lang="ru-RU" dirty="0" err="1">
                <a:solidFill>
                  <a:srgbClr val="C78B13"/>
                </a:solidFill>
                <a:ea typeface="+mn-lt"/>
                <a:cs typeface="+mn-lt"/>
              </a:rPr>
              <a:t>early</a:t>
            </a:r>
            <a:r>
              <a:rPr lang="ru-RU" dirty="0">
                <a:solidFill>
                  <a:srgbClr val="C78B13"/>
                </a:solidFill>
                <a:ea typeface="+mn-lt"/>
                <a:cs typeface="+mn-lt"/>
              </a:rPr>
              <a:t> 1900s, </a:t>
            </a:r>
            <a:r>
              <a:rPr lang="ru-RU" dirty="0" err="1">
                <a:solidFill>
                  <a:srgbClr val="C78B13"/>
                </a:solidFill>
                <a:ea typeface="+mn-lt"/>
                <a:cs typeface="+mn-lt"/>
              </a:rPr>
              <a:t>various</a:t>
            </a:r>
            <a:r>
              <a:rPr lang="ru-RU" dirty="0">
                <a:solidFill>
                  <a:srgbClr val="C78B13"/>
                </a:solidFill>
                <a:ea typeface="+mn-lt"/>
                <a:cs typeface="+mn-lt"/>
              </a:rPr>
              <a:t> </a:t>
            </a:r>
            <a:r>
              <a:rPr lang="ru-RU" dirty="0" err="1">
                <a:solidFill>
                  <a:srgbClr val="C78B13"/>
                </a:solidFill>
                <a:ea typeface="+mn-lt"/>
                <a:cs typeface="+mn-lt"/>
              </a:rPr>
              <a:t>methods</a:t>
            </a:r>
            <a:r>
              <a:rPr lang="ru-RU" dirty="0">
                <a:solidFill>
                  <a:srgbClr val="C78B13"/>
                </a:solidFill>
                <a:ea typeface="+mn-lt"/>
                <a:cs typeface="+mn-lt"/>
              </a:rPr>
              <a:t> </a:t>
            </a:r>
            <a:r>
              <a:rPr lang="ru-RU" dirty="0" err="1">
                <a:solidFill>
                  <a:srgbClr val="C78B13"/>
                </a:solidFill>
                <a:ea typeface="+mn-lt"/>
                <a:cs typeface="+mn-lt"/>
              </a:rPr>
              <a:t>of</a:t>
            </a:r>
            <a:r>
              <a:rPr lang="ru-RU" dirty="0">
                <a:solidFill>
                  <a:srgbClr val="C78B13"/>
                </a:solidFill>
                <a:ea typeface="+mn-lt"/>
                <a:cs typeface="+mn-lt"/>
              </a:rPr>
              <a:t> </a:t>
            </a:r>
            <a:r>
              <a:rPr lang="ru-RU" dirty="0" err="1">
                <a:solidFill>
                  <a:srgbClr val="C78B13"/>
                </a:solidFill>
                <a:ea typeface="+mn-lt"/>
                <a:cs typeface="+mn-lt"/>
              </a:rPr>
              <a:t>improving</a:t>
            </a:r>
            <a:r>
              <a:rPr lang="ru-RU" dirty="0">
                <a:solidFill>
                  <a:srgbClr val="C78B13"/>
                </a:solidFill>
                <a:ea typeface="+mn-lt"/>
                <a:cs typeface="+mn-lt"/>
              </a:rPr>
              <a:t> </a:t>
            </a:r>
            <a:r>
              <a:rPr lang="ru-RU" dirty="0" err="1">
                <a:solidFill>
                  <a:srgbClr val="C78B13"/>
                </a:solidFill>
                <a:ea typeface="+mn-lt"/>
                <a:cs typeface="+mn-lt"/>
              </a:rPr>
              <a:t>on-screen</a:t>
            </a:r>
            <a:r>
              <a:rPr lang="ru-RU" dirty="0">
                <a:solidFill>
                  <a:srgbClr val="C78B13"/>
                </a:solidFill>
                <a:ea typeface="+mn-lt"/>
                <a:cs typeface="+mn-lt"/>
              </a:rPr>
              <a:t> </a:t>
            </a:r>
            <a:r>
              <a:rPr lang="ru-RU" dirty="0" err="1">
                <a:solidFill>
                  <a:srgbClr val="C78B13"/>
                </a:solidFill>
                <a:ea typeface="+mn-lt"/>
                <a:cs typeface="+mn-lt"/>
              </a:rPr>
              <a:t>printing</a:t>
            </a:r>
            <a:r>
              <a:rPr lang="ru-RU" dirty="0">
                <a:solidFill>
                  <a:srgbClr val="C78B13"/>
                </a:solidFill>
                <a:ea typeface="+mn-lt"/>
                <a:cs typeface="+mn-lt"/>
              </a:rPr>
              <a:t> </a:t>
            </a:r>
            <a:r>
              <a:rPr lang="ru-RU" dirty="0" err="1">
                <a:solidFill>
                  <a:srgbClr val="C78B13"/>
                </a:solidFill>
                <a:ea typeface="+mn-lt"/>
                <a:cs typeface="+mn-lt"/>
              </a:rPr>
              <a:t>were</a:t>
            </a:r>
            <a:r>
              <a:rPr lang="ru-RU" dirty="0">
                <a:solidFill>
                  <a:srgbClr val="C78B13"/>
                </a:solidFill>
                <a:ea typeface="+mn-lt"/>
                <a:cs typeface="+mn-lt"/>
              </a:rPr>
              <a:t> </a:t>
            </a:r>
            <a:r>
              <a:rPr lang="ru-RU" dirty="0" err="1">
                <a:solidFill>
                  <a:srgbClr val="C78B13"/>
                </a:solidFill>
                <a:ea typeface="+mn-lt"/>
                <a:cs typeface="+mn-lt"/>
              </a:rPr>
              <a:t>developed</a:t>
            </a:r>
            <a:r>
              <a:rPr lang="ru-RU" dirty="0">
                <a:solidFill>
                  <a:srgbClr val="C78B13"/>
                </a:solidFill>
                <a:ea typeface="+mn-lt"/>
                <a:cs typeface="+mn-lt"/>
              </a:rPr>
              <a:t>. </a:t>
            </a:r>
            <a:r>
              <a:rPr lang="ru-RU" dirty="0" err="1">
                <a:solidFill>
                  <a:srgbClr val="C78B13"/>
                </a:solidFill>
                <a:ea typeface="+mn-lt"/>
                <a:cs typeface="+mn-lt"/>
              </a:rPr>
              <a:t>Eventually</a:t>
            </a:r>
            <a:r>
              <a:rPr lang="ru-RU" dirty="0">
                <a:solidFill>
                  <a:srgbClr val="C78B13"/>
                </a:solidFill>
                <a:ea typeface="+mn-lt"/>
                <a:cs typeface="+mn-lt"/>
              </a:rPr>
              <a:t>, </a:t>
            </a:r>
            <a:r>
              <a:rPr lang="ru-RU" dirty="0" err="1">
                <a:solidFill>
                  <a:srgbClr val="C78B13"/>
                </a:solidFill>
                <a:ea typeface="+mn-lt"/>
                <a:cs typeface="+mn-lt"/>
              </a:rPr>
              <a:t>the</a:t>
            </a:r>
            <a:r>
              <a:rPr lang="ru-RU" dirty="0">
                <a:solidFill>
                  <a:srgbClr val="C78B13"/>
                </a:solidFill>
                <a:ea typeface="+mn-lt"/>
                <a:cs typeface="+mn-lt"/>
              </a:rPr>
              <a:t> National </a:t>
            </a:r>
            <a:r>
              <a:rPr lang="ru-RU" dirty="0" err="1">
                <a:solidFill>
                  <a:srgbClr val="C78B13"/>
                </a:solidFill>
                <a:ea typeface="+mn-lt"/>
                <a:cs typeface="+mn-lt"/>
              </a:rPr>
              <a:t>Serigraphic</a:t>
            </a:r>
            <a:r>
              <a:rPr lang="ru-RU" dirty="0">
                <a:solidFill>
                  <a:srgbClr val="C78B13"/>
                </a:solidFill>
                <a:ea typeface="+mn-lt"/>
                <a:cs typeface="+mn-lt"/>
              </a:rPr>
              <a:t> Society </a:t>
            </a:r>
            <a:r>
              <a:rPr lang="ru-RU" dirty="0" err="1">
                <a:solidFill>
                  <a:srgbClr val="C78B13"/>
                </a:solidFill>
                <a:ea typeface="+mn-lt"/>
                <a:cs typeface="+mn-lt"/>
              </a:rPr>
              <a:t>formed</a:t>
            </a:r>
            <a:r>
              <a:rPr lang="ru-RU" dirty="0">
                <a:solidFill>
                  <a:srgbClr val="C78B13"/>
                </a:solidFill>
                <a:ea typeface="+mn-lt"/>
                <a:cs typeface="+mn-lt"/>
              </a:rPr>
              <a:t> </a:t>
            </a:r>
            <a:r>
              <a:rPr lang="ru-RU" dirty="0" err="1">
                <a:solidFill>
                  <a:srgbClr val="C78B13"/>
                </a:solidFill>
                <a:ea typeface="+mn-lt"/>
                <a:cs typeface="+mn-lt"/>
              </a:rPr>
              <a:t>to</a:t>
            </a:r>
            <a:r>
              <a:rPr lang="ru-RU" dirty="0">
                <a:solidFill>
                  <a:srgbClr val="C78B13"/>
                </a:solidFill>
                <a:ea typeface="+mn-lt"/>
                <a:cs typeface="+mn-lt"/>
              </a:rPr>
              <a:t> </a:t>
            </a:r>
            <a:r>
              <a:rPr lang="ru-RU" dirty="0" err="1">
                <a:solidFill>
                  <a:srgbClr val="C78B13"/>
                </a:solidFill>
                <a:ea typeface="+mn-lt"/>
                <a:cs typeface="+mn-lt"/>
              </a:rPr>
              <a:t>promote</a:t>
            </a:r>
            <a:r>
              <a:rPr lang="ru-RU" dirty="0">
                <a:solidFill>
                  <a:srgbClr val="C78B13"/>
                </a:solidFill>
                <a:ea typeface="+mn-lt"/>
                <a:cs typeface="+mn-lt"/>
              </a:rPr>
              <a:t> </a:t>
            </a:r>
            <a:r>
              <a:rPr lang="ru-RU" dirty="0" err="1">
                <a:solidFill>
                  <a:srgbClr val="C78B13"/>
                </a:solidFill>
                <a:ea typeface="+mn-lt"/>
                <a:cs typeface="+mn-lt"/>
              </a:rPr>
              <a:t>it</a:t>
            </a:r>
            <a:r>
              <a:rPr lang="ru-RU" dirty="0">
                <a:solidFill>
                  <a:srgbClr val="C78B13"/>
                </a:solidFill>
                <a:ea typeface="+mn-lt"/>
                <a:cs typeface="+mn-lt"/>
              </a:rPr>
              <a:t> </a:t>
            </a:r>
            <a:r>
              <a:rPr lang="ru-RU" dirty="0" err="1">
                <a:solidFill>
                  <a:srgbClr val="C78B13"/>
                </a:solidFill>
                <a:ea typeface="+mn-lt"/>
                <a:cs typeface="+mn-lt"/>
              </a:rPr>
              <a:t>as</a:t>
            </a:r>
            <a:r>
              <a:rPr lang="ru-RU" dirty="0">
                <a:solidFill>
                  <a:srgbClr val="C78B13"/>
                </a:solidFill>
                <a:ea typeface="+mn-lt"/>
                <a:cs typeface="+mn-lt"/>
              </a:rPr>
              <a:t> </a:t>
            </a:r>
            <a:r>
              <a:rPr lang="ru-RU" dirty="0" err="1">
                <a:solidFill>
                  <a:srgbClr val="C78B13"/>
                </a:solidFill>
                <a:ea typeface="+mn-lt"/>
                <a:cs typeface="+mn-lt"/>
              </a:rPr>
              <a:t>an</a:t>
            </a:r>
            <a:r>
              <a:rPr lang="ru-RU" dirty="0">
                <a:solidFill>
                  <a:srgbClr val="C78B13"/>
                </a:solidFill>
                <a:ea typeface="+mn-lt"/>
                <a:cs typeface="+mn-lt"/>
              </a:rPr>
              <a:t> </a:t>
            </a:r>
            <a:r>
              <a:rPr lang="ru-RU" dirty="0" err="1">
                <a:solidFill>
                  <a:srgbClr val="C78B13"/>
                </a:solidFill>
                <a:ea typeface="+mn-lt"/>
                <a:cs typeface="+mn-lt"/>
              </a:rPr>
              <a:t>art</a:t>
            </a:r>
            <a:r>
              <a:rPr lang="ru-RU" dirty="0">
                <a:solidFill>
                  <a:srgbClr val="C78B13"/>
                </a:solidFill>
                <a:ea typeface="+mn-lt"/>
                <a:cs typeface="+mn-lt"/>
              </a:rPr>
              <a:t>.</a:t>
            </a:r>
            <a:endParaRPr lang="ru-RU">
              <a:solidFill>
                <a:srgbClr val="C78B13"/>
              </a:solidFill>
            </a:endParaRPr>
          </a:p>
        </p:txBody>
      </p:sp>
      <p:sp>
        <p:nvSpPr>
          <p:cNvPr id="23" name="TextBox 22">
            <a:extLst>
              <a:ext uri="{FF2B5EF4-FFF2-40B4-BE49-F238E27FC236}">
                <a16:creationId xmlns:a16="http://schemas.microsoft.com/office/drawing/2014/main" id="{A6CBB8B8-EC40-456A-A629-53552A4E3C76}"/>
              </a:ext>
            </a:extLst>
          </p:cNvPr>
          <p:cNvSpPr txBox="1"/>
          <p:nvPr/>
        </p:nvSpPr>
        <p:spPr>
          <a:xfrm>
            <a:off x="1855416" y="1565233"/>
            <a:ext cx="6736639" cy="923330"/>
          </a:xfrm>
          <a:prstGeom prst="rect">
            <a:avLst/>
          </a:prstGeom>
          <a:noFill/>
        </p:spPr>
        <p:txBody>
          <a:bodyPr wrap="square" lIns="91440" tIns="45720" rIns="91440" bIns="45720" anchor="t">
            <a:spAutoFit/>
          </a:bodyPr>
          <a:lstStyle/>
          <a:p>
            <a:r>
              <a:rPr lang="ru-RU" dirty="0" err="1">
                <a:solidFill>
                  <a:srgbClr val="9A3C26"/>
                </a:solidFill>
                <a:ea typeface="+mn-lt"/>
                <a:cs typeface="+mn-lt"/>
              </a:rPr>
              <a:t>Ever</a:t>
            </a:r>
            <a:r>
              <a:rPr lang="ru-RU" dirty="0">
                <a:solidFill>
                  <a:srgbClr val="9A3C26"/>
                </a:solidFill>
                <a:ea typeface="+mn-lt"/>
                <a:cs typeface="+mn-lt"/>
              </a:rPr>
              <a:t> </a:t>
            </a:r>
            <a:r>
              <a:rPr lang="ru-RU" dirty="0" err="1">
                <a:solidFill>
                  <a:srgbClr val="9A3C26"/>
                </a:solidFill>
                <a:ea typeface="+mn-lt"/>
                <a:cs typeface="+mn-lt"/>
              </a:rPr>
              <a:t>since</a:t>
            </a:r>
            <a:r>
              <a:rPr lang="ru-RU" dirty="0">
                <a:solidFill>
                  <a:srgbClr val="9A3C26"/>
                </a:solidFill>
                <a:ea typeface="+mn-lt"/>
                <a:cs typeface="+mn-lt"/>
              </a:rPr>
              <a:t> </a:t>
            </a:r>
            <a:r>
              <a:rPr lang="ru-RU" dirty="0" err="1">
                <a:solidFill>
                  <a:srgbClr val="9A3C26"/>
                </a:solidFill>
                <a:ea typeface="+mn-lt"/>
                <a:cs typeface="+mn-lt"/>
              </a:rPr>
              <a:t>people</a:t>
            </a:r>
            <a:r>
              <a:rPr lang="ru-RU" dirty="0">
                <a:solidFill>
                  <a:srgbClr val="9A3C26"/>
                </a:solidFill>
                <a:ea typeface="+mn-lt"/>
                <a:cs typeface="+mn-lt"/>
              </a:rPr>
              <a:t> </a:t>
            </a:r>
            <a:r>
              <a:rPr lang="ru-RU" dirty="0" err="1">
                <a:solidFill>
                  <a:srgbClr val="9A3C26"/>
                </a:solidFill>
                <a:ea typeface="+mn-lt"/>
                <a:cs typeface="+mn-lt"/>
              </a:rPr>
              <a:t>invented</a:t>
            </a:r>
            <a:r>
              <a:rPr lang="ru-RU" dirty="0">
                <a:solidFill>
                  <a:srgbClr val="9A3C26"/>
                </a:solidFill>
                <a:ea typeface="+mn-lt"/>
                <a:cs typeface="+mn-lt"/>
              </a:rPr>
              <a:t> </a:t>
            </a:r>
            <a:r>
              <a:rPr lang="ru-RU" dirty="0" err="1">
                <a:solidFill>
                  <a:srgbClr val="9A3C26"/>
                </a:solidFill>
                <a:ea typeface="+mn-lt"/>
                <a:cs typeface="+mn-lt"/>
              </a:rPr>
              <a:t>prints</a:t>
            </a:r>
            <a:r>
              <a:rPr lang="ru-RU" dirty="0">
                <a:solidFill>
                  <a:srgbClr val="9A3C26"/>
                </a:solidFill>
                <a:ea typeface="+mn-lt"/>
                <a:cs typeface="+mn-lt"/>
              </a:rPr>
              <a:t> </a:t>
            </a:r>
            <a:r>
              <a:rPr lang="ru-RU" dirty="0" err="1">
                <a:solidFill>
                  <a:srgbClr val="9A3C26"/>
                </a:solidFill>
                <a:ea typeface="+mn-lt"/>
                <a:cs typeface="+mn-lt"/>
              </a:rPr>
              <a:t>on</a:t>
            </a:r>
            <a:r>
              <a:rPr lang="ru-RU" dirty="0">
                <a:solidFill>
                  <a:srgbClr val="9A3C26"/>
                </a:solidFill>
                <a:ea typeface="+mn-lt"/>
                <a:cs typeface="+mn-lt"/>
              </a:rPr>
              <a:t> T-</a:t>
            </a:r>
            <a:r>
              <a:rPr lang="ru-RU" dirty="0" err="1">
                <a:solidFill>
                  <a:srgbClr val="9A3C26"/>
                </a:solidFill>
                <a:ea typeface="+mn-lt"/>
                <a:cs typeface="+mn-lt"/>
              </a:rPr>
              <a:t>shirts</a:t>
            </a:r>
            <a:r>
              <a:rPr lang="ru-RU" dirty="0">
                <a:solidFill>
                  <a:srgbClr val="9A3C26"/>
                </a:solidFill>
                <a:ea typeface="+mn-lt"/>
                <a:cs typeface="+mn-lt"/>
              </a:rPr>
              <a:t>, </a:t>
            </a:r>
            <a:r>
              <a:rPr lang="ru-RU" dirty="0" err="1">
                <a:solidFill>
                  <a:srgbClr val="9A3C26"/>
                </a:solidFill>
                <a:ea typeface="+mn-lt"/>
                <a:cs typeface="+mn-lt"/>
              </a:rPr>
              <a:t>this</a:t>
            </a:r>
            <a:r>
              <a:rPr lang="ru-RU" dirty="0">
                <a:solidFill>
                  <a:srgbClr val="9A3C26"/>
                </a:solidFill>
                <a:ea typeface="+mn-lt"/>
                <a:cs typeface="+mn-lt"/>
              </a:rPr>
              <a:t> </a:t>
            </a:r>
            <a:r>
              <a:rPr lang="ru-RU" dirty="0" err="1">
                <a:solidFill>
                  <a:srgbClr val="9A3C26"/>
                </a:solidFill>
                <a:ea typeface="+mn-lt"/>
                <a:cs typeface="+mn-lt"/>
              </a:rPr>
              <a:t>type</a:t>
            </a:r>
            <a:r>
              <a:rPr lang="ru-RU" dirty="0">
                <a:solidFill>
                  <a:srgbClr val="9A3C26"/>
                </a:solidFill>
                <a:ea typeface="+mn-lt"/>
                <a:cs typeface="+mn-lt"/>
              </a:rPr>
              <a:t> </a:t>
            </a:r>
            <a:r>
              <a:rPr lang="ru-RU" dirty="0" err="1">
                <a:solidFill>
                  <a:srgbClr val="9A3C26"/>
                </a:solidFill>
                <a:ea typeface="+mn-lt"/>
                <a:cs typeface="+mn-lt"/>
              </a:rPr>
              <a:t>of</a:t>
            </a:r>
            <a:r>
              <a:rPr lang="ru-RU" dirty="0">
                <a:solidFill>
                  <a:srgbClr val="9A3C26"/>
                </a:solidFill>
                <a:ea typeface="+mn-lt"/>
                <a:cs typeface="+mn-lt"/>
              </a:rPr>
              <a:t> </a:t>
            </a:r>
            <a:r>
              <a:rPr lang="ru-RU" dirty="0" err="1">
                <a:solidFill>
                  <a:srgbClr val="9A3C26"/>
                </a:solidFill>
                <a:ea typeface="+mn-lt"/>
                <a:cs typeface="+mn-lt"/>
              </a:rPr>
              <a:t>clothing</a:t>
            </a:r>
            <a:r>
              <a:rPr lang="ru-RU" dirty="0">
                <a:solidFill>
                  <a:srgbClr val="9A3C26"/>
                </a:solidFill>
                <a:ea typeface="+mn-lt"/>
                <a:cs typeface="+mn-lt"/>
              </a:rPr>
              <a:t> </a:t>
            </a:r>
            <a:r>
              <a:rPr lang="ru-RU" dirty="0" err="1">
                <a:solidFill>
                  <a:srgbClr val="9A3C26"/>
                </a:solidFill>
                <a:ea typeface="+mn-lt"/>
                <a:cs typeface="+mn-lt"/>
              </a:rPr>
              <a:t>has</a:t>
            </a:r>
            <a:r>
              <a:rPr lang="ru-RU" dirty="0">
                <a:solidFill>
                  <a:srgbClr val="9A3C26"/>
                </a:solidFill>
                <a:ea typeface="+mn-lt"/>
                <a:cs typeface="+mn-lt"/>
              </a:rPr>
              <a:t> </a:t>
            </a:r>
            <a:r>
              <a:rPr lang="ru-RU" dirty="0" err="1">
                <a:solidFill>
                  <a:srgbClr val="9A3C26"/>
                </a:solidFill>
                <a:ea typeface="+mn-lt"/>
                <a:cs typeface="+mn-lt"/>
              </a:rPr>
              <a:t>been</a:t>
            </a:r>
            <a:r>
              <a:rPr lang="ru-RU" dirty="0">
                <a:solidFill>
                  <a:srgbClr val="9A3C26"/>
                </a:solidFill>
                <a:ea typeface="+mn-lt"/>
                <a:cs typeface="+mn-lt"/>
              </a:rPr>
              <a:t> a </a:t>
            </a:r>
            <a:r>
              <a:rPr lang="ru-RU" dirty="0" err="1">
                <a:solidFill>
                  <a:srgbClr val="9A3C26"/>
                </a:solidFill>
                <a:ea typeface="+mn-lt"/>
                <a:cs typeface="+mn-lt"/>
              </a:rPr>
              <a:t>tool</a:t>
            </a:r>
            <a:r>
              <a:rPr lang="ru-RU" dirty="0">
                <a:solidFill>
                  <a:srgbClr val="9A3C26"/>
                </a:solidFill>
                <a:ea typeface="+mn-lt"/>
                <a:cs typeface="+mn-lt"/>
              </a:rPr>
              <a:t> </a:t>
            </a:r>
            <a:r>
              <a:rPr lang="ru-RU" dirty="0" err="1">
                <a:solidFill>
                  <a:srgbClr val="9A3C26"/>
                </a:solidFill>
                <a:ea typeface="+mn-lt"/>
                <a:cs typeface="+mn-lt"/>
              </a:rPr>
              <a:t>for</a:t>
            </a:r>
            <a:r>
              <a:rPr lang="ru-RU" dirty="0">
                <a:solidFill>
                  <a:srgbClr val="9A3C26"/>
                </a:solidFill>
                <a:ea typeface="+mn-lt"/>
                <a:cs typeface="+mn-lt"/>
              </a:rPr>
              <a:t> </a:t>
            </a:r>
            <a:r>
              <a:rPr lang="ru-RU" dirty="0" err="1">
                <a:solidFill>
                  <a:srgbClr val="9A3C26"/>
                </a:solidFill>
                <a:ea typeface="+mn-lt"/>
                <a:cs typeface="+mn-lt"/>
              </a:rPr>
              <a:t>publicly</a:t>
            </a:r>
            <a:r>
              <a:rPr lang="ru-RU" dirty="0">
                <a:solidFill>
                  <a:srgbClr val="9A3C26"/>
                </a:solidFill>
                <a:ea typeface="+mn-lt"/>
                <a:cs typeface="+mn-lt"/>
              </a:rPr>
              <a:t> </a:t>
            </a:r>
            <a:r>
              <a:rPr lang="ru-RU" dirty="0" err="1">
                <a:solidFill>
                  <a:srgbClr val="9A3C26"/>
                </a:solidFill>
                <a:ea typeface="+mn-lt"/>
                <a:cs typeface="+mn-lt"/>
              </a:rPr>
              <a:t>demonstrating</a:t>
            </a:r>
            <a:r>
              <a:rPr lang="ru-RU" dirty="0">
                <a:solidFill>
                  <a:srgbClr val="9A3C26"/>
                </a:solidFill>
                <a:ea typeface="+mn-lt"/>
                <a:cs typeface="+mn-lt"/>
              </a:rPr>
              <a:t> </a:t>
            </a:r>
            <a:r>
              <a:rPr lang="ru-RU" dirty="0" err="1">
                <a:solidFill>
                  <a:srgbClr val="9A3C26"/>
                </a:solidFill>
                <a:ea typeface="+mn-lt"/>
                <a:cs typeface="+mn-lt"/>
              </a:rPr>
              <a:t>one's</a:t>
            </a:r>
            <a:r>
              <a:rPr lang="ru-RU" dirty="0">
                <a:solidFill>
                  <a:srgbClr val="9A3C26"/>
                </a:solidFill>
                <a:ea typeface="+mn-lt"/>
                <a:cs typeface="+mn-lt"/>
              </a:rPr>
              <a:t> </a:t>
            </a:r>
            <a:r>
              <a:rPr lang="ru-RU" dirty="0" err="1">
                <a:solidFill>
                  <a:srgbClr val="9A3C26"/>
                </a:solidFill>
                <a:ea typeface="+mn-lt"/>
                <a:cs typeface="+mn-lt"/>
              </a:rPr>
              <a:t>position</a:t>
            </a:r>
            <a:r>
              <a:rPr lang="ru-RU" dirty="0">
                <a:solidFill>
                  <a:srgbClr val="9A3C26"/>
                </a:solidFill>
                <a:ea typeface="+mn-lt"/>
                <a:cs typeface="+mn-lt"/>
              </a:rPr>
              <a:t>, </a:t>
            </a:r>
            <a:r>
              <a:rPr lang="ru-RU" dirty="0" err="1">
                <a:solidFill>
                  <a:srgbClr val="9A3C26"/>
                </a:solidFill>
                <a:ea typeface="+mn-lt"/>
                <a:cs typeface="+mn-lt"/>
              </a:rPr>
              <a:t>tastes</a:t>
            </a:r>
            <a:r>
              <a:rPr lang="ru-RU" dirty="0">
                <a:solidFill>
                  <a:srgbClr val="9A3C26"/>
                </a:solidFill>
                <a:ea typeface="+mn-lt"/>
                <a:cs typeface="+mn-lt"/>
              </a:rPr>
              <a:t> </a:t>
            </a:r>
            <a:r>
              <a:rPr lang="ru-RU" dirty="0" err="1">
                <a:solidFill>
                  <a:srgbClr val="9A3C26"/>
                </a:solidFill>
                <a:ea typeface="+mn-lt"/>
                <a:cs typeface="+mn-lt"/>
              </a:rPr>
              <a:t>and</a:t>
            </a:r>
            <a:r>
              <a:rPr lang="ru-RU" dirty="0">
                <a:solidFill>
                  <a:srgbClr val="9A3C26"/>
                </a:solidFill>
                <a:ea typeface="+mn-lt"/>
                <a:cs typeface="+mn-lt"/>
              </a:rPr>
              <a:t> </a:t>
            </a:r>
            <a:r>
              <a:rPr lang="ru-RU" dirty="0" err="1">
                <a:solidFill>
                  <a:srgbClr val="9A3C26"/>
                </a:solidFill>
                <a:ea typeface="+mn-lt"/>
                <a:cs typeface="+mn-lt"/>
              </a:rPr>
              <a:t>beliefs</a:t>
            </a:r>
            <a:r>
              <a:rPr lang="ru-RU" dirty="0">
                <a:solidFill>
                  <a:srgbClr val="9A3C26"/>
                </a:solidFill>
                <a:ea typeface="+mn-lt"/>
                <a:cs typeface="+mn-lt"/>
              </a:rPr>
              <a:t>.</a:t>
            </a:r>
            <a:endParaRPr lang="ru-RU" dirty="0">
              <a:solidFill>
                <a:srgbClr val="CDA40D"/>
              </a:solidFill>
            </a:endParaRPr>
          </a:p>
        </p:txBody>
      </p:sp>
      <p:sp>
        <p:nvSpPr>
          <p:cNvPr id="27" name="TextBox 26">
            <a:extLst>
              <a:ext uri="{FF2B5EF4-FFF2-40B4-BE49-F238E27FC236}">
                <a16:creationId xmlns:a16="http://schemas.microsoft.com/office/drawing/2014/main" id="{F0E9AD3B-3139-4D20-8943-B0161E4E1324}"/>
              </a:ext>
            </a:extLst>
          </p:cNvPr>
          <p:cNvSpPr txBox="1"/>
          <p:nvPr/>
        </p:nvSpPr>
        <p:spPr>
          <a:xfrm>
            <a:off x="2203678" y="4541510"/>
            <a:ext cx="5000447" cy="1200329"/>
          </a:xfrm>
          <a:prstGeom prst="rect">
            <a:avLst/>
          </a:prstGeom>
          <a:noFill/>
        </p:spPr>
        <p:txBody>
          <a:bodyPr wrap="square" lIns="91440" tIns="45720" rIns="91440" bIns="45720" anchor="t">
            <a:spAutoFit/>
          </a:bodyPr>
          <a:lstStyle/>
          <a:p>
            <a:r>
              <a:rPr lang="en-US" dirty="0">
                <a:solidFill>
                  <a:srgbClr val="CDA40D"/>
                </a:solidFill>
                <a:ea typeface="+mn-lt"/>
                <a:cs typeface="+mn-lt"/>
              </a:rPr>
              <a:t>Popular designs from the period included swirling multi-colored designs, happy faces, the face of Communist revolutionary Che Guevara and the famous “I ♥ N Y”.</a:t>
            </a:r>
            <a:endParaRPr lang="ru-RU">
              <a:solidFill>
                <a:srgbClr val="CDA40D"/>
              </a:solidFill>
              <a:ea typeface="+mn-lt"/>
              <a:cs typeface="+mn-lt"/>
            </a:endParaRPr>
          </a:p>
        </p:txBody>
      </p:sp>
      <p:cxnSp>
        <p:nvCxnSpPr>
          <p:cNvPr id="41" name="Прямая соединительная линия 40">
            <a:extLst>
              <a:ext uri="{FF2B5EF4-FFF2-40B4-BE49-F238E27FC236}">
                <a16:creationId xmlns:a16="http://schemas.microsoft.com/office/drawing/2014/main" id="{2673CE9D-13F1-4E68-9286-C1AA7F88739D}"/>
              </a:ext>
            </a:extLst>
          </p:cNvPr>
          <p:cNvCxnSpPr/>
          <p:nvPr/>
        </p:nvCxnSpPr>
        <p:spPr>
          <a:xfrm>
            <a:off x="1858865" y="2527550"/>
            <a:ext cx="634557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Прямая соединительная линия 43">
            <a:extLst>
              <a:ext uri="{FF2B5EF4-FFF2-40B4-BE49-F238E27FC236}">
                <a16:creationId xmlns:a16="http://schemas.microsoft.com/office/drawing/2014/main" id="{9CF5C97E-3B16-4BF6-8DF4-313A81B5986A}"/>
              </a:ext>
            </a:extLst>
          </p:cNvPr>
          <p:cNvCxnSpPr/>
          <p:nvPr/>
        </p:nvCxnSpPr>
        <p:spPr>
          <a:xfrm>
            <a:off x="1997014" y="3439845"/>
            <a:ext cx="5987701"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Рисунок 7">
            <a:extLst>
              <a:ext uri="{FF2B5EF4-FFF2-40B4-BE49-F238E27FC236}">
                <a16:creationId xmlns:a16="http://schemas.microsoft.com/office/drawing/2014/main" id="{5957FE7B-2B92-80A4-A446-334AFA029274}"/>
              </a:ext>
            </a:extLst>
          </p:cNvPr>
          <p:cNvPicPr>
            <a:picLocks noChangeAspect="1"/>
          </p:cNvPicPr>
          <p:nvPr/>
        </p:nvPicPr>
        <p:blipFill>
          <a:blip r:embed="rId3"/>
          <a:stretch>
            <a:fillRect/>
          </a:stretch>
        </p:blipFill>
        <p:spPr>
          <a:xfrm>
            <a:off x="7045036" y="4541481"/>
            <a:ext cx="1893035" cy="2091989"/>
          </a:xfrm>
          <a:prstGeom prst="rect">
            <a:avLst/>
          </a:prstGeom>
        </p:spPr>
      </p:pic>
      <p:pic>
        <p:nvPicPr>
          <p:cNvPr id="19" name="Рисунок 19">
            <a:extLst>
              <a:ext uri="{FF2B5EF4-FFF2-40B4-BE49-F238E27FC236}">
                <a16:creationId xmlns:a16="http://schemas.microsoft.com/office/drawing/2014/main" id="{A09CC80B-D26A-2011-63A9-BF07DE076C18}"/>
              </a:ext>
            </a:extLst>
          </p:cNvPr>
          <p:cNvPicPr>
            <a:picLocks noChangeAspect="1"/>
          </p:cNvPicPr>
          <p:nvPr/>
        </p:nvPicPr>
        <p:blipFill>
          <a:blip r:embed="rId4"/>
          <a:stretch>
            <a:fillRect/>
          </a:stretch>
        </p:blipFill>
        <p:spPr>
          <a:xfrm>
            <a:off x="7630706" y="5042424"/>
            <a:ext cx="712250" cy="702804"/>
          </a:xfrm>
          <a:prstGeom prst="rect">
            <a:avLst/>
          </a:prstGeom>
        </p:spPr>
      </p:pic>
      <p:pic>
        <p:nvPicPr>
          <p:cNvPr id="3" name="Рисунок 7" descr="Здание со сплошной заливкой">
            <a:extLst>
              <a:ext uri="{FF2B5EF4-FFF2-40B4-BE49-F238E27FC236}">
                <a16:creationId xmlns:a16="http://schemas.microsoft.com/office/drawing/2014/main" id="{7E537C77-1BE8-1C63-4AC1-69A8AC49D1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7494" y="3585808"/>
            <a:ext cx="914400" cy="914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Прямая соединительная линия 10"/>
          <p:cNvCxnSpPr/>
          <p:nvPr/>
        </p:nvCxnSpPr>
        <p:spPr>
          <a:xfrm>
            <a:off x="1977207" y="3137347"/>
            <a:ext cx="65008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2179290" y="6073678"/>
            <a:ext cx="63579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1989183" y="1556792"/>
            <a:ext cx="6500858"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1853141" y="1610194"/>
            <a:ext cx="7119098" cy="1569660"/>
          </a:xfrm>
          <a:prstGeom prst="rect">
            <a:avLst/>
          </a:prstGeom>
        </p:spPr>
        <p:txBody>
          <a:bodyPr wrap="square" lIns="91440" tIns="45720" rIns="91440" bIns="45720" anchor="t">
            <a:spAutoFit/>
          </a:bodyPr>
          <a:lstStyle/>
          <a:p>
            <a:r>
              <a:rPr lang="en-US" sz="2400" dirty="0">
                <a:solidFill>
                  <a:srgbClr val="CDA40D"/>
                </a:solidFill>
                <a:ea typeface="+mn-lt"/>
                <a:cs typeface="+mn-lt"/>
              </a:rPr>
              <a:t>Printing and T-Shirts came together in the early 1950s, when several companies based in Miami, Florida started to decorate T-shirts with resort names and characters.</a:t>
            </a:r>
            <a:endParaRPr lang="ru-RU" dirty="0">
              <a:solidFill>
                <a:srgbClr val="CDA40D"/>
              </a:solidFill>
            </a:endParaRPr>
          </a:p>
        </p:txBody>
      </p:sp>
      <p:sp>
        <p:nvSpPr>
          <p:cNvPr id="3" name="Прямоугольник 2"/>
          <p:cNvSpPr/>
          <p:nvPr/>
        </p:nvSpPr>
        <p:spPr>
          <a:xfrm>
            <a:off x="2487306" y="551098"/>
            <a:ext cx="6088760" cy="584775"/>
          </a:xfrm>
          <a:prstGeom prst="rect">
            <a:avLst/>
          </a:prstGeom>
        </p:spPr>
        <p:txBody>
          <a:bodyPr wrap="square" lIns="91440" tIns="45720" rIns="91440" bIns="45720" anchor="t">
            <a:spAutoFit/>
          </a:bodyPr>
          <a:lstStyle/>
          <a:p>
            <a:r>
              <a:rPr lang="en-US" sz="3200" dirty="0">
                <a:solidFill>
                  <a:srgbClr val="B80C0C"/>
                </a:solidFill>
              </a:rPr>
              <a:t>50-ies and printed T-shirts</a:t>
            </a:r>
          </a:p>
        </p:txBody>
      </p:sp>
      <p:sp>
        <p:nvSpPr>
          <p:cNvPr id="6" name="Солнце 5"/>
          <p:cNvSpPr/>
          <p:nvPr/>
        </p:nvSpPr>
        <p:spPr>
          <a:xfrm>
            <a:off x="1953854" y="736365"/>
            <a:ext cx="288032" cy="281572"/>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лнце 9"/>
          <p:cNvSpPr/>
          <p:nvPr/>
        </p:nvSpPr>
        <p:spPr>
          <a:xfrm>
            <a:off x="7935927" y="738039"/>
            <a:ext cx="299053" cy="281572"/>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2096245" y="3188474"/>
            <a:ext cx="6357020" cy="2862322"/>
          </a:xfrm>
          <a:prstGeom prst="rect">
            <a:avLst/>
          </a:prstGeom>
        </p:spPr>
        <p:txBody>
          <a:bodyPr wrap="square" lIns="91440" tIns="45720" rIns="91440" bIns="45720" anchor="t">
            <a:spAutoFit/>
          </a:bodyPr>
          <a:lstStyle/>
          <a:p>
            <a:pPr algn="ctr"/>
            <a:r>
              <a:rPr lang="en-US" sz="2000" dirty="0">
                <a:solidFill>
                  <a:srgbClr val="B80C0C"/>
                </a:solidFill>
                <a:ea typeface="+mn-lt"/>
                <a:cs typeface="+mn-lt"/>
              </a:rPr>
              <a:t>In 1951 the movie "A Streetcar Named Desire" appeared on the big screens, in which Marlon Brando, who played the leading role, repeatedly appears in the frame in a white tight T-shirt. After that, the item of clothing, previously worn only by workers and the military, became fashionable. James Dean, who in 1955 appeared in a white T-shirt in the film "Rebel Without a Cause", also contributed to the growth of its popularity. </a:t>
            </a:r>
            <a:endParaRPr lang="ru-RU">
              <a:solidFill>
                <a:srgbClr val="B80C0C"/>
              </a:solidFill>
              <a:ea typeface="+mn-lt"/>
              <a:cs typeface="+mn-lt"/>
            </a:endParaRPr>
          </a:p>
        </p:txBody>
      </p:sp>
      <p:pic>
        <p:nvPicPr>
          <p:cNvPr id="4" name="Рисунок 4" descr="Драма со сплошной заливкой">
            <a:extLst>
              <a:ext uri="{FF2B5EF4-FFF2-40B4-BE49-F238E27FC236}">
                <a16:creationId xmlns:a16="http://schemas.microsoft.com/office/drawing/2014/main" id="{0C9992AA-583E-12DF-81C8-5C49D156EC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8048" y="3633039"/>
            <a:ext cx="914400" cy="914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46767" y="376429"/>
            <a:ext cx="6857596" cy="646331"/>
          </a:xfrm>
          <a:prstGeom prst="rect">
            <a:avLst/>
          </a:prstGeom>
        </p:spPr>
        <p:txBody>
          <a:bodyPr wrap="square" lIns="91440" tIns="45720" rIns="91440" bIns="45720" anchor="t">
            <a:spAutoFit/>
          </a:bodyPr>
          <a:lstStyle/>
          <a:p>
            <a:pPr algn="ctr"/>
            <a:r>
              <a:rPr lang="en-US" sz="3600" dirty="0">
                <a:solidFill>
                  <a:srgbClr val="C78B13"/>
                </a:solidFill>
              </a:rPr>
              <a:t>60-ies and printed T-shirts</a:t>
            </a:r>
          </a:p>
        </p:txBody>
      </p:sp>
      <p:cxnSp>
        <p:nvCxnSpPr>
          <p:cNvPr id="7" name="Прямая соединительная линия 6"/>
          <p:cNvCxnSpPr/>
          <p:nvPr/>
        </p:nvCxnSpPr>
        <p:spPr>
          <a:xfrm>
            <a:off x="2281793" y="1069148"/>
            <a:ext cx="5500726"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Овал 5"/>
          <p:cNvSpPr/>
          <p:nvPr/>
        </p:nvSpPr>
        <p:spPr>
          <a:xfrm>
            <a:off x="2100192" y="995119"/>
            <a:ext cx="144016" cy="14401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7777669" y="998513"/>
            <a:ext cx="144016" cy="14401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8308122" y="3451455"/>
            <a:ext cx="144016" cy="14401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a:off x="1829948" y="3480391"/>
            <a:ext cx="144016" cy="14401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1" name="Прямая соединительная линия 20"/>
          <p:cNvCxnSpPr>
            <a:cxnSpLocks/>
          </p:cNvCxnSpPr>
          <p:nvPr/>
        </p:nvCxnSpPr>
        <p:spPr>
          <a:xfrm>
            <a:off x="1979712" y="3529188"/>
            <a:ext cx="6336704"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1112D1C-0DA0-7406-2E29-5D5340355B38}"/>
              </a:ext>
            </a:extLst>
          </p:cNvPr>
          <p:cNvSpPr txBox="1"/>
          <p:nvPr/>
        </p:nvSpPr>
        <p:spPr>
          <a:xfrm>
            <a:off x="2057401" y="3634929"/>
            <a:ext cx="5954933"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rgbClr val="B80C0C"/>
                </a:solidFill>
              </a:rPr>
              <a:t>This decade was the heyday of the </a:t>
            </a:r>
            <a:r>
              <a:rPr lang="en-US" dirty="0">
                <a:solidFill>
                  <a:srgbClr val="CDA40D"/>
                </a:solidFill>
              </a:rPr>
              <a:t>hippie culture</a:t>
            </a:r>
            <a:r>
              <a:rPr lang="en-US" dirty="0">
                <a:solidFill>
                  <a:srgbClr val="B80C0C"/>
                </a:solidFill>
              </a:rPr>
              <a:t>, and white T-shirts literally absorbed all the colors of the rainbow. The same subculture had the idea of making T-shirts a weapon in the political struggle and using them to express their ideas. As a sign of protest against the Vietnam War, the famous pacific badge and slogans for peace, such as the iconic </a:t>
            </a:r>
            <a:r>
              <a:rPr lang="en-US" dirty="0">
                <a:solidFill>
                  <a:srgbClr val="CDA40D"/>
                </a:solidFill>
              </a:rPr>
              <a:t>Make love not war</a:t>
            </a:r>
            <a:r>
              <a:rPr lang="en-US" dirty="0">
                <a:solidFill>
                  <a:srgbClr val="B80C0C"/>
                </a:solidFill>
              </a:rPr>
              <a:t>, appear on T-shirts.</a:t>
            </a:r>
            <a:endParaRPr lang="ru-RU">
              <a:solidFill>
                <a:srgbClr val="B80C0C"/>
              </a:solidFill>
            </a:endParaRPr>
          </a:p>
        </p:txBody>
      </p:sp>
      <p:sp>
        <p:nvSpPr>
          <p:cNvPr id="3" name="TextBox 2">
            <a:extLst>
              <a:ext uri="{FF2B5EF4-FFF2-40B4-BE49-F238E27FC236}">
                <a16:creationId xmlns:a16="http://schemas.microsoft.com/office/drawing/2014/main" id="{E3CF7437-2133-AC3A-A962-F6776CDD0C50}"/>
              </a:ext>
            </a:extLst>
          </p:cNvPr>
          <p:cNvSpPr txBox="1"/>
          <p:nvPr/>
        </p:nvSpPr>
        <p:spPr>
          <a:xfrm>
            <a:off x="2255772" y="1027755"/>
            <a:ext cx="5558191"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rgbClr val="9A3C26"/>
                </a:solidFill>
              </a:rPr>
              <a:t>As t-shirts became popular, screen printing was being ever more improved. American entrepreneur, artist and inventor </a:t>
            </a:r>
            <a:r>
              <a:rPr lang="en-US" dirty="0">
                <a:solidFill>
                  <a:srgbClr val="FF0000"/>
                </a:solidFill>
              </a:rPr>
              <a:t>Michael </a:t>
            </a:r>
            <a:r>
              <a:rPr lang="en-US" dirty="0" err="1">
                <a:solidFill>
                  <a:srgbClr val="FF0000"/>
                </a:solidFill>
              </a:rPr>
              <a:t>Vasilantone</a:t>
            </a:r>
            <a:r>
              <a:rPr lang="en-US" dirty="0">
                <a:solidFill>
                  <a:srgbClr val="9A3C26"/>
                </a:solidFill>
              </a:rPr>
              <a:t> began to develop, use, and sell a rotary multicolor garment screen printing machine in 1960. This quickly became the most popular garment printing machine (and still is today), and garment printing also became the most popular form of screen printing.</a:t>
            </a:r>
            <a:endParaRPr lang="ru-RU"/>
          </a:p>
        </p:txBody>
      </p:sp>
      <p:pic>
        <p:nvPicPr>
          <p:cNvPr id="5" name="Рисунок 9" descr="Солнце со сплошной заливкой">
            <a:extLst>
              <a:ext uri="{FF2B5EF4-FFF2-40B4-BE49-F238E27FC236}">
                <a16:creationId xmlns:a16="http://schemas.microsoft.com/office/drawing/2014/main" id="{EB819343-2B02-DD4F-C7CA-485D717D89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494" y="3604701"/>
            <a:ext cx="914400" cy="914400"/>
          </a:xfrm>
          <a:prstGeom prst="rect">
            <a:avLst/>
          </a:prstGeom>
        </p:spPr>
      </p:pic>
      <p:pic>
        <p:nvPicPr>
          <p:cNvPr id="10" name="Рисунок 11">
            <a:extLst>
              <a:ext uri="{FF2B5EF4-FFF2-40B4-BE49-F238E27FC236}">
                <a16:creationId xmlns:a16="http://schemas.microsoft.com/office/drawing/2014/main" id="{818B09D2-538D-33E2-16CB-81D051CFD705}"/>
              </a:ext>
            </a:extLst>
          </p:cNvPr>
          <p:cNvPicPr>
            <a:picLocks noChangeAspect="1"/>
          </p:cNvPicPr>
          <p:nvPr/>
        </p:nvPicPr>
        <p:blipFill>
          <a:blip r:embed="rId4"/>
          <a:stretch>
            <a:fillRect/>
          </a:stretch>
        </p:blipFill>
        <p:spPr>
          <a:xfrm>
            <a:off x="7611813" y="5543077"/>
            <a:ext cx="1156226" cy="114678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62000" y="1541023"/>
            <a:ext cx="6012366" cy="2308324"/>
          </a:xfrm>
          <a:prstGeom prst="rect">
            <a:avLst/>
          </a:prstGeom>
          <a:noFill/>
        </p:spPr>
        <p:txBody>
          <a:bodyPr wrap="square" lIns="91440" tIns="45720" rIns="91440" bIns="45720" rtlCol="0" anchor="t">
            <a:spAutoFit/>
          </a:bodyPr>
          <a:lstStyle/>
          <a:p>
            <a:pPr algn="ctr"/>
            <a:r>
              <a:rPr lang="en-US" sz="1600" dirty="0">
                <a:solidFill>
                  <a:srgbClr val="CDA40D"/>
                </a:solidFill>
                <a:ea typeface="+mn-lt"/>
                <a:cs typeface="+mn-lt"/>
              </a:rPr>
              <a:t>The heyday of </a:t>
            </a:r>
            <a:r>
              <a:rPr lang="en-US" sz="1600" dirty="0">
                <a:solidFill>
                  <a:srgbClr val="B80C0C"/>
                </a:solidFill>
                <a:ea typeface="+mn-lt"/>
                <a:cs typeface="+mn-lt"/>
              </a:rPr>
              <a:t>rock culture</a:t>
            </a:r>
            <a:r>
              <a:rPr lang="en-US" sz="1600" dirty="0">
                <a:solidFill>
                  <a:srgbClr val="CDA40D"/>
                </a:solidFill>
                <a:ea typeface="+mn-lt"/>
                <a:cs typeface="+mn-lt"/>
              </a:rPr>
              <a:t> in the </a:t>
            </a:r>
            <a:r>
              <a:rPr lang="en-US" sz="1600" dirty="0">
                <a:solidFill>
                  <a:srgbClr val="B80C0C"/>
                </a:solidFill>
                <a:ea typeface="+mn-lt"/>
                <a:cs typeface="+mn-lt"/>
              </a:rPr>
              <a:t>1970s</a:t>
            </a:r>
            <a:r>
              <a:rPr lang="en-US" sz="1600" dirty="0">
                <a:solidFill>
                  <a:srgbClr val="CDA40D"/>
                </a:solidFill>
                <a:ea typeface="+mn-lt"/>
                <a:cs typeface="+mn-lt"/>
              </a:rPr>
              <a:t> brought T-shirts to a new level of popularity. </a:t>
            </a:r>
            <a:r>
              <a:rPr lang="en-US" sz="1600" dirty="0">
                <a:solidFill>
                  <a:srgbClr val="B80C0C"/>
                </a:solidFill>
                <a:ea typeface="+mn-lt"/>
                <a:cs typeface="+mn-lt"/>
              </a:rPr>
              <a:t>The Rolling Stones</a:t>
            </a:r>
            <a:r>
              <a:rPr lang="en-US" sz="1600" dirty="0">
                <a:solidFill>
                  <a:srgbClr val="CDA40D"/>
                </a:solidFill>
                <a:ea typeface="+mn-lt"/>
                <a:cs typeface="+mn-lt"/>
              </a:rPr>
              <a:t> were the first to make a T-shirt with their band logo, printing the famous tongue print drawn by the artist </a:t>
            </a:r>
            <a:r>
              <a:rPr lang="en-US" sz="1600" dirty="0">
                <a:solidFill>
                  <a:srgbClr val="B80C0C"/>
                </a:solidFill>
                <a:ea typeface="+mn-lt"/>
                <a:cs typeface="+mn-lt"/>
              </a:rPr>
              <a:t>John </a:t>
            </a:r>
            <a:r>
              <a:rPr lang="en-US" sz="1600" dirty="0" err="1">
                <a:solidFill>
                  <a:srgbClr val="B80C0C"/>
                </a:solidFill>
                <a:ea typeface="+mn-lt"/>
                <a:cs typeface="+mn-lt"/>
              </a:rPr>
              <a:t>Pachet</a:t>
            </a:r>
            <a:r>
              <a:rPr lang="en-US" sz="1600" dirty="0">
                <a:solidFill>
                  <a:srgbClr val="CDA40D"/>
                </a:solidFill>
                <a:ea typeface="+mn-lt"/>
                <a:cs typeface="+mn-lt"/>
              </a:rPr>
              <a:t>. Until now different clothing brands periodically put this print on the T-shirts of their new collections. The Rolling Stones example was followed by other rock bands - and the T-shirt became a way to show the world your musical preferences without saying a word.</a:t>
            </a:r>
            <a:endParaRPr lang="ru-RU">
              <a:solidFill>
                <a:srgbClr val="CDA40D"/>
              </a:solidFill>
              <a:ea typeface="+mn-lt"/>
              <a:cs typeface="+mn-lt"/>
            </a:endParaRPr>
          </a:p>
        </p:txBody>
      </p:sp>
      <p:cxnSp>
        <p:nvCxnSpPr>
          <p:cNvPr id="7" name="Прямая соединительная линия 6"/>
          <p:cNvCxnSpPr/>
          <p:nvPr/>
        </p:nvCxnSpPr>
        <p:spPr>
          <a:xfrm>
            <a:off x="2206544" y="3901806"/>
            <a:ext cx="60007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2143108" y="1491817"/>
            <a:ext cx="5857916"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Сердце 14"/>
          <p:cNvSpPr/>
          <p:nvPr/>
        </p:nvSpPr>
        <p:spPr>
          <a:xfrm>
            <a:off x="8293035" y="423120"/>
            <a:ext cx="214314" cy="214314"/>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CDA40D"/>
              </a:solidFill>
            </a:endParaRPr>
          </a:p>
        </p:txBody>
      </p:sp>
      <p:sp>
        <p:nvSpPr>
          <p:cNvPr id="17" name="Сердце 16"/>
          <p:cNvSpPr/>
          <p:nvPr/>
        </p:nvSpPr>
        <p:spPr>
          <a:xfrm>
            <a:off x="1791741" y="525662"/>
            <a:ext cx="214314" cy="214314"/>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CDA40D"/>
              </a:solidFill>
            </a:endParaRPr>
          </a:p>
        </p:txBody>
      </p:sp>
      <p:sp>
        <p:nvSpPr>
          <p:cNvPr id="5" name="Прямоугольник 4"/>
          <p:cNvSpPr/>
          <p:nvPr/>
        </p:nvSpPr>
        <p:spPr>
          <a:xfrm>
            <a:off x="2565504" y="160347"/>
            <a:ext cx="4866056" cy="1332885"/>
          </a:xfrm>
          <a:prstGeom prst="rect">
            <a:avLst/>
          </a:prstGeom>
        </p:spPr>
        <p:txBody>
          <a:bodyPr wrap="square" lIns="91440" tIns="45720" rIns="91440" bIns="45720" anchor="t">
            <a:spAutoFit/>
          </a:bodyPr>
          <a:lstStyle/>
          <a:p>
            <a:pPr algn="ctr"/>
            <a:r>
              <a:rPr lang="en-US" sz="4000" dirty="0">
                <a:solidFill>
                  <a:srgbClr val="B80C0C"/>
                </a:solidFill>
              </a:rPr>
              <a:t>70-ies and printed T-shirts</a:t>
            </a:r>
            <a:endParaRPr lang="ru-RU">
              <a:solidFill>
                <a:srgbClr val="B80C0C"/>
              </a:solidFill>
            </a:endParaRPr>
          </a:p>
        </p:txBody>
      </p:sp>
      <p:sp>
        <p:nvSpPr>
          <p:cNvPr id="14" name="TextBox 13">
            <a:extLst>
              <a:ext uri="{FF2B5EF4-FFF2-40B4-BE49-F238E27FC236}">
                <a16:creationId xmlns:a16="http://schemas.microsoft.com/office/drawing/2014/main" id="{C1F77823-AD9E-45E2-B604-FAB26C2A3366}"/>
              </a:ext>
            </a:extLst>
          </p:cNvPr>
          <p:cNvSpPr txBox="1"/>
          <p:nvPr/>
        </p:nvSpPr>
        <p:spPr>
          <a:xfrm>
            <a:off x="3275856" y="4869160"/>
            <a:ext cx="184731" cy="369332"/>
          </a:xfrm>
          <a:prstGeom prst="rect">
            <a:avLst/>
          </a:prstGeom>
          <a:noFill/>
        </p:spPr>
        <p:txBody>
          <a:bodyPr wrap="none" rtlCol="0">
            <a:spAutoFit/>
          </a:bodyPr>
          <a:lstStyle/>
          <a:p>
            <a:endParaRPr lang="ru-RU" dirty="0"/>
          </a:p>
        </p:txBody>
      </p:sp>
      <p:sp>
        <p:nvSpPr>
          <p:cNvPr id="2" name="TextBox 1">
            <a:extLst>
              <a:ext uri="{FF2B5EF4-FFF2-40B4-BE49-F238E27FC236}">
                <a16:creationId xmlns:a16="http://schemas.microsoft.com/office/drawing/2014/main" id="{FBE995BD-A1F0-B8F9-5153-B1AE4B78054F}"/>
              </a:ext>
            </a:extLst>
          </p:cNvPr>
          <p:cNvSpPr txBox="1"/>
          <p:nvPr/>
        </p:nvSpPr>
        <p:spPr>
          <a:xfrm>
            <a:off x="2340789" y="3946656"/>
            <a:ext cx="3895646"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rgbClr val="B80C0C"/>
                </a:solidFill>
              </a:rPr>
              <a:t>In the 1970s, major brands started to use t-shirts as a form of advertising. Starting with Coca-Cola and Disney products and characters, it spread, with many companies printing shirts with their logos on it (along with ball caps). Movie and TV-based shirts developed as well.</a:t>
            </a:r>
            <a:endParaRPr lang="ru-RU"/>
          </a:p>
        </p:txBody>
      </p:sp>
      <p:pic>
        <p:nvPicPr>
          <p:cNvPr id="3" name="Рисунок 5" descr="Музыкальные ноты со сплошной заливкой">
            <a:extLst>
              <a:ext uri="{FF2B5EF4-FFF2-40B4-BE49-F238E27FC236}">
                <a16:creationId xmlns:a16="http://schemas.microsoft.com/office/drawing/2014/main" id="{FCBED3CA-3358-2CB2-15CB-6BDE35D3E5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8048" y="3576362"/>
            <a:ext cx="914400" cy="914400"/>
          </a:xfrm>
          <a:prstGeom prst="rect">
            <a:avLst/>
          </a:prstGeom>
        </p:spPr>
      </p:pic>
      <p:pic>
        <p:nvPicPr>
          <p:cNvPr id="8" name="Рисунок 9" descr="Изображение выглядит как бутылка, в линейку&#10;&#10;Автоматически созданное описание">
            <a:extLst>
              <a:ext uri="{FF2B5EF4-FFF2-40B4-BE49-F238E27FC236}">
                <a16:creationId xmlns:a16="http://schemas.microsoft.com/office/drawing/2014/main" id="{1629C1EA-9CB8-C8C0-E5BB-34BA129E3020}"/>
              </a:ext>
            </a:extLst>
          </p:cNvPr>
          <p:cNvPicPr>
            <a:picLocks noChangeAspect="1"/>
          </p:cNvPicPr>
          <p:nvPr/>
        </p:nvPicPr>
        <p:blipFill>
          <a:blip r:embed="rId4"/>
          <a:stretch>
            <a:fillRect/>
          </a:stretch>
        </p:blipFill>
        <p:spPr>
          <a:xfrm>
            <a:off x="6336566" y="3786069"/>
            <a:ext cx="2743200" cy="2743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6638" y="14853"/>
            <a:ext cx="4689254" cy="1323439"/>
          </a:xfrm>
          <a:prstGeom prst="rect">
            <a:avLst/>
          </a:prstGeom>
          <a:noFill/>
        </p:spPr>
        <p:txBody>
          <a:bodyPr wrap="square" lIns="91440" tIns="45720" rIns="91440" bIns="45720" rtlCol="0" anchor="t">
            <a:spAutoFit/>
          </a:bodyPr>
          <a:lstStyle/>
          <a:p>
            <a:pPr algn="ctr"/>
            <a:r>
              <a:rPr lang="en-US" sz="4000" dirty="0">
                <a:solidFill>
                  <a:srgbClr val="CDA40D"/>
                </a:solidFill>
                <a:latin typeface="Constantia"/>
              </a:rPr>
              <a:t>80-ies and printed T-shirts</a:t>
            </a:r>
            <a:endParaRPr lang="en-US" sz="4000" dirty="0">
              <a:solidFill>
                <a:srgbClr val="CDA40D"/>
              </a:solidFill>
              <a:latin typeface="Constantia" pitchFamily="18" charset="0"/>
            </a:endParaRPr>
          </a:p>
        </p:txBody>
      </p:sp>
      <p:cxnSp>
        <p:nvCxnSpPr>
          <p:cNvPr id="14" name="Прямая соединительная линия 13"/>
          <p:cNvCxnSpPr/>
          <p:nvPr/>
        </p:nvCxnSpPr>
        <p:spPr>
          <a:xfrm>
            <a:off x="1992662" y="1294327"/>
            <a:ext cx="56436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cxnSpLocks/>
          </p:cNvCxnSpPr>
          <p:nvPr/>
        </p:nvCxnSpPr>
        <p:spPr>
          <a:xfrm flipV="1">
            <a:off x="1991637" y="3215868"/>
            <a:ext cx="5439918" cy="9957"/>
          </a:xfrm>
          <a:prstGeom prst="line">
            <a:avLst/>
          </a:prstGeom>
        </p:spPr>
        <p:style>
          <a:lnRef idx="1">
            <a:schemeClr val="accent1"/>
          </a:lnRef>
          <a:fillRef idx="0">
            <a:schemeClr val="accent1"/>
          </a:fillRef>
          <a:effectRef idx="0">
            <a:schemeClr val="accent1"/>
          </a:effectRef>
          <a:fontRef idx="minor">
            <a:schemeClr val="tx1"/>
          </a:fontRef>
        </p:style>
      </p:cxnSp>
      <p:pic>
        <p:nvPicPr>
          <p:cNvPr id="27" name="Рисунок 26" descr="Бабочка со сплошной заливкой">
            <a:extLst>
              <a:ext uri="{FF2B5EF4-FFF2-40B4-BE49-F238E27FC236}">
                <a16:creationId xmlns:a16="http://schemas.microsoft.com/office/drawing/2014/main" id="{363B7442-1418-4916-9655-C15A19757A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427" y="7351"/>
            <a:ext cx="914400" cy="914400"/>
          </a:xfrm>
          <a:prstGeom prst="rect">
            <a:avLst/>
          </a:prstGeom>
        </p:spPr>
      </p:pic>
      <p:pic>
        <p:nvPicPr>
          <p:cNvPr id="29" name="Рисунок 28" descr="Цветок без стебля со сплошной заливкой">
            <a:extLst>
              <a:ext uri="{FF2B5EF4-FFF2-40B4-BE49-F238E27FC236}">
                <a16:creationId xmlns:a16="http://schemas.microsoft.com/office/drawing/2014/main" id="{1D2A3B2C-8A9F-4015-9A48-48101A626E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75427" y="793554"/>
            <a:ext cx="914400" cy="914400"/>
          </a:xfrm>
          <a:prstGeom prst="rect">
            <a:avLst/>
          </a:prstGeom>
        </p:spPr>
      </p:pic>
      <p:pic>
        <p:nvPicPr>
          <p:cNvPr id="31" name="Рисунок 30" descr="Бабочка со сплошной заливкой">
            <a:extLst>
              <a:ext uri="{FF2B5EF4-FFF2-40B4-BE49-F238E27FC236}">
                <a16:creationId xmlns:a16="http://schemas.microsoft.com/office/drawing/2014/main" id="{35703BA3-DF1F-4A25-BD28-B010551BE67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75427" y="1617953"/>
            <a:ext cx="914400" cy="914400"/>
          </a:xfrm>
          <a:prstGeom prst="rect">
            <a:avLst/>
          </a:prstGeom>
        </p:spPr>
      </p:pic>
      <p:pic>
        <p:nvPicPr>
          <p:cNvPr id="35" name="Рисунок 34" descr="Бабочка со сплошной заливкой">
            <a:extLst>
              <a:ext uri="{FF2B5EF4-FFF2-40B4-BE49-F238E27FC236}">
                <a16:creationId xmlns:a16="http://schemas.microsoft.com/office/drawing/2014/main" id="{31512B80-CD59-4A71-83B1-D8A181F72FC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75427" y="3277253"/>
            <a:ext cx="914400" cy="914400"/>
          </a:xfrm>
          <a:prstGeom prst="rect">
            <a:avLst/>
          </a:prstGeom>
        </p:spPr>
      </p:pic>
      <p:pic>
        <p:nvPicPr>
          <p:cNvPr id="39" name="Рисунок 38" descr="Бабочка со сплошной заливкой">
            <a:extLst>
              <a:ext uri="{FF2B5EF4-FFF2-40B4-BE49-F238E27FC236}">
                <a16:creationId xmlns:a16="http://schemas.microsoft.com/office/drawing/2014/main" id="{B33B270A-1887-4725-9FE9-D26ED5608BB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092969" y="4902313"/>
            <a:ext cx="914400" cy="914400"/>
          </a:xfrm>
          <a:prstGeom prst="rect">
            <a:avLst/>
          </a:prstGeom>
        </p:spPr>
      </p:pic>
      <p:sp>
        <p:nvSpPr>
          <p:cNvPr id="47" name="TextBox 46">
            <a:extLst>
              <a:ext uri="{FF2B5EF4-FFF2-40B4-BE49-F238E27FC236}">
                <a16:creationId xmlns:a16="http://schemas.microsoft.com/office/drawing/2014/main" id="{5A7E70F0-A11F-4F2B-91BA-C530EAEC2192}"/>
              </a:ext>
            </a:extLst>
          </p:cNvPr>
          <p:cNvSpPr txBox="1"/>
          <p:nvPr/>
        </p:nvSpPr>
        <p:spPr>
          <a:xfrm>
            <a:off x="3779912" y="5445224"/>
            <a:ext cx="184731" cy="369332"/>
          </a:xfrm>
          <a:prstGeom prst="rect">
            <a:avLst/>
          </a:prstGeom>
          <a:noFill/>
        </p:spPr>
        <p:txBody>
          <a:bodyPr wrap="none" rtlCol="0">
            <a:spAutoFit/>
          </a:bodyPr>
          <a:lstStyle/>
          <a:p>
            <a:endParaRPr lang="ru-RU" dirty="0"/>
          </a:p>
        </p:txBody>
      </p:sp>
      <p:sp>
        <p:nvSpPr>
          <p:cNvPr id="4" name="TextBox 3">
            <a:extLst>
              <a:ext uri="{FF2B5EF4-FFF2-40B4-BE49-F238E27FC236}">
                <a16:creationId xmlns:a16="http://schemas.microsoft.com/office/drawing/2014/main" id="{71FF03EA-9FE7-8947-2870-52C8AE20382C}"/>
              </a:ext>
            </a:extLst>
          </p:cNvPr>
          <p:cNvSpPr txBox="1"/>
          <p:nvPr/>
        </p:nvSpPr>
        <p:spPr>
          <a:xfrm>
            <a:off x="1670102" y="1396160"/>
            <a:ext cx="4830828"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dirty="0">
                <a:solidFill>
                  <a:srgbClr val="B80C0C"/>
                </a:solidFill>
              </a:rPr>
              <a:t>In the 1980s, an ink that changes its color depending on the ambient temperature (</a:t>
            </a:r>
            <a:r>
              <a:rPr lang="en-US" sz="1600" dirty="0" err="1">
                <a:solidFill>
                  <a:srgbClr val="B80C0C"/>
                </a:solidFill>
              </a:rPr>
              <a:t>thermochromatic</a:t>
            </a:r>
            <a:r>
              <a:rPr lang="en-US" sz="1600" dirty="0">
                <a:solidFill>
                  <a:srgbClr val="B80C0C"/>
                </a:solidFill>
              </a:rPr>
              <a:t> ink) became widespread. It was frequently used for printing images in the USA and England, but it was not practical (it quickly faded and cracked), so it was soon abandoned.</a:t>
            </a:r>
            <a:endParaRPr lang="ru-RU" sz="1600" dirty="0">
              <a:solidFill>
                <a:srgbClr val="B80C0C"/>
              </a:solidFill>
            </a:endParaRPr>
          </a:p>
        </p:txBody>
      </p:sp>
      <p:sp>
        <p:nvSpPr>
          <p:cNvPr id="5" name="TextBox 4">
            <a:extLst>
              <a:ext uri="{FF2B5EF4-FFF2-40B4-BE49-F238E27FC236}">
                <a16:creationId xmlns:a16="http://schemas.microsoft.com/office/drawing/2014/main" id="{1F1C0526-7E73-94D9-B52C-55ECE8614801}"/>
              </a:ext>
            </a:extLst>
          </p:cNvPr>
          <p:cNvSpPr txBox="1"/>
          <p:nvPr/>
        </p:nvSpPr>
        <p:spPr>
          <a:xfrm>
            <a:off x="2350234" y="3275970"/>
            <a:ext cx="5000861"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rgbClr val="CDA40D"/>
                </a:solidFill>
              </a:rPr>
              <a:t>In the second half of the 1980s, reconstruction began in the USSR, and at the same time Soviet symbols were gaining popularity in pop culture. Banners with sickle and hammer, "Pravda" front pages, and other symbols of Soviet power became fashionable prints for T-shirts. In 1988, the first international music festival "Musicians for Peace" was held in the Green Theater of Gorky Park, where many performers wore T-shirts with the inscription "Perestroika" and symbols of the Union.</a:t>
            </a:r>
            <a:endParaRPr lang="ru-RU">
              <a:solidFill>
                <a:srgbClr val="CDA40D"/>
              </a:solidFill>
            </a:endParaRPr>
          </a:p>
        </p:txBody>
      </p:sp>
      <p:pic>
        <p:nvPicPr>
          <p:cNvPr id="7" name="Рисунок 10" descr="Растение со сплошной заливкой">
            <a:extLst>
              <a:ext uri="{FF2B5EF4-FFF2-40B4-BE49-F238E27FC236}">
                <a16:creationId xmlns:a16="http://schemas.microsoft.com/office/drawing/2014/main" id="{48CB1DC9-C2AD-F938-4866-2945CACEDCE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99155" y="3576362"/>
            <a:ext cx="914400" cy="914400"/>
          </a:xfrm>
          <a:prstGeom prst="rect">
            <a:avLst/>
          </a:prstGeom>
        </p:spPr>
      </p:pic>
      <p:pic>
        <p:nvPicPr>
          <p:cNvPr id="34" name="Рисунок 35" descr="Изображение выглядит как стрела&#10;&#10;Автоматически созданное описание">
            <a:extLst>
              <a:ext uri="{FF2B5EF4-FFF2-40B4-BE49-F238E27FC236}">
                <a16:creationId xmlns:a16="http://schemas.microsoft.com/office/drawing/2014/main" id="{64B47875-8CEF-5B17-A287-837E2A9B5D0A}"/>
              </a:ext>
            </a:extLst>
          </p:cNvPr>
          <p:cNvPicPr>
            <a:picLocks noChangeAspect="1"/>
          </p:cNvPicPr>
          <p:nvPr/>
        </p:nvPicPr>
        <p:blipFill>
          <a:blip r:embed="rId15"/>
          <a:stretch>
            <a:fillRect/>
          </a:stretch>
        </p:blipFill>
        <p:spPr>
          <a:xfrm>
            <a:off x="6459367" y="1297352"/>
            <a:ext cx="1420722" cy="1741139"/>
          </a:xfrm>
          <a:prstGeom prst="rect">
            <a:avLst/>
          </a:prstGeom>
        </p:spPr>
      </p:pic>
      <p:pic>
        <p:nvPicPr>
          <p:cNvPr id="44" name="Рисунок 43" descr="Цветок без стебля со сплошной заливкой">
            <a:extLst>
              <a:ext uri="{FF2B5EF4-FFF2-40B4-BE49-F238E27FC236}">
                <a16:creationId xmlns:a16="http://schemas.microsoft.com/office/drawing/2014/main" id="{A9D6BEA8-0391-F282-8C0C-907DEF422AD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075427" y="2352190"/>
            <a:ext cx="914400" cy="914400"/>
          </a:xfrm>
          <a:prstGeom prst="rect">
            <a:avLst/>
          </a:prstGeom>
        </p:spPr>
      </p:pic>
      <p:pic>
        <p:nvPicPr>
          <p:cNvPr id="45" name="Рисунок 44" descr="Цветок без стебля со сплошной заливкой">
            <a:extLst>
              <a:ext uri="{FF2B5EF4-FFF2-40B4-BE49-F238E27FC236}">
                <a16:creationId xmlns:a16="http://schemas.microsoft.com/office/drawing/2014/main" id="{78C1A464-4C79-87FB-1033-CB8A02D1D9C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075427" y="4061967"/>
            <a:ext cx="914400" cy="914400"/>
          </a:xfrm>
          <a:prstGeom prst="rect">
            <a:avLst/>
          </a:prstGeom>
        </p:spPr>
      </p:pic>
      <p:pic>
        <p:nvPicPr>
          <p:cNvPr id="46" name="Рисунок 45" descr="Цветок без стебля со сплошной заливкой">
            <a:extLst>
              <a:ext uri="{FF2B5EF4-FFF2-40B4-BE49-F238E27FC236}">
                <a16:creationId xmlns:a16="http://schemas.microsoft.com/office/drawing/2014/main" id="{43C9F56F-4ACA-CA10-1DC4-97C6E46BA5A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094319" y="5667835"/>
            <a:ext cx="914400" cy="9144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1057</TotalTime>
  <Words>1668</Words>
  <Application>Microsoft Office PowerPoint</Application>
  <PresentationFormat>Экран (4:3)</PresentationFormat>
  <Paragraphs>123</Paragraphs>
  <Slides>14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Эркер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до</dc:creator>
  <cp:lastModifiedBy>Julia Smirnova</cp:lastModifiedBy>
  <cp:revision>668</cp:revision>
  <dcterms:created xsi:type="dcterms:W3CDTF">2019-03-31T10:21:05Z</dcterms:created>
  <dcterms:modified xsi:type="dcterms:W3CDTF">2022-04-03T09:39:16Z</dcterms:modified>
</cp:coreProperties>
</file>