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83" r:id="rId4"/>
    <p:sldId id="284" r:id="rId5"/>
    <p:sldId id="285" r:id="rId6"/>
    <p:sldId id="299" r:id="rId7"/>
    <p:sldId id="288" r:id="rId8"/>
    <p:sldId id="300" r:id="rId9"/>
    <p:sldId id="301" r:id="rId10"/>
    <p:sldId id="267" r:id="rId11"/>
    <p:sldId id="298" r:id="rId12"/>
    <p:sldId id="271" r:id="rId13"/>
    <p:sldId id="294" r:id="rId14"/>
    <p:sldId id="279" r:id="rId15"/>
    <p:sldId id="291" r:id="rId16"/>
    <p:sldId id="292" r:id="rId17"/>
    <p:sldId id="293" r:id="rId18"/>
    <p:sldId id="295" r:id="rId19"/>
    <p:sldId id="296" r:id="rId20"/>
    <p:sldId id="297" r:id="rId21"/>
    <p:sldId id="289" r:id="rId2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FF7C80"/>
    <a:srgbClr val="FF9999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83" autoAdjust="0"/>
  </p:normalViewPr>
  <p:slideViewPr>
    <p:cSldViewPr>
      <p:cViewPr>
        <p:scale>
          <a:sx n="97" d="100"/>
          <a:sy n="97" d="100"/>
        </p:scale>
        <p:origin x="-606" y="-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62524" y="1275606"/>
            <a:ext cx="7772400" cy="1102519"/>
          </a:xfrm>
        </p:spPr>
        <p:txBody>
          <a:bodyPr>
            <a:prstTxWarp prst="textDeflat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6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anose="02000600000000000000" pitchFamily="2" charset="0"/>
              </a:rPr>
              <a:t>Повторяем всё, что знаем,</a:t>
            </a:r>
            <a:br>
              <a:rPr lang="ru-RU" sz="16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ru-RU" sz="16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anose="02000600000000000000" pitchFamily="2" charset="0"/>
              </a:rPr>
              <a:t>готовимся к контрольной работе</a:t>
            </a:r>
            <a:endParaRPr lang="ru-RU" sz="1600" b="1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2483768" y="3426571"/>
            <a:ext cx="4680520" cy="1314450"/>
          </a:xfrm>
        </p:spPr>
        <p:txBody>
          <a:bodyPr>
            <a:noAutofit/>
          </a:bodyPr>
          <a:lstStyle/>
          <a:p>
            <a:endParaRPr lang="ru-RU" sz="14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-46551" y="0"/>
            <a:ext cx="9190551" cy="5177718"/>
          </a:xfrm>
          <a:prstGeom prst="frame">
            <a:avLst>
              <a:gd name="adj1" fmla="val 3752"/>
            </a:avLst>
          </a:prstGeom>
          <a:blipFill>
            <a:blip r:embed="rId2"/>
            <a:stretch>
              <a:fillRect/>
            </a:stretch>
          </a:blipFill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8" name="Picture 2" descr="http://www.yrok.net.ua/_ld/40/58728608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791" y="2806556"/>
            <a:ext cx="1810937" cy="1934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858696" y="627534"/>
            <a:ext cx="35589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Segoe Print" panose="02000600000000000000" pitchFamily="2" charset="0"/>
              </a:rPr>
              <a:t>Математика 2-А класс</a:t>
            </a:r>
          </a:p>
          <a:p>
            <a:pPr algn="ctr"/>
            <a:r>
              <a:rPr lang="ru-RU" sz="2000" b="1" dirty="0" smtClean="0">
                <a:latin typeface="Segoe Print" panose="02000600000000000000" pitchFamily="2" charset="0"/>
              </a:rPr>
              <a:t>17.05.2022</a:t>
            </a:r>
          </a:p>
        </p:txBody>
      </p:sp>
      <p:pic>
        <p:nvPicPr>
          <p:cNvPr id="7" name="Picture 4" descr="http://st1.stranamam.ru/data/cache/2012jun/04/09/4758902_88934-700x500.jpg"/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52320" y="3003798"/>
            <a:ext cx="1290999" cy="159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гнутая вверх стрелка 1">
            <a:hlinkClick r:id="" action="ppaction://hlinkshowjump?jump=lastslide" highlightClick="1"/>
          </p:cNvPr>
          <p:cNvSpPr/>
          <p:nvPr/>
        </p:nvSpPr>
        <p:spPr>
          <a:xfrm>
            <a:off x="964169" y="4731951"/>
            <a:ext cx="642927" cy="260604"/>
          </a:xfrm>
          <a:prstGeom prst="curvedDownArrow">
            <a:avLst/>
          </a:prstGeom>
          <a:solidFill>
            <a:srgbClr val="FF5050"/>
          </a:solidFill>
          <a:ln>
            <a:solidFill>
              <a:srgbClr val="C0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27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st1.stranamam.ru/data/cache/2012jun/04/09/4758902_88934-700x500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69433" y="2931790"/>
            <a:ext cx="1290999" cy="159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4025" y="328613"/>
            <a:ext cx="8235950" cy="85725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+mn-lt"/>
              </a:rPr>
              <a:t/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Задание </a:t>
            </a:r>
            <a:r>
              <a:rPr lang="ru-RU" sz="3200" b="1" dirty="0">
                <a:latin typeface="+mn-lt"/>
              </a:rPr>
              <a:t>1</a:t>
            </a:r>
            <a:endParaRPr lang="ru-RU" sz="3200" b="1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84880" y="57058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178191" y="1358636"/>
            <a:ext cx="291618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 см 7 мм =……мм</a:t>
            </a:r>
          </a:p>
          <a:p>
            <a:r>
              <a:rPr lang="ru-RU" sz="2800" dirty="0" smtClean="0"/>
              <a:t>3дм 5 см =……см</a:t>
            </a:r>
          </a:p>
          <a:p>
            <a:r>
              <a:rPr lang="ru-RU" sz="2800" dirty="0" smtClean="0"/>
              <a:t>7м 8 </a:t>
            </a:r>
            <a:r>
              <a:rPr lang="ru-RU" sz="2800" dirty="0" err="1" smtClean="0"/>
              <a:t>дм</a:t>
            </a:r>
            <a:r>
              <a:rPr lang="ru-RU" sz="2800" dirty="0" smtClean="0"/>
              <a:t>= …..</a:t>
            </a:r>
            <a:r>
              <a:rPr lang="ru-RU" sz="2800" dirty="0" err="1" smtClean="0"/>
              <a:t>дм</a:t>
            </a:r>
            <a:endParaRPr lang="ru-RU" sz="2800" dirty="0" smtClean="0"/>
          </a:p>
          <a:p>
            <a:r>
              <a:rPr lang="ru-RU" sz="2800" dirty="0" smtClean="0"/>
              <a:t>53 см =…..</a:t>
            </a:r>
            <a:r>
              <a:rPr lang="ru-RU" sz="2800" dirty="0" err="1" smtClean="0"/>
              <a:t>дм</a:t>
            </a:r>
            <a:r>
              <a:rPr lang="ru-RU" sz="2800" dirty="0" smtClean="0"/>
              <a:t>….см</a:t>
            </a:r>
            <a:endParaRPr lang="ru-RU" sz="2800" dirty="0" smtClean="0"/>
          </a:p>
        </p:txBody>
      </p:sp>
      <p:pic>
        <p:nvPicPr>
          <p:cNvPr id="12" name="Picture 2" descr="http://www.yrok.net.ua/_ld/40/58728608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876" y="3075806"/>
            <a:ext cx="161783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трелка вправо с вырезом 12">
            <a:hlinkClick r:id="rId4" action="ppaction://hlinksldjump"/>
          </p:cNvPr>
          <p:cNvSpPr/>
          <p:nvPr/>
        </p:nvSpPr>
        <p:spPr>
          <a:xfrm>
            <a:off x="7878301" y="4522095"/>
            <a:ext cx="978408" cy="484632"/>
          </a:xfrm>
          <a:prstGeom prst="notchedRightArrow">
            <a:avLst/>
          </a:prstGeom>
          <a:solidFill>
            <a:srgbClr val="FF7C80"/>
          </a:solidFill>
          <a:ln>
            <a:solidFill>
              <a:srgbClr val="FF9999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Выноска-облако 13"/>
          <p:cNvSpPr/>
          <p:nvPr/>
        </p:nvSpPr>
        <p:spPr>
          <a:xfrm>
            <a:off x="1319479" y="2097767"/>
            <a:ext cx="1320466" cy="815343"/>
          </a:xfrm>
          <a:prstGeom prst="cloudCallout">
            <a:avLst/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4444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st1.stranamam.ru/data/cache/2012jun/04/09/4758902_88934-700x500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69433" y="2931790"/>
            <a:ext cx="1290999" cy="159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4025" y="328613"/>
            <a:ext cx="8235950" cy="85725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+mn-lt"/>
              </a:rPr>
              <a:t/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Задание </a:t>
            </a:r>
            <a:r>
              <a:rPr lang="ru-RU" sz="3200" b="1" dirty="0">
                <a:latin typeface="+mn-lt"/>
              </a:rPr>
              <a:t>1</a:t>
            </a:r>
            <a:endParaRPr lang="ru-RU" sz="3200" b="1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84880" y="57058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178191" y="1358636"/>
            <a:ext cx="294824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 см 7 мм = 27 мм</a:t>
            </a:r>
          </a:p>
          <a:p>
            <a:r>
              <a:rPr lang="ru-RU" sz="2800" dirty="0" smtClean="0"/>
              <a:t>3дм 5 см = 35 см</a:t>
            </a:r>
          </a:p>
          <a:p>
            <a:r>
              <a:rPr lang="ru-RU" sz="2800" dirty="0" smtClean="0"/>
              <a:t>7м 8 </a:t>
            </a:r>
            <a:r>
              <a:rPr lang="ru-RU" sz="2800" dirty="0" err="1" smtClean="0"/>
              <a:t>дм</a:t>
            </a:r>
            <a:r>
              <a:rPr lang="ru-RU" sz="2800" dirty="0" smtClean="0"/>
              <a:t>= 78 </a:t>
            </a:r>
            <a:r>
              <a:rPr lang="ru-RU" sz="2800" dirty="0" err="1" smtClean="0"/>
              <a:t>дм</a:t>
            </a:r>
            <a:endParaRPr lang="ru-RU" sz="2800" dirty="0" smtClean="0"/>
          </a:p>
          <a:p>
            <a:r>
              <a:rPr lang="ru-RU" sz="2800" dirty="0" smtClean="0"/>
              <a:t>53 см = 5 </a:t>
            </a:r>
            <a:r>
              <a:rPr lang="ru-RU" sz="2800" dirty="0" err="1" smtClean="0"/>
              <a:t>дм</a:t>
            </a:r>
            <a:r>
              <a:rPr lang="ru-RU" sz="2800" dirty="0"/>
              <a:t> </a:t>
            </a:r>
            <a:r>
              <a:rPr lang="ru-RU" sz="2800" dirty="0" smtClean="0"/>
              <a:t>3см</a:t>
            </a:r>
            <a:endParaRPr lang="ru-RU" sz="2800" dirty="0" smtClean="0"/>
          </a:p>
        </p:txBody>
      </p:sp>
      <p:pic>
        <p:nvPicPr>
          <p:cNvPr id="12" name="Picture 2" descr="http://www.yrok.net.ua/_ld/40/58728608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876" y="3075806"/>
            <a:ext cx="161783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трелка вправо с вырезом 12">
            <a:hlinkClick r:id="rId4" action="ppaction://hlinksldjump"/>
          </p:cNvPr>
          <p:cNvSpPr/>
          <p:nvPr/>
        </p:nvSpPr>
        <p:spPr>
          <a:xfrm>
            <a:off x="7878301" y="4522095"/>
            <a:ext cx="978408" cy="484632"/>
          </a:xfrm>
          <a:prstGeom prst="notchedRightArrow">
            <a:avLst/>
          </a:prstGeom>
          <a:solidFill>
            <a:srgbClr val="FF7C80"/>
          </a:solidFill>
          <a:ln>
            <a:solidFill>
              <a:srgbClr val="FF9999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Выноска-облако 13"/>
          <p:cNvSpPr/>
          <p:nvPr/>
        </p:nvSpPr>
        <p:spPr>
          <a:xfrm>
            <a:off x="1319479" y="2097767"/>
            <a:ext cx="1320466" cy="815343"/>
          </a:xfrm>
          <a:prstGeom prst="cloudCallout">
            <a:avLst/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70603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st1.stranamam.ru/data/cache/2012jun/04/09/4758902_88934-700x500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69433" y="2931790"/>
            <a:ext cx="1290999" cy="159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425503" y="1238924"/>
            <a:ext cx="4795328" cy="3108543"/>
          </a:xfrm>
          <a:prstGeom prst="rect">
            <a:avLst/>
          </a:prstGeom>
          <a:solidFill>
            <a:srgbClr val="FF99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endParaRPr lang="ru-RU" sz="2800" b="1" dirty="0" smtClean="0">
              <a:solidFill>
                <a:srgbClr val="C00000"/>
              </a:solidFill>
            </a:endParaRPr>
          </a:p>
          <a:p>
            <a:endParaRPr lang="ru-RU" sz="2800" b="1" dirty="0">
              <a:solidFill>
                <a:srgbClr val="C00000"/>
              </a:solidFill>
            </a:endParaRPr>
          </a:p>
          <a:p>
            <a:endParaRPr lang="ru-RU" sz="2800" b="1" dirty="0" smtClean="0">
              <a:solidFill>
                <a:srgbClr val="C00000"/>
              </a:solidFill>
            </a:endParaRPr>
          </a:p>
          <a:p>
            <a:endParaRPr lang="ru-RU" sz="2800" b="1" dirty="0">
              <a:solidFill>
                <a:srgbClr val="C00000"/>
              </a:solidFill>
            </a:endParaRPr>
          </a:p>
          <a:p>
            <a:endParaRPr lang="ru-RU" sz="2800" b="1" dirty="0" smtClean="0">
              <a:solidFill>
                <a:srgbClr val="C00000"/>
              </a:solidFill>
            </a:endParaRPr>
          </a:p>
          <a:p>
            <a:endParaRPr lang="ru-RU" sz="2800" b="1" dirty="0">
              <a:solidFill>
                <a:srgbClr val="C00000"/>
              </a:solidFill>
            </a:endParaRPr>
          </a:p>
          <a:p>
            <a:endParaRPr lang="ru-RU" sz="2800" b="1" dirty="0" smtClean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8275" y="328737"/>
            <a:ext cx="8235950" cy="85725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+mn-lt"/>
              </a:rPr>
              <a:t>Замени, где можно сложение умножением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Примеры</a:t>
            </a:r>
            <a:r>
              <a:rPr lang="ru-RU" sz="2400" b="1" dirty="0" smtClean="0">
                <a:latin typeface="+mn-lt"/>
              </a:rPr>
              <a:t> </a:t>
            </a:r>
            <a:r>
              <a:rPr lang="ru-RU" sz="2400" b="1" dirty="0">
                <a:latin typeface="+mn-lt"/>
              </a:rPr>
              <a:t>2</a:t>
            </a:r>
            <a:endParaRPr lang="ru-RU" sz="2400" b="1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4709" y="1418070"/>
            <a:ext cx="3536546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12+12+12+12+12+12= </a:t>
            </a:r>
            <a:endParaRPr lang="ru-RU" sz="2800" dirty="0" smtClean="0">
              <a:solidFill>
                <a:schemeClr val="bg1"/>
              </a:solidFill>
            </a:endParaRPr>
          </a:p>
          <a:p>
            <a:r>
              <a:rPr lang="ru-RU" sz="2800" dirty="0" smtClean="0"/>
              <a:t>50+50+15+50=</a:t>
            </a:r>
          </a:p>
          <a:p>
            <a:r>
              <a:rPr lang="ru-RU" sz="2800" dirty="0" smtClean="0"/>
              <a:t>123+123+123+123= </a:t>
            </a:r>
            <a:endParaRPr lang="ru-RU" sz="2800" dirty="0" smtClean="0">
              <a:solidFill>
                <a:schemeClr val="bg1"/>
              </a:solidFill>
            </a:endParaRPr>
          </a:p>
          <a:p>
            <a:r>
              <a:rPr lang="ru-RU" sz="2800" dirty="0" smtClean="0"/>
              <a:t>47+74+47+47+47=</a:t>
            </a:r>
          </a:p>
          <a:p>
            <a:r>
              <a:rPr lang="ru-RU" sz="2800" dirty="0" smtClean="0"/>
              <a:t>240+240+240= </a:t>
            </a:r>
            <a:endParaRPr lang="ru-RU" sz="2800" dirty="0" smtClean="0">
              <a:solidFill>
                <a:schemeClr val="bg1"/>
              </a:solidFill>
            </a:endParaRPr>
          </a:p>
          <a:p>
            <a:r>
              <a:rPr lang="ru-RU" sz="2800" dirty="0" smtClean="0"/>
              <a:t>8+8+8+8+8+8+8+8+8= </a:t>
            </a:r>
            <a:endParaRPr lang="ru-RU" sz="2800" dirty="0" smtClean="0">
              <a:solidFill>
                <a:schemeClr val="bg1"/>
              </a:solidFill>
            </a:endParaRPr>
          </a:p>
          <a:p>
            <a:endParaRPr lang="ru-RU" sz="2800" dirty="0" smtClean="0"/>
          </a:p>
          <a:p>
            <a:endParaRPr lang="ru-RU" sz="2800" dirty="0" smtClean="0">
              <a:solidFill>
                <a:schemeClr val="bg1"/>
              </a:solidFill>
            </a:endParaRPr>
          </a:p>
        </p:txBody>
      </p:sp>
      <p:pic>
        <p:nvPicPr>
          <p:cNvPr id="12" name="Picture 2" descr="http://www.yrok.net.ua/_ld/40/58728608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876" y="3075806"/>
            <a:ext cx="161783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трелка вправо с вырезом 12">
            <a:hlinkClick r:id="rId4" action="ppaction://hlinksldjump"/>
          </p:cNvPr>
          <p:cNvSpPr/>
          <p:nvPr/>
        </p:nvSpPr>
        <p:spPr>
          <a:xfrm>
            <a:off x="7878301" y="4522095"/>
            <a:ext cx="978408" cy="484632"/>
          </a:xfrm>
          <a:prstGeom prst="notchedRightArrow">
            <a:avLst/>
          </a:prstGeom>
          <a:solidFill>
            <a:srgbClr val="FF7C80"/>
          </a:solidFill>
          <a:ln>
            <a:solidFill>
              <a:srgbClr val="FF9999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Выноска-облако 13"/>
          <p:cNvSpPr/>
          <p:nvPr/>
        </p:nvSpPr>
        <p:spPr>
          <a:xfrm>
            <a:off x="1170794" y="2116447"/>
            <a:ext cx="1320466" cy="815343"/>
          </a:xfrm>
          <a:prstGeom prst="cloudCallout">
            <a:avLst/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91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st1.stranamam.ru/data/cache/2012jun/04/09/4758902_88934-700x500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69433" y="2931790"/>
            <a:ext cx="1290999" cy="159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425503" y="1238924"/>
            <a:ext cx="4795328" cy="3108543"/>
          </a:xfrm>
          <a:prstGeom prst="rect">
            <a:avLst/>
          </a:prstGeom>
          <a:solidFill>
            <a:srgbClr val="FF99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endParaRPr lang="ru-RU" sz="2800" b="1" dirty="0" smtClean="0">
              <a:solidFill>
                <a:srgbClr val="C00000"/>
              </a:solidFill>
            </a:endParaRPr>
          </a:p>
          <a:p>
            <a:endParaRPr lang="ru-RU" sz="2800" b="1" dirty="0">
              <a:solidFill>
                <a:srgbClr val="C00000"/>
              </a:solidFill>
            </a:endParaRPr>
          </a:p>
          <a:p>
            <a:endParaRPr lang="ru-RU" sz="2800" b="1" dirty="0" smtClean="0">
              <a:solidFill>
                <a:srgbClr val="C00000"/>
              </a:solidFill>
            </a:endParaRPr>
          </a:p>
          <a:p>
            <a:endParaRPr lang="ru-RU" sz="2800" b="1" dirty="0">
              <a:solidFill>
                <a:srgbClr val="C00000"/>
              </a:solidFill>
            </a:endParaRPr>
          </a:p>
          <a:p>
            <a:endParaRPr lang="ru-RU" sz="2800" b="1" dirty="0" smtClean="0">
              <a:solidFill>
                <a:srgbClr val="C00000"/>
              </a:solidFill>
            </a:endParaRPr>
          </a:p>
          <a:p>
            <a:endParaRPr lang="ru-RU" sz="2800" b="1" dirty="0">
              <a:solidFill>
                <a:srgbClr val="C00000"/>
              </a:solidFill>
            </a:endParaRPr>
          </a:p>
          <a:p>
            <a:endParaRPr lang="ru-RU" sz="2800" b="1" dirty="0" smtClean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8275" y="328737"/>
            <a:ext cx="8235950" cy="85725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+mn-lt"/>
              </a:rPr>
              <a:t>Замени, где можно сложение умножением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Примеры 2</a:t>
            </a:r>
            <a:endParaRPr lang="ru-RU" sz="2400" b="1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4709" y="1418070"/>
            <a:ext cx="4374916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12+12+12+12+12+12= </a:t>
            </a:r>
            <a:r>
              <a:rPr lang="ru-RU" sz="2800" dirty="0" smtClean="0">
                <a:solidFill>
                  <a:schemeClr val="bg1"/>
                </a:solidFill>
              </a:rPr>
              <a:t>12 ▪ 6</a:t>
            </a:r>
          </a:p>
          <a:p>
            <a:r>
              <a:rPr lang="ru-RU" sz="2800" dirty="0" smtClean="0"/>
              <a:t>123+123+123+123= </a:t>
            </a:r>
            <a:r>
              <a:rPr lang="ru-RU" sz="2800" dirty="0" smtClean="0">
                <a:solidFill>
                  <a:schemeClr val="bg1"/>
                </a:solidFill>
              </a:rPr>
              <a:t>123 ▪ 4</a:t>
            </a:r>
          </a:p>
          <a:p>
            <a:r>
              <a:rPr lang="ru-RU" sz="2800" dirty="0" smtClean="0"/>
              <a:t>240+240+240= </a:t>
            </a:r>
            <a:r>
              <a:rPr lang="ru-RU" sz="2800" dirty="0" smtClean="0">
                <a:solidFill>
                  <a:schemeClr val="bg1"/>
                </a:solidFill>
              </a:rPr>
              <a:t>240 ▪ 3</a:t>
            </a:r>
          </a:p>
          <a:p>
            <a:r>
              <a:rPr lang="ru-RU" sz="2800" dirty="0" smtClean="0"/>
              <a:t>8+8+8+8+8+8+8+8+8= </a:t>
            </a:r>
            <a:r>
              <a:rPr lang="ru-RU" sz="2800" dirty="0" smtClean="0">
                <a:solidFill>
                  <a:schemeClr val="bg1"/>
                </a:solidFill>
              </a:rPr>
              <a:t>8 ▪ 9</a:t>
            </a:r>
          </a:p>
          <a:p>
            <a:endParaRPr lang="ru-RU" sz="2800" dirty="0" smtClean="0"/>
          </a:p>
          <a:p>
            <a:endParaRPr lang="ru-RU" sz="2800" dirty="0" smtClean="0">
              <a:solidFill>
                <a:schemeClr val="bg1"/>
              </a:solidFill>
            </a:endParaRPr>
          </a:p>
        </p:txBody>
      </p:sp>
      <p:pic>
        <p:nvPicPr>
          <p:cNvPr id="12" name="Picture 2" descr="http://www.yrok.net.ua/_ld/40/58728608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876" y="3075806"/>
            <a:ext cx="161783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трелка вправо с вырезом 12">
            <a:hlinkClick r:id="rId4" action="ppaction://hlinksldjump"/>
          </p:cNvPr>
          <p:cNvSpPr/>
          <p:nvPr/>
        </p:nvSpPr>
        <p:spPr>
          <a:xfrm>
            <a:off x="7878301" y="4522095"/>
            <a:ext cx="978408" cy="484632"/>
          </a:xfrm>
          <a:prstGeom prst="notchedRightArrow">
            <a:avLst/>
          </a:prstGeom>
          <a:solidFill>
            <a:srgbClr val="FF7C80"/>
          </a:solidFill>
          <a:ln>
            <a:solidFill>
              <a:srgbClr val="FF9999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Выноска-облако 13"/>
          <p:cNvSpPr/>
          <p:nvPr/>
        </p:nvSpPr>
        <p:spPr>
          <a:xfrm>
            <a:off x="1170794" y="2116447"/>
            <a:ext cx="1320466" cy="815343"/>
          </a:xfrm>
          <a:prstGeom prst="cloudCallout">
            <a:avLst/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54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st1.stranamam.ru/data/cache/2012jun/04/09/4758902_88934-700x500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79435" y="2921690"/>
            <a:ext cx="1290999" cy="159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7504" y="328612"/>
            <a:ext cx="8582471" cy="1523057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+mn-lt"/>
              </a:rPr>
              <a:t> Задача 11 </a:t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на стр.97</a:t>
            </a:r>
            <a:endParaRPr lang="ru-RU" sz="3200" b="1" dirty="0">
              <a:latin typeface="+mn-lt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7956376" y="337951"/>
            <a:ext cx="1008112" cy="1080119"/>
            <a:chOff x="7452320" y="123478"/>
            <a:chExt cx="1202160" cy="1240839"/>
          </a:xfrm>
        </p:grpSpPr>
        <p:pic>
          <p:nvPicPr>
            <p:cNvPr id="4098" name="Picture 2" descr="http://inkscape.paint-net.ru/img/img02/1020051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2320" y="123478"/>
              <a:ext cx="1202160" cy="12408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7676133" y="390724"/>
              <a:ext cx="778387" cy="7425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14</a:t>
              </a:r>
              <a:endParaRPr lang="ru-RU" sz="3600" b="1" dirty="0"/>
            </a:p>
          </p:txBody>
        </p:sp>
      </p:grpSp>
      <p:pic>
        <p:nvPicPr>
          <p:cNvPr id="18" name="Picture 2" descr="http://www.yrok.net.ua/_ld/40/58728608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876" y="3075806"/>
            <a:ext cx="161783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трелка вправо с вырезом 18">
            <a:hlinkClick r:id="rId5" action="ppaction://hlinksldjump"/>
          </p:cNvPr>
          <p:cNvSpPr/>
          <p:nvPr/>
        </p:nvSpPr>
        <p:spPr>
          <a:xfrm>
            <a:off x="7878301" y="4522095"/>
            <a:ext cx="978408" cy="484632"/>
          </a:xfrm>
          <a:prstGeom prst="notchedRightArrow">
            <a:avLst/>
          </a:prstGeom>
          <a:solidFill>
            <a:srgbClr val="FF7C80"/>
          </a:solidFill>
          <a:ln>
            <a:solidFill>
              <a:srgbClr val="FF9999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Выноска-облако 19"/>
          <p:cNvSpPr/>
          <p:nvPr/>
        </p:nvSpPr>
        <p:spPr>
          <a:xfrm>
            <a:off x="341850" y="2071451"/>
            <a:ext cx="1421838" cy="815343"/>
          </a:xfrm>
          <a:prstGeom prst="cloudCallout">
            <a:avLst/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?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57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st1.stranamam.ru/data/cache/2012jun/04/09/4758902_88934-700x500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79435" y="2921690"/>
            <a:ext cx="1290999" cy="159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8473" y="512525"/>
            <a:ext cx="8582471" cy="1811089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+mn-lt"/>
              </a:rPr>
              <a:t> Задача 11</a:t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Платья -4 в.←</a:t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Кофточек -?, на 3 в. &gt;│    ?</a:t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 </a:t>
            </a:r>
            <a:endParaRPr lang="ru-RU" sz="3200" b="1" dirty="0">
              <a:latin typeface="+mn-lt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7956376" y="337951"/>
            <a:ext cx="1008112" cy="1080119"/>
            <a:chOff x="7452320" y="123478"/>
            <a:chExt cx="1202160" cy="1240839"/>
          </a:xfrm>
        </p:grpSpPr>
        <p:pic>
          <p:nvPicPr>
            <p:cNvPr id="4098" name="Picture 2" descr="http://inkscape.paint-net.ru/img/img02/1020051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2320" y="123478"/>
              <a:ext cx="1202160" cy="12408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7676133" y="390724"/>
              <a:ext cx="778387" cy="7425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14</a:t>
              </a:r>
              <a:endParaRPr lang="ru-RU" sz="3600" b="1" dirty="0"/>
            </a:p>
          </p:txBody>
        </p:sp>
      </p:grpSp>
      <p:pic>
        <p:nvPicPr>
          <p:cNvPr id="18" name="Picture 2" descr="http://www.yrok.net.ua/_ld/40/58728608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876" y="3075806"/>
            <a:ext cx="161783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трелка вправо с вырезом 18">
            <a:hlinkClick r:id="rId5" action="ppaction://hlinksldjump"/>
          </p:cNvPr>
          <p:cNvSpPr/>
          <p:nvPr/>
        </p:nvSpPr>
        <p:spPr>
          <a:xfrm>
            <a:off x="7878301" y="4522095"/>
            <a:ext cx="978408" cy="484632"/>
          </a:xfrm>
          <a:prstGeom prst="notchedRightArrow">
            <a:avLst/>
          </a:prstGeom>
          <a:solidFill>
            <a:srgbClr val="FF7C80"/>
          </a:solidFill>
          <a:ln>
            <a:solidFill>
              <a:srgbClr val="FF9999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Выноска-облако 19"/>
          <p:cNvSpPr/>
          <p:nvPr/>
        </p:nvSpPr>
        <p:spPr>
          <a:xfrm>
            <a:off x="341850" y="2071451"/>
            <a:ext cx="1421838" cy="815343"/>
          </a:xfrm>
          <a:prstGeom prst="cloudCallout">
            <a:avLst/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1840" y="2554906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Решение</a:t>
            </a:r>
          </a:p>
        </p:txBody>
      </p:sp>
    </p:spTree>
    <p:extLst>
      <p:ext uri="{BB962C8B-B14F-4D97-AF65-F5344CB8AC3E}">
        <p14:creationId xmlns:p14="http://schemas.microsoft.com/office/powerpoint/2010/main" val="205658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</p:childTnLst>
        </p:cTn>
      </p:par>
    </p:tnLst>
    <p:bldLst>
      <p:bldP spid="19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7504" y="328612"/>
            <a:ext cx="8582471" cy="238715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+mn-lt"/>
              </a:rPr>
              <a:t> Задача 11</a:t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Платья -4 в.←</a:t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Кофточек -?, на 3 в. &gt;│    ?</a:t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Решение</a:t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 </a:t>
            </a:r>
            <a:endParaRPr lang="ru-RU" sz="3200" b="1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44069" y="57058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b="1" dirty="0"/>
          </a:p>
        </p:txBody>
      </p:sp>
      <p:pic>
        <p:nvPicPr>
          <p:cNvPr id="18" name="Picture 2" descr="http://www.yrok.net.ua/_ld/40/58728608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876" y="3075806"/>
            <a:ext cx="161783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трелка вправо с вырезом 18">
            <a:hlinkClick r:id="rId3" action="ppaction://hlinksldjump"/>
          </p:cNvPr>
          <p:cNvSpPr/>
          <p:nvPr/>
        </p:nvSpPr>
        <p:spPr>
          <a:xfrm>
            <a:off x="7878301" y="4522095"/>
            <a:ext cx="978408" cy="484632"/>
          </a:xfrm>
          <a:prstGeom prst="notchedRightArrow">
            <a:avLst/>
          </a:prstGeom>
          <a:solidFill>
            <a:srgbClr val="FF7C80"/>
          </a:solidFill>
          <a:ln>
            <a:solidFill>
              <a:srgbClr val="FF9999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086078" y="2554905"/>
            <a:ext cx="398044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1.)4+3 = </a:t>
            </a:r>
            <a:r>
              <a:rPr lang="ru-RU" sz="2800" b="1" dirty="0"/>
              <a:t>7</a:t>
            </a:r>
            <a:r>
              <a:rPr lang="ru-RU" sz="2800" b="1" dirty="0" smtClean="0"/>
              <a:t> (в.)- кофточек.</a:t>
            </a:r>
          </a:p>
          <a:p>
            <a:r>
              <a:rPr lang="ru-RU" sz="2800" b="1" dirty="0" smtClean="0"/>
              <a:t>2.)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59522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7504" y="328612"/>
            <a:ext cx="8582471" cy="238715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+mn-lt"/>
              </a:rPr>
              <a:t> Задача 11</a:t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Платья -4 в.←</a:t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Кофточек -?, на 3 в. &gt;│    ?</a:t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Решение</a:t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 </a:t>
            </a:r>
            <a:endParaRPr lang="ru-RU" sz="3200" b="1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44069" y="57058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b="1" dirty="0"/>
          </a:p>
        </p:txBody>
      </p:sp>
      <p:pic>
        <p:nvPicPr>
          <p:cNvPr id="18" name="Picture 2" descr="http://www.yrok.net.ua/_ld/40/58728608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876" y="3075806"/>
            <a:ext cx="161783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трелка вправо с вырезом 18">
            <a:hlinkClick r:id="rId3" action="ppaction://hlinksldjump"/>
          </p:cNvPr>
          <p:cNvSpPr/>
          <p:nvPr/>
        </p:nvSpPr>
        <p:spPr>
          <a:xfrm>
            <a:off x="7878301" y="4522095"/>
            <a:ext cx="978408" cy="484632"/>
          </a:xfrm>
          <a:prstGeom prst="notchedRightArrow">
            <a:avLst/>
          </a:prstGeom>
          <a:solidFill>
            <a:srgbClr val="FF7C80"/>
          </a:solidFill>
          <a:ln>
            <a:solidFill>
              <a:srgbClr val="FF9999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086078" y="2554905"/>
            <a:ext cx="515557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1.)4+3 = </a:t>
            </a:r>
            <a:r>
              <a:rPr lang="ru-RU" sz="2800" b="1" dirty="0"/>
              <a:t>7</a:t>
            </a:r>
            <a:r>
              <a:rPr lang="ru-RU" sz="2800" b="1" dirty="0" smtClean="0"/>
              <a:t> (в.)- кофточек.</a:t>
            </a:r>
          </a:p>
          <a:p>
            <a:r>
              <a:rPr lang="ru-RU" sz="2800" b="1" dirty="0" smtClean="0"/>
              <a:t>2.)7+4=11(в.)</a:t>
            </a:r>
          </a:p>
          <a:p>
            <a:r>
              <a:rPr lang="ru-RU" sz="2800" b="1" dirty="0" smtClean="0"/>
              <a:t>Ответ: 11вещей выстирала Оля.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4051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Примеры </a:t>
            </a:r>
            <a:r>
              <a:rPr lang="ru-RU" sz="3600" dirty="0" smtClean="0"/>
              <a:t>4(С.Р</a:t>
            </a:r>
            <a:r>
              <a:rPr lang="ru-RU" sz="3600" dirty="0" smtClean="0"/>
              <a:t>.)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74287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Примеры </a:t>
            </a:r>
            <a:r>
              <a:rPr lang="ru-RU" sz="3600" dirty="0" smtClean="0"/>
              <a:t>4(С.Р</a:t>
            </a:r>
            <a:r>
              <a:rPr lang="ru-RU" sz="3600" dirty="0" smtClean="0"/>
              <a:t>.)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2•5+2=</a:t>
            </a:r>
          </a:p>
          <a:p>
            <a:pPr marL="0" indent="0">
              <a:buNone/>
            </a:pPr>
            <a:r>
              <a:rPr lang="ru-RU" dirty="0" smtClean="0"/>
              <a:t>7•3-6=</a:t>
            </a:r>
          </a:p>
          <a:p>
            <a:pPr marL="0" indent="0">
              <a:buNone/>
            </a:pPr>
            <a:r>
              <a:rPr lang="ru-RU" dirty="0" smtClean="0"/>
              <a:t>1•43+0=</a:t>
            </a:r>
          </a:p>
          <a:p>
            <a:pPr marL="0" indent="0">
              <a:buNone/>
            </a:pPr>
            <a:r>
              <a:rPr lang="ru-RU" dirty="0" smtClean="0"/>
              <a:t>0•15+1=</a:t>
            </a:r>
          </a:p>
          <a:p>
            <a:pPr marL="0" indent="0">
              <a:buNone/>
            </a:pPr>
            <a:r>
              <a:rPr lang="ru-RU" dirty="0" smtClean="0"/>
              <a:t>8:2•3=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1199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843558"/>
            <a:ext cx="5544616" cy="3394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5050"/>
                </a:solidFill>
              </a:rPr>
              <a:t>17 мая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5050"/>
                </a:solidFill>
              </a:rPr>
              <a:t>Классная работа</a:t>
            </a:r>
          </a:p>
        </p:txBody>
      </p:sp>
      <p:pic>
        <p:nvPicPr>
          <p:cNvPr id="3074" name="Picture 2" descr="http://www.yrok.net.ua/_ld/40/58728608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876" y="3075806"/>
            <a:ext cx="161783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st1.stranamam.ru/data/cache/2012jun/04/09/4758902_88934-700x500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79436" y="2931790"/>
            <a:ext cx="1290999" cy="159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с вырезом 3">
            <a:hlinkClick r:id="" action="ppaction://hlinkshowjump?jump=nextslide"/>
          </p:cNvPr>
          <p:cNvSpPr/>
          <p:nvPr/>
        </p:nvSpPr>
        <p:spPr>
          <a:xfrm>
            <a:off x="7878301" y="4522095"/>
            <a:ext cx="978408" cy="484632"/>
          </a:xfrm>
          <a:prstGeom prst="notchedRightArrow">
            <a:avLst/>
          </a:prstGeom>
          <a:solidFill>
            <a:srgbClr val="FF7C80"/>
          </a:solidFill>
          <a:ln>
            <a:solidFill>
              <a:srgbClr val="FF9999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3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Домашнее задание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Повторить таблицы умножения чисел 2 и 3 и таблицы деления  </a:t>
            </a:r>
            <a:r>
              <a:rPr lang="ru-RU" smtClean="0"/>
              <a:t>на числа </a:t>
            </a:r>
            <a:r>
              <a:rPr lang="ru-RU" dirty="0" smtClean="0"/>
              <a:t>2 и3!!!</a:t>
            </a:r>
            <a:endParaRPr lang="ru-RU" dirty="0"/>
          </a:p>
        </p:txBody>
      </p:sp>
      <p:pic>
        <p:nvPicPr>
          <p:cNvPr id="4" name="Picture 4" descr="http://st1.stranamam.ru/data/cache/2012jun/04/09/4758902_88934-700x500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99992" y="2643758"/>
            <a:ext cx="1290999" cy="159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21580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55526"/>
            <a:ext cx="7560839" cy="4038699"/>
          </a:xfrm>
        </p:spPr>
      </p:pic>
    </p:spTree>
    <p:extLst>
      <p:ext uri="{BB962C8B-B14F-4D97-AF65-F5344CB8AC3E}">
        <p14:creationId xmlns:p14="http://schemas.microsoft.com/office/powerpoint/2010/main" val="1732893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843558"/>
            <a:ext cx="5544616" cy="3394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/>
              <a:t>17 мая</a:t>
            </a:r>
          </a:p>
          <a:p>
            <a:pPr marL="0" indent="0" algn="ctr">
              <a:buNone/>
            </a:pPr>
            <a:r>
              <a:rPr lang="ru-RU" b="1" dirty="0" smtClean="0"/>
              <a:t>Классная работа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(Математический диктант –прочитай внимательно задания и запиши только ответы)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http://www.yrok.net.ua/_ld/40/58728608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876" y="3075806"/>
            <a:ext cx="161783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st1.stranamam.ru/data/cache/2012jun/04/09/4758902_88934-700x500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79436" y="2931790"/>
            <a:ext cx="1290999" cy="159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с вырезом 3">
            <a:hlinkClick r:id="" action="ppaction://hlinkshowjump?jump=nextslide"/>
          </p:cNvPr>
          <p:cNvSpPr/>
          <p:nvPr/>
        </p:nvSpPr>
        <p:spPr>
          <a:xfrm>
            <a:off x="7878301" y="4522095"/>
            <a:ext cx="978408" cy="484632"/>
          </a:xfrm>
          <a:prstGeom prst="notchedRightArrow">
            <a:avLst/>
          </a:prstGeom>
          <a:solidFill>
            <a:srgbClr val="FF7C80"/>
          </a:solidFill>
          <a:ln>
            <a:solidFill>
              <a:srgbClr val="FF9999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30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843558"/>
            <a:ext cx="5544616" cy="3394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5050"/>
                </a:solidFill>
              </a:rPr>
              <a:t>17 мая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5050"/>
                </a:solidFill>
              </a:rPr>
              <a:t>Классная работа</a:t>
            </a:r>
          </a:p>
          <a:p>
            <a:pPr marL="0" indent="0" algn="ctr">
              <a:buNone/>
            </a:pPr>
            <a:r>
              <a:rPr lang="ru-RU" sz="2000" b="1" dirty="0" smtClean="0"/>
              <a:t>1.Запиши число, в котором 8 </a:t>
            </a:r>
            <a:r>
              <a:rPr lang="ru-RU" sz="2000" b="1" dirty="0" err="1" smtClean="0"/>
              <a:t>дес</a:t>
            </a:r>
            <a:r>
              <a:rPr lang="ru-RU" sz="2000" b="1" dirty="0" smtClean="0"/>
              <a:t>. и 7 ед.</a:t>
            </a:r>
          </a:p>
          <a:p>
            <a:pPr marL="0" indent="0" algn="ctr">
              <a:buNone/>
            </a:pPr>
            <a:r>
              <a:rPr lang="ru-RU" sz="2000" b="1" dirty="0" smtClean="0"/>
              <a:t>2.На сколько 6 единиц меньше, чем 6 </a:t>
            </a:r>
            <a:r>
              <a:rPr lang="ru-RU" sz="2000" b="1" dirty="0" err="1" smtClean="0"/>
              <a:t>дес</a:t>
            </a:r>
            <a:r>
              <a:rPr lang="ru-RU" sz="2000" b="1" dirty="0" smtClean="0"/>
              <a:t>.?</a:t>
            </a:r>
          </a:p>
          <a:p>
            <a:pPr marL="0" indent="0" algn="ctr">
              <a:buNone/>
            </a:pPr>
            <a:r>
              <a:rPr lang="ru-RU" sz="2000" b="1" dirty="0" smtClean="0"/>
              <a:t>3.Одно слагаемое 60,другое 40.Запиши сумму.</a:t>
            </a:r>
          </a:p>
          <a:p>
            <a:pPr marL="0" indent="0" algn="ctr">
              <a:buNone/>
            </a:pPr>
            <a:r>
              <a:rPr lang="ru-RU" sz="2000" b="1" dirty="0" smtClean="0"/>
              <a:t>4.Какое число уменьшили на 9,если получили 80?</a:t>
            </a:r>
          </a:p>
          <a:p>
            <a:pPr marL="0" indent="0" algn="ctr">
              <a:buNone/>
            </a:pPr>
            <a:r>
              <a:rPr lang="ru-RU" sz="2000" b="1" dirty="0" smtClean="0"/>
              <a:t>5.Замени сложение умножением: 23+32</a:t>
            </a:r>
          </a:p>
          <a:p>
            <a:pPr marL="0" indent="0" algn="ctr">
              <a:buNone/>
            </a:pPr>
            <a:endParaRPr lang="ru-RU" sz="2400" b="1" dirty="0" smtClean="0"/>
          </a:p>
        </p:txBody>
      </p:sp>
      <p:pic>
        <p:nvPicPr>
          <p:cNvPr id="3074" name="Picture 2" descr="http://www.yrok.net.ua/_ld/40/58728608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876" y="3075806"/>
            <a:ext cx="161783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st1.stranamam.ru/data/cache/2012jun/04/09/4758902_88934-700x500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79436" y="2931790"/>
            <a:ext cx="1290999" cy="159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с вырезом 3">
            <a:hlinkClick r:id="" action="ppaction://hlinkshowjump?jump=nextslide"/>
          </p:cNvPr>
          <p:cNvSpPr/>
          <p:nvPr/>
        </p:nvSpPr>
        <p:spPr>
          <a:xfrm>
            <a:off x="7878301" y="4522095"/>
            <a:ext cx="978408" cy="484632"/>
          </a:xfrm>
          <a:prstGeom prst="notchedRightArrow">
            <a:avLst/>
          </a:prstGeom>
          <a:solidFill>
            <a:srgbClr val="FF7C80"/>
          </a:solidFill>
          <a:ln>
            <a:solidFill>
              <a:srgbClr val="FF9999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66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843558"/>
            <a:ext cx="5544616" cy="3394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5050"/>
                </a:solidFill>
              </a:rPr>
              <a:t>17 мая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5050"/>
                </a:solidFill>
              </a:rPr>
              <a:t>Классная работа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5050"/>
                </a:solidFill>
              </a:rPr>
              <a:t>87,54,100,89,нет ответа.</a:t>
            </a:r>
          </a:p>
        </p:txBody>
      </p:sp>
      <p:pic>
        <p:nvPicPr>
          <p:cNvPr id="3074" name="Picture 2" descr="http://www.yrok.net.ua/_ld/40/58728608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876" y="3075806"/>
            <a:ext cx="161783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st1.stranamam.ru/data/cache/2012jun/04/09/4758902_88934-700x500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79436" y="2931790"/>
            <a:ext cx="1290999" cy="159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с вырезом 3">
            <a:hlinkClick r:id="" action="ppaction://hlinkshowjump?jump=nextslide"/>
          </p:cNvPr>
          <p:cNvSpPr/>
          <p:nvPr/>
        </p:nvSpPr>
        <p:spPr>
          <a:xfrm>
            <a:off x="7878301" y="4522095"/>
            <a:ext cx="978408" cy="484632"/>
          </a:xfrm>
          <a:prstGeom prst="notchedRightArrow">
            <a:avLst/>
          </a:prstGeom>
          <a:solidFill>
            <a:srgbClr val="FF7C80"/>
          </a:solidFill>
          <a:ln>
            <a:solidFill>
              <a:srgbClr val="FF9999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66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555526"/>
            <a:ext cx="7712025" cy="4038699"/>
          </a:xfrm>
        </p:spPr>
      </p:pic>
      <p:sp>
        <p:nvSpPr>
          <p:cNvPr id="4" name="AutoShape 2" descr="https://prezentacii.info/wp-content/uploads/2015/11/AplSxo8VkNuYtFbn/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prezentacii.info/wp-content/uploads/2015/11/AplSxo8VkNuYtFbn/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https://prezentacii.info/wp-content/uploads/2015/11/AplSxo8VkNuYtFbn/3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500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339502"/>
            <a:ext cx="7776864" cy="4254723"/>
          </a:xfrm>
        </p:spPr>
      </p:pic>
    </p:spTree>
    <p:extLst>
      <p:ext uri="{BB962C8B-B14F-4D97-AF65-F5344CB8AC3E}">
        <p14:creationId xmlns:p14="http://schemas.microsoft.com/office/powerpoint/2010/main" val="434478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Повторим величины (устно)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1см= …..мм</a:t>
            </a:r>
          </a:p>
          <a:p>
            <a:r>
              <a:rPr lang="ru-RU" dirty="0" smtClean="0"/>
              <a:t>1дм= ...см</a:t>
            </a:r>
          </a:p>
          <a:p>
            <a:r>
              <a:rPr lang="ru-RU" dirty="0" smtClean="0"/>
              <a:t>1м=…..</a:t>
            </a:r>
            <a:r>
              <a:rPr lang="ru-RU" dirty="0" err="1" smtClean="0"/>
              <a:t>дм</a:t>
            </a:r>
            <a:endParaRPr lang="ru-RU" dirty="0" smtClean="0"/>
          </a:p>
          <a:p>
            <a:r>
              <a:rPr lang="ru-RU" dirty="0" smtClean="0"/>
              <a:t>1м=….см</a:t>
            </a:r>
          </a:p>
        </p:txBody>
      </p:sp>
    </p:spTree>
    <p:extLst>
      <p:ext uri="{BB962C8B-B14F-4D97-AF65-F5344CB8AC3E}">
        <p14:creationId xmlns:p14="http://schemas.microsoft.com/office/powerpoint/2010/main" val="19203834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Повторим величины (устно)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1см= 10 мм</a:t>
            </a:r>
          </a:p>
          <a:p>
            <a:r>
              <a:rPr lang="ru-RU" dirty="0" smtClean="0"/>
              <a:t>1дм= 10 см</a:t>
            </a:r>
          </a:p>
          <a:p>
            <a:r>
              <a:rPr lang="ru-RU" dirty="0" smtClean="0"/>
              <a:t>1м= 10 </a:t>
            </a:r>
            <a:r>
              <a:rPr lang="ru-RU" dirty="0" err="1" smtClean="0"/>
              <a:t>дм</a:t>
            </a:r>
            <a:endParaRPr lang="ru-RU" dirty="0" smtClean="0"/>
          </a:p>
          <a:p>
            <a:r>
              <a:rPr lang="ru-RU" dirty="0" smtClean="0"/>
              <a:t>1м= 100 см</a:t>
            </a:r>
          </a:p>
        </p:txBody>
      </p:sp>
    </p:spTree>
    <p:extLst>
      <p:ext uri="{BB962C8B-B14F-4D97-AF65-F5344CB8AC3E}">
        <p14:creationId xmlns:p14="http://schemas.microsoft.com/office/powerpoint/2010/main" val="41219452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</TotalTime>
  <Words>298</Words>
  <Application>Microsoft Office PowerPoint</Application>
  <PresentationFormat>Экран (16:9)</PresentationFormat>
  <Paragraphs>85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Повторяем всё, что знаем, готовимся к контрольной работе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Повторим величины (устно)</vt:lpstr>
      <vt:lpstr>Повторим величины (устно)</vt:lpstr>
      <vt:lpstr> Задание 1</vt:lpstr>
      <vt:lpstr> Задание 1</vt:lpstr>
      <vt:lpstr>Замени, где можно сложение умножением Примеры 2</vt:lpstr>
      <vt:lpstr>Замени, где можно сложение умножением Примеры 2</vt:lpstr>
      <vt:lpstr> Задача 11  на стр.97</vt:lpstr>
      <vt:lpstr> Задача 11 Платья -4 в.← Кофточек -?, на 3 в. &gt;│    ?  </vt:lpstr>
      <vt:lpstr> Задача 11 Платья -4 в.← Кофточек -?, на 3 в. &gt;│    ? Решение  </vt:lpstr>
      <vt:lpstr> Задача 11 Платья -4 в.← Кофточек -?, на 3 в. &gt;│    ? Решение  </vt:lpstr>
      <vt:lpstr>Примеры 4(С.Р.)</vt:lpstr>
      <vt:lpstr>Примеры 4(С.Р.)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msi</dc:creator>
  <cp:lastModifiedBy>Samsung</cp:lastModifiedBy>
  <cp:revision>58</cp:revision>
  <dcterms:created xsi:type="dcterms:W3CDTF">2017-05-08T09:52:37Z</dcterms:created>
  <dcterms:modified xsi:type="dcterms:W3CDTF">2022-05-16T16:47:01Z</dcterms:modified>
</cp:coreProperties>
</file>