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67"/>
  </p:notesMasterIdLst>
  <p:sldIdLst>
    <p:sldId id="256" r:id="rId2"/>
    <p:sldId id="336" r:id="rId3"/>
    <p:sldId id="335" r:id="rId4"/>
    <p:sldId id="263" r:id="rId5"/>
    <p:sldId id="264" r:id="rId6"/>
    <p:sldId id="296" r:id="rId7"/>
    <p:sldId id="266" r:id="rId8"/>
    <p:sldId id="297" r:id="rId9"/>
    <p:sldId id="267" r:id="rId10"/>
    <p:sldId id="299" r:id="rId11"/>
    <p:sldId id="268" r:id="rId12"/>
    <p:sldId id="302" r:id="rId13"/>
    <p:sldId id="269" r:id="rId14"/>
    <p:sldId id="303" r:id="rId15"/>
    <p:sldId id="270" r:id="rId16"/>
    <p:sldId id="304" r:id="rId17"/>
    <p:sldId id="271" r:id="rId18"/>
    <p:sldId id="305" r:id="rId19"/>
    <p:sldId id="306" r:id="rId20"/>
    <p:sldId id="290" r:id="rId21"/>
    <p:sldId id="273" r:id="rId22"/>
    <p:sldId id="307" r:id="rId23"/>
    <p:sldId id="327" r:id="rId24"/>
    <p:sldId id="328" r:id="rId25"/>
    <p:sldId id="275" r:id="rId26"/>
    <p:sldId id="308" r:id="rId27"/>
    <p:sldId id="276" r:id="rId28"/>
    <p:sldId id="309" r:id="rId29"/>
    <p:sldId id="277" r:id="rId30"/>
    <p:sldId id="310" r:id="rId31"/>
    <p:sldId id="278" r:id="rId32"/>
    <p:sldId id="311" r:id="rId33"/>
    <p:sldId id="280" r:id="rId34"/>
    <p:sldId id="312" r:id="rId35"/>
    <p:sldId id="285" r:id="rId36"/>
    <p:sldId id="316" r:id="rId37"/>
    <p:sldId id="286" r:id="rId38"/>
    <p:sldId id="317" r:id="rId39"/>
    <p:sldId id="287" r:id="rId40"/>
    <p:sldId id="318" r:id="rId41"/>
    <p:sldId id="288" r:id="rId42"/>
    <p:sldId id="319" r:id="rId43"/>
    <p:sldId id="289" r:id="rId44"/>
    <p:sldId id="320" r:id="rId45"/>
    <p:sldId id="291" r:id="rId46"/>
    <p:sldId id="300" r:id="rId47"/>
    <p:sldId id="292" r:id="rId48"/>
    <p:sldId id="323" r:id="rId49"/>
    <p:sldId id="293" r:id="rId50"/>
    <p:sldId id="324" r:id="rId51"/>
    <p:sldId id="294" r:id="rId52"/>
    <p:sldId id="325" r:id="rId53"/>
    <p:sldId id="295" r:id="rId54"/>
    <p:sldId id="326" r:id="rId55"/>
    <p:sldId id="279" r:id="rId56"/>
    <p:sldId id="313" r:id="rId57"/>
    <p:sldId id="281" r:id="rId58"/>
    <p:sldId id="321" r:id="rId59"/>
    <p:sldId id="282" r:id="rId60"/>
    <p:sldId id="314" r:id="rId61"/>
    <p:sldId id="283" r:id="rId62"/>
    <p:sldId id="315" r:id="rId63"/>
    <p:sldId id="284" r:id="rId64"/>
    <p:sldId id="322" r:id="rId65"/>
    <p:sldId id="334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035" autoAdjust="0"/>
    <p:restoredTop sz="94650" autoAdjust="0"/>
  </p:normalViewPr>
  <p:slideViewPr>
    <p:cSldViewPr>
      <p:cViewPr varScale="1">
        <p:scale>
          <a:sx n="82" d="100"/>
          <a:sy n="82" d="100"/>
        </p:scale>
        <p:origin x="89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00C6BE-D44C-4E45-A585-B205A6E9802F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794FD98-6C02-4B74-8398-27663B2E3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1000" u="sng"/>
              <a:t>Окапи</a:t>
            </a:r>
            <a:r>
              <a:rPr lang="ru-RU" sz="1000"/>
              <a:t> - вид парнокопытных из семейства жирафовых. 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1000" u="sng"/>
              <a:t>Баобаб</a:t>
            </a:r>
            <a:r>
              <a:rPr lang="ru-RU" sz="1000"/>
              <a:t> – дерево, растущее в африканской саванне, диаметр ствола может достигать 10 метров.</a:t>
            </a:r>
            <a:endParaRPr lang="ru-RU" sz="1000" u="sng"/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1000" u="sng"/>
              <a:t>Пигмеи</a:t>
            </a:r>
            <a:r>
              <a:rPr lang="ru-RU" sz="1000"/>
              <a:t> - группа низкорослых негороидных народов, обитающих в лесах тропической Африки.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1000" u="sng"/>
              <a:t>Замбези</a:t>
            </a:r>
            <a:r>
              <a:rPr lang="ru-RU" sz="1000"/>
              <a:t> – река в Южной Африке.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006864-84A5-413D-B822-7A545067A210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1C5F6F-63FF-45A1-AF74-BF551B3B61FA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fld id="{BF00B0E7-C208-4FA6-A571-7B726EBC6239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>
              <a:defRPr/>
            </a:pPr>
            <a:fld id="{9E49D2F3-F409-4110-95C4-ED3E275566C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6233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9101C0-40BD-44FA-A568-37B7171448EA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9254D-2114-46C7-9EDD-282285B8C9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328576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F97750-B934-48CD-8A3E-20C12770AEFD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0CF8C1-778B-4B9E-B994-EED53C168EC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53538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CE8737-C90C-4B63-ACEA-F19C0D3A6CE1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C660E-41BF-414D-9199-3ACD9D27AC4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91326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F01919-90F5-4A88-B8CA-8FEB518DB3FF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FC1AA-70B1-4A30-A6E2-13EC0EE75A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15534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C48551-8F7A-4D38-8B7A-A5BD89B92986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5DB33-EF89-4AC9-8857-4BC23F9B3E3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43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E8AA1-A1D5-4DC0-9DA7-91E9B31717E9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7C2CD0-17B2-41B1-9656-11D9E98FB16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12650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654905-80D5-4B01-8B25-147A9EAA5216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181B30-585B-4C36-9C72-CF522C27369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17134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EAE52A-F855-4698-BB6F-B0B843F1C828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A560DD-9ADE-4969-A69E-1D068E46B1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58481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1487B-B6D2-41C1-8522-20DE2D4C8374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>
              <a:defRPr/>
            </a:pPr>
            <a:fld id="{5AAB5027-8EE2-4190-87C5-0E9B6E9C4FE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1550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fld id="{B2C48551-8F7A-4D38-8B7A-A5BD89B92986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>
              <a:defRPr/>
            </a:pPr>
            <a:fld id="{4F35DB33-EF89-4AC9-8857-4BC23F9B3E3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5956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accent1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>
              <a:defRPr/>
            </a:pPr>
            <a:fld id="{B2C48551-8F7A-4D38-8B7A-A5BD89B92986}" type="datetimeFigureOut">
              <a:rPr lang="ru-RU" smtClean="0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4F35DB33-EF89-4AC9-8857-4BC23F9B3E3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52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ommons.wikimedia.org/wiki/File:Russia_physical_location_map_(Crimea_disputed,_compressed)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9.xml"/><Relationship Id="rId18" Type="http://schemas.openxmlformats.org/officeDocument/2006/relationships/slide" Target="slide39.xml"/><Relationship Id="rId26" Type="http://schemas.openxmlformats.org/officeDocument/2006/relationships/slide" Target="slide55.xml"/><Relationship Id="rId3" Type="http://schemas.openxmlformats.org/officeDocument/2006/relationships/slide" Target="slide7.xml"/><Relationship Id="rId21" Type="http://schemas.openxmlformats.org/officeDocument/2006/relationships/slide" Target="slide45.xml"/><Relationship Id="rId7" Type="http://schemas.openxmlformats.org/officeDocument/2006/relationships/slide" Target="slide15.xml"/><Relationship Id="rId12" Type="http://schemas.openxmlformats.org/officeDocument/2006/relationships/slide" Target="slide27.xml"/><Relationship Id="rId17" Type="http://schemas.openxmlformats.org/officeDocument/2006/relationships/slide" Target="slide37.xml"/><Relationship Id="rId25" Type="http://schemas.openxmlformats.org/officeDocument/2006/relationships/slide" Target="slide53.xml"/><Relationship Id="rId2" Type="http://schemas.openxmlformats.org/officeDocument/2006/relationships/slide" Target="slide5.xml"/><Relationship Id="rId16" Type="http://schemas.openxmlformats.org/officeDocument/2006/relationships/slide" Target="slide35.xml"/><Relationship Id="rId20" Type="http://schemas.openxmlformats.org/officeDocument/2006/relationships/slide" Target="slide43.xml"/><Relationship Id="rId29" Type="http://schemas.openxmlformats.org/officeDocument/2006/relationships/slide" Target="slide6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3.xml"/><Relationship Id="rId11" Type="http://schemas.openxmlformats.org/officeDocument/2006/relationships/slide" Target="slide25.xml"/><Relationship Id="rId24" Type="http://schemas.openxmlformats.org/officeDocument/2006/relationships/slide" Target="slide51.xml"/><Relationship Id="rId5" Type="http://schemas.openxmlformats.org/officeDocument/2006/relationships/slide" Target="slide11.xml"/><Relationship Id="rId15" Type="http://schemas.openxmlformats.org/officeDocument/2006/relationships/slide" Target="slide33.xml"/><Relationship Id="rId23" Type="http://schemas.openxmlformats.org/officeDocument/2006/relationships/slide" Target="slide49.xml"/><Relationship Id="rId28" Type="http://schemas.openxmlformats.org/officeDocument/2006/relationships/slide" Target="slide59.xml"/><Relationship Id="rId10" Type="http://schemas.openxmlformats.org/officeDocument/2006/relationships/slide" Target="slide23.xml"/><Relationship Id="rId19" Type="http://schemas.openxmlformats.org/officeDocument/2006/relationships/slide" Target="slide41.xml"/><Relationship Id="rId4" Type="http://schemas.openxmlformats.org/officeDocument/2006/relationships/slide" Target="slide9.xml"/><Relationship Id="rId9" Type="http://schemas.openxmlformats.org/officeDocument/2006/relationships/slide" Target="slide21.xml"/><Relationship Id="rId14" Type="http://schemas.openxmlformats.org/officeDocument/2006/relationships/slide" Target="slide31.xml"/><Relationship Id="rId22" Type="http://schemas.openxmlformats.org/officeDocument/2006/relationships/slide" Target="slide47.xml"/><Relationship Id="rId27" Type="http://schemas.openxmlformats.org/officeDocument/2006/relationships/slide" Target="slide57.xml"/><Relationship Id="rId30" Type="http://schemas.openxmlformats.org/officeDocument/2006/relationships/slide" Target="slide6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f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" Target="slide56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64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3" y="5715000"/>
            <a:ext cx="5832648" cy="900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Выполнила учитель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 err="1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Гайрунова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Е.А.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C04909-50C2-4B96-BB33-DA57622023B2}"/>
              </a:ext>
            </a:extLst>
          </p:cNvPr>
          <p:cNvSpPr/>
          <p:nvPr/>
        </p:nvSpPr>
        <p:spPr>
          <a:xfrm>
            <a:off x="2051720" y="387976"/>
            <a:ext cx="67197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Интерактивная игра </a:t>
            </a:r>
          </a:p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«Природа России»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7ECD82-9388-4E89-BEAE-EB6B794FCC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7976"/>
            <a:ext cx="2088232" cy="22322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07CAD6-3388-0122-5229-2B1CA851C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69693" y="2060848"/>
            <a:ext cx="5733116" cy="3480247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4644" y="332656"/>
            <a:ext cx="8676456" cy="165618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6600" b="1" dirty="0">
                <a:solidFill>
                  <a:srgbClr val="002060"/>
                </a:solidFill>
                <a:ea typeface="+mj-ea"/>
                <a:cs typeface="Arial" charset="0"/>
              </a:rPr>
              <a:t>Енисей</a:t>
            </a:r>
          </a:p>
        </p:txBody>
      </p:sp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далее 6">
            <a:hlinkClick r:id="rId2" action="ppaction://hlinksldjump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9D1203-362C-4F64-8076-4A8587D3B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5"/>
            <a:ext cx="8333556" cy="475252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15232" y="1250157"/>
            <a:ext cx="7514367" cy="138675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Разминка</a:t>
            </a: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611560" y="3068959"/>
            <a:ext cx="82809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Самое глубокое озеро России.</a:t>
            </a:r>
          </a:p>
        </p:txBody>
      </p:sp>
      <p:sp>
        <p:nvSpPr>
          <p:cNvPr id="12292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71938" y="6357938"/>
            <a:ext cx="7954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u="sng" dirty="0">
                <a:solidFill>
                  <a:srgbClr val="002060"/>
                </a:solidFill>
              </a:rPr>
              <a:t>ОТВЕТ</a:t>
            </a:r>
          </a:p>
        </p:txBody>
      </p:sp>
      <p:pic>
        <p:nvPicPr>
          <p:cNvPr id="12293" name="Picture 7" descr="J:\Школа\Курсы\РЦОКОиИТ\Гифы\География\sun_tu4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288" y="-35718"/>
            <a:ext cx="14462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154639"/>
            <a:ext cx="8229600" cy="91955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6600" b="1" dirty="0">
                <a:solidFill>
                  <a:srgbClr val="002060"/>
                </a:solidFill>
                <a:ea typeface="+mj-ea"/>
                <a:cs typeface="Arial" charset="0"/>
              </a:rPr>
              <a:t>Байкал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E2AA51-177A-4E8D-A44F-0F11CA4EA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46" y="1268760"/>
            <a:ext cx="8229600" cy="504056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95536" y="908720"/>
            <a:ext cx="7834063" cy="1383407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6000" dirty="0"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Разминка</a:t>
            </a: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r>
              <a:rPr lang="ru-RU" sz="44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Горы, где самой высокой вершиной является гора Белуха.</a:t>
            </a:r>
            <a:br>
              <a:rPr lang="ru-RU" sz="44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14340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923928" y="6309320"/>
            <a:ext cx="7954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 u="sng" dirty="0">
                <a:solidFill>
                  <a:srgbClr val="002060"/>
                </a:solidFill>
              </a:rPr>
              <a:t>ОТВЕТ</a:t>
            </a:r>
          </a:p>
        </p:txBody>
      </p:sp>
      <p:pic>
        <p:nvPicPr>
          <p:cNvPr id="14341" name="Picture 7" descr="J:\Школа\Курсы\РЦОКОиИТ\Гифы\География\sun_tu4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214313"/>
            <a:ext cx="14462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357438" y="404664"/>
            <a:ext cx="3006650" cy="115212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6600" b="1" dirty="0">
                <a:solidFill>
                  <a:srgbClr val="002060"/>
                </a:solidFill>
                <a:ea typeface="+mj-ea"/>
                <a:cs typeface="Arial" charset="0"/>
              </a:rPr>
              <a:t>Алтай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98CBD7-21AF-49BE-AEC1-7433754AB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7153456" cy="478898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071688"/>
            <a:ext cx="8229600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Рельеф России</a:t>
            </a: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 балла</a:t>
            </a:r>
            <a:br>
              <a:rPr lang="ru-RU" dirty="0">
                <a:solidFill>
                  <a:srgbClr val="002060"/>
                </a:solidFill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539551" y="3643313"/>
            <a:ext cx="796151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Уральские горы сформировались в …. эру, …. складчатость.</a:t>
            </a:r>
          </a:p>
        </p:txBody>
      </p:sp>
      <p:sp>
        <p:nvSpPr>
          <p:cNvPr id="16388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954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i="1" u="sng" dirty="0">
                <a:solidFill>
                  <a:srgbClr val="002060"/>
                </a:solidFill>
              </a:rPr>
              <a:t>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7CD502-4E1A-47C6-8901-7AAF343FE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409354"/>
            <a:ext cx="2153816" cy="223395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C8170A-79D8-4687-9505-42031DD4ECC2}"/>
              </a:ext>
            </a:extLst>
          </p:cNvPr>
          <p:cNvSpPr txBox="1"/>
          <p:nvPr/>
        </p:nvSpPr>
        <p:spPr>
          <a:xfrm>
            <a:off x="755576" y="1772817"/>
            <a:ext cx="76328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Уральские горы сформировались в </a:t>
            </a:r>
            <a:r>
              <a:rPr lang="ru-RU" sz="4000" b="1" dirty="0">
                <a:solidFill>
                  <a:srgbClr val="C00000"/>
                </a:solidFill>
              </a:rPr>
              <a:t>палеозойскую</a:t>
            </a:r>
            <a:r>
              <a:rPr lang="ru-RU" sz="4000" b="1" dirty="0">
                <a:solidFill>
                  <a:srgbClr val="002060"/>
                </a:solidFill>
              </a:rPr>
              <a:t> эру, </a:t>
            </a:r>
            <a:r>
              <a:rPr lang="ru-RU" sz="4000" b="1" dirty="0">
                <a:solidFill>
                  <a:srgbClr val="C00000"/>
                </a:solidFill>
              </a:rPr>
              <a:t>герцинскую </a:t>
            </a:r>
            <a:r>
              <a:rPr lang="ru-RU" sz="4000" b="1" dirty="0">
                <a:solidFill>
                  <a:srgbClr val="002060"/>
                </a:solidFill>
              </a:rPr>
              <a:t>складчатость.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412776"/>
            <a:ext cx="8229600" cy="1801912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Рельеф России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2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179512" y="3068960"/>
            <a:ext cx="89644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/>
              <a:t>В альпийскую складчатость сформировались горы … и полуостров ….</a:t>
            </a:r>
          </a:p>
        </p:txBody>
      </p:sp>
      <p:sp>
        <p:nvSpPr>
          <p:cNvPr id="18436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938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lastslide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0A1C2A-189C-4F92-AF87-FE5235449842}"/>
              </a:ext>
            </a:extLst>
          </p:cNvPr>
          <p:cNvSpPr txBox="1"/>
          <p:nvPr/>
        </p:nvSpPr>
        <p:spPr>
          <a:xfrm>
            <a:off x="323527" y="188640"/>
            <a:ext cx="8677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/>
              <a:t>В альпийскую складчатость сформировались горы </a:t>
            </a:r>
            <a:r>
              <a:rPr lang="ru-RU" sz="3600" b="1" i="1" dirty="0">
                <a:solidFill>
                  <a:srgbClr val="FF0000"/>
                </a:solidFill>
              </a:rPr>
              <a:t>Кавказ </a:t>
            </a:r>
            <a:r>
              <a:rPr lang="ru-RU" sz="3600" b="1" i="1" dirty="0"/>
              <a:t>и полуостров </a:t>
            </a:r>
            <a:r>
              <a:rPr lang="ru-RU" sz="3600" b="1" i="1" dirty="0">
                <a:solidFill>
                  <a:srgbClr val="FF0000"/>
                </a:solidFill>
              </a:rPr>
              <a:t>Камчатка.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9EE146-0BBD-4B97-A391-C4C0EC67D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7" y="1844824"/>
            <a:ext cx="4395911" cy="41764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03465D-8E1C-48CB-A989-A55E0FEF4B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165" y="1844824"/>
            <a:ext cx="4211960" cy="432048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323528" y="2357438"/>
            <a:ext cx="8391847" cy="337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8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br>
              <a:rPr lang="ru-RU" sz="4400" dirty="0">
                <a:latin typeface="+mj-lt"/>
                <a:ea typeface="+mj-ea"/>
                <a:cs typeface="+mj-cs"/>
              </a:rPr>
            </a:br>
            <a:r>
              <a:rPr lang="ru-RU" sz="5300" b="1" i="1" dirty="0">
                <a:latin typeface="+mj-lt"/>
                <a:ea typeface="+mj-ea"/>
                <a:cs typeface="+mj-cs"/>
              </a:rPr>
              <a:t>Медленно расползаясь, он сгребал песок, глину, обломки скальных пород, таял образуя холмы и гряды. Что это за явление и о какой форме рельефа идёт речь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1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1BCAD3-EC06-4A19-BE37-E344022A1621}"/>
              </a:ext>
            </a:extLst>
          </p:cNvPr>
          <p:cNvSpPr txBox="1"/>
          <p:nvPr/>
        </p:nvSpPr>
        <p:spPr>
          <a:xfrm>
            <a:off x="539552" y="836712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Рельеф России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 балла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37E0B7-6EA6-4E55-B152-0FDC8A918A61}"/>
              </a:ext>
            </a:extLst>
          </p:cNvPr>
          <p:cNvSpPr txBox="1"/>
          <p:nvPr/>
        </p:nvSpPr>
        <p:spPr>
          <a:xfrm>
            <a:off x="2987824" y="602128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>
                <a:hlinkClick r:id="rId2" action="ppaction://hlinksldjump"/>
              </a:rPr>
              <a:t>Ответ</a:t>
            </a:r>
            <a:endParaRPr lang="ru-RU" b="1" i="1" u="sng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512919-D891-4738-A7B4-BD3BE51A6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Цели урока: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6C4D3E-6D61-4F51-A1F6-0E9684A54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919" y="1700809"/>
            <a:ext cx="8079581" cy="4058770"/>
          </a:xfrm>
        </p:spPr>
        <p:txBody>
          <a:bodyPr/>
          <a:lstStyle/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закрепление знаний об особенностях природы России.</a:t>
            </a:r>
          </a:p>
          <a:p>
            <a:pPr algn="just"/>
            <a:r>
              <a:rPr lang="ru-RU" b="1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Задачи урока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выявить качество и уровень овладения знаниями и умениями, полученными при изучении общих вопросов о природе страны; развить интеллектуальные способности, коммуникативные навыки при работе в группах, познавательный интерес к предмету.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251034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D84A38-86F2-45B6-8FF9-9C2CA08313AA}"/>
              </a:ext>
            </a:extLst>
          </p:cNvPr>
          <p:cNvSpPr txBox="1"/>
          <p:nvPr/>
        </p:nvSpPr>
        <p:spPr>
          <a:xfrm>
            <a:off x="571500" y="260648"/>
            <a:ext cx="7888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/>
              <a:t>Древнее оледенение,</a:t>
            </a:r>
          </a:p>
          <a:p>
            <a:r>
              <a:rPr lang="ru-RU" sz="3600" b="1" i="1" dirty="0"/>
              <a:t> моренный рельеф.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5198B0-23A4-45C6-9E26-C83B1F9C5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04" y="1558946"/>
            <a:ext cx="6480720" cy="518457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836712"/>
            <a:ext cx="8229600" cy="2377976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Рельеф России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2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395536" y="3068961"/>
            <a:ext cx="874846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/>
              <a:t>…... -обширные выходы кристаллического фундамента платформ. …… относительно подвижные участки</a:t>
            </a:r>
          </a:p>
        </p:txBody>
      </p:sp>
      <p:sp>
        <p:nvSpPr>
          <p:cNvPr id="22532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1E8B65-425A-4F0D-B49A-9F793691EEE2}"/>
              </a:ext>
            </a:extLst>
          </p:cNvPr>
          <p:cNvSpPr txBox="1"/>
          <p:nvPr/>
        </p:nvSpPr>
        <p:spPr>
          <a:xfrm>
            <a:off x="323528" y="1052737"/>
            <a:ext cx="867759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/>
              <a:t> </a:t>
            </a:r>
            <a:r>
              <a:rPr lang="ru-RU" sz="4000" b="1" i="1" dirty="0">
                <a:solidFill>
                  <a:srgbClr val="FF0000"/>
                </a:solidFill>
              </a:rPr>
              <a:t>Щиты</a:t>
            </a:r>
            <a:r>
              <a:rPr lang="ru-RU" sz="4000" b="1" i="1" dirty="0"/>
              <a:t>-обширные выходы кристаллического фундамента платформ.  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Складчатые области</a:t>
            </a:r>
            <a:r>
              <a:rPr lang="ru-RU" sz="4000" b="1" i="1" dirty="0"/>
              <a:t>- относительно подвижные участки</a:t>
            </a: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 bwMode="auto">
          <a:xfrm>
            <a:off x="683568" y="1643063"/>
            <a:ext cx="7903220" cy="34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Рельеф России</a:t>
            </a:r>
            <a:br>
              <a:rPr lang="ru-RU" sz="2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14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2 балла</a:t>
            </a:r>
            <a:br>
              <a:rPr lang="ru-RU" sz="2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br>
              <a:rPr lang="ru-RU" sz="4400" dirty="0">
                <a:latin typeface="+mj-lt"/>
                <a:ea typeface="+mj-ea"/>
                <a:cs typeface="+mj-cs"/>
              </a:rPr>
            </a:br>
            <a:endParaRPr lang="ru-R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428625" y="3143250"/>
            <a:ext cx="84296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/>
              <a:t>Основные запасы нефти и газа России сосредоточены на территории …., а запасы железных и медных руд в …горах</a:t>
            </a:r>
          </a:p>
        </p:txBody>
      </p:sp>
      <p:sp>
        <p:nvSpPr>
          <p:cNvPr id="24580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84D6D7-27B6-4E69-8172-68E465CB7F7D}"/>
              </a:ext>
            </a:extLst>
          </p:cNvPr>
          <p:cNvSpPr txBox="1"/>
          <p:nvPr/>
        </p:nvSpPr>
        <p:spPr>
          <a:xfrm>
            <a:off x="142875" y="332656"/>
            <a:ext cx="88377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/>
              <a:t>Основные запасы нефти и газа России сосредоточены на территории </a:t>
            </a:r>
            <a:r>
              <a:rPr lang="ru-RU" sz="3200" b="1" i="1" dirty="0">
                <a:solidFill>
                  <a:srgbClr val="FF0000"/>
                </a:solidFill>
              </a:rPr>
              <a:t>Западной Сибири</a:t>
            </a:r>
            <a:r>
              <a:rPr lang="ru-RU" sz="3200" b="1" i="1" dirty="0"/>
              <a:t>, а запасы железных и медных руд в </a:t>
            </a:r>
            <a:r>
              <a:rPr lang="ru-RU" sz="3200" b="1" i="1" dirty="0">
                <a:solidFill>
                  <a:srgbClr val="FF0000"/>
                </a:solidFill>
              </a:rPr>
              <a:t>Уральских горах</a:t>
            </a:r>
            <a:r>
              <a:rPr lang="ru-RU" sz="3200" b="1" i="1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74EA44-AB72-45E6-ABE7-6424A1968B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0" y="2770981"/>
            <a:ext cx="3926781" cy="35283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43226B-884E-43C1-9468-7400513E9A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655" y="2708919"/>
            <a:ext cx="4427984" cy="3590453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0716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sz="6000" dirty="0">
                <a:latin typeface="Arial" pitchFamily="34" charset="0"/>
                <a:cs typeface="Arial" pitchFamily="34" charset="0"/>
              </a:rPr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0" y="3929063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Почему циклоны приносят осадки?</a:t>
            </a:r>
          </a:p>
        </p:txBody>
      </p:sp>
      <p:sp>
        <p:nvSpPr>
          <p:cNvPr id="26628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19BE4-A103-4940-8B84-CC0D4C960D2B}"/>
              </a:ext>
            </a:extLst>
          </p:cNvPr>
          <p:cNvSpPr txBox="1"/>
          <p:nvPr/>
        </p:nvSpPr>
        <p:spPr>
          <a:xfrm>
            <a:off x="755576" y="692696"/>
            <a:ext cx="605577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Климат России</a:t>
            </a:r>
            <a:br>
              <a:rPr lang="ru-RU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</a:br>
            <a:r>
              <a:rPr lang="ru-RU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3 балла</a:t>
            </a:r>
            <a:br>
              <a:rPr lang="ru-RU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</a:br>
            <a:endParaRPr lang="ru-RU" sz="4000" dirty="0">
              <a:solidFill>
                <a:schemeClr val="tx2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FEBEB2-6952-44FC-9588-6B62BB1F3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51025"/>
            <a:ext cx="2520280" cy="229503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5"/>
          <p:cNvSpPr txBox="1">
            <a:spLocks noChangeArrowheads="1"/>
          </p:cNvSpPr>
          <p:nvPr/>
        </p:nvSpPr>
        <p:spPr bwMode="auto">
          <a:xfrm>
            <a:off x="142875" y="357188"/>
            <a:ext cx="885825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Циклоны </a:t>
            </a:r>
            <a:r>
              <a:rPr lang="ru-RU" sz="3200" b="1" i="1" dirty="0"/>
              <a:t>–огромные атмосферные вихри с пониженным давлением в центре. Воздух поднимается вверх, охлаждается, влага конденсируется и выпадают осадки.</a:t>
            </a:r>
          </a:p>
          <a:p>
            <a:pPr algn="ctr"/>
            <a:endParaRPr lang="ru-RU" sz="2800" dirty="0"/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EC7B6B-0124-4179-96D3-E867A0611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38506"/>
            <a:ext cx="6613549" cy="378884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071688"/>
            <a:ext cx="8229600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Климат России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3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107504" y="3214688"/>
            <a:ext cx="90364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latin typeface="+mj-lt"/>
                <a:cs typeface="Arial" panose="020B0604020202020204" pitchFamily="34" charset="0"/>
              </a:rPr>
              <a:t>Где на территории России самые низкие зимние температуры и почему?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D45047-56F8-4EE8-AF3B-F2694C48E57A}"/>
              </a:ext>
            </a:extLst>
          </p:cNvPr>
          <p:cNvSpPr txBox="1"/>
          <p:nvPr/>
        </p:nvSpPr>
        <p:spPr>
          <a:xfrm>
            <a:off x="3347864" y="616530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hlinkClick r:id="rId2" action="ppaction://hlinksldjump"/>
              </a:rPr>
              <a:t>Ответ</a:t>
            </a:r>
            <a:endParaRPr lang="ru-RU" b="1" i="1" u="sng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9698" name="TextBox 5"/>
              <p:cNvSpPr txBox="1">
                <a:spLocks noChangeArrowheads="1"/>
              </p:cNvSpPr>
              <p:nvPr/>
            </p:nvSpPr>
            <p:spPr bwMode="auto">
              <a:xfrm>
                <a:off x="467544" y="571500"/>
                <a:ext cx="8319269" cy="4524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i="1" dirty="0"/>
                  <a:t>Самые низкая зимняя температура зафиксирована в Якутии,  в населённом пункте Оймякон – 71</a:t>
                </a:r>
                <a14:m>
                  <m:oMath xmlns:m="http://schemas.openxmlformats.org/officeDocument/2006/math">
                    <m:r>
                      <a:rPr lang="ru-RU" sz="3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ru-RU" sz="3200" b="1" i="1" dirty="0"/>
                  <a:t>. </a:t>
                </a:r>
                <a:r>
                  <a:rPr lang="ru-RU" sz="3200" i="1" dirty="0">
                    <a:solidFill>
                      <a:srgbClr val="000000"/>
                    </a:solidFill>
                    <a:effectLst/>
                    <a:latin typeface="ProximaNova"/>
                  </a:rPr>
                  <a:t>Низкие зимние температуры объясняются нарастанием </a:t>
                </a:r>
                <a:r>
                  <a:rPr lang="ru-RU" sz="3200" i="1" dirty="0" err="1">
                    <a:solidFill>
                      <a:srgbClr val="000000"/>
                    </a:solidFill>
                    <a:effectLst/>
                    <a:latin typeface="ProximaNova"/>
                  </a:rPr>
                  <a:t>континентальности</a:t>
                </a:r>
                <a:r>
                  <a:rPr lang="ru-RU" sz="3200" i="1" dirty="0">
                    <a:solidFill>
                      <a:srgbClr val="000000"/>
                    </a:solidFill>
                    <a:effectLst/>
                    <a:latin typeface="ProximaNova"/>
                  </a:rPr>
                  <a:t> климата во внутренних районах страны, большой удалённостью от всех океанов,  устанавливается сухая морозная антициклональная погода.</a:t>
                </a:r>
                <a:r>
                  <a:rPr lang="ru-RU" sz="3200" i="1" dirty="0"/>
                  <a:t> </a:t>
                </a:r>
              </a:p>
            </p:txBody>
          </p:sp>
        </mc:Choice>
        <mc:Fallback xmlns="">
          <p:sp>
            <p:nvSpPr>
              <p:cNvPr id="29698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571500"/>
                <a:ext cx="8319269" cy="4524315"/>
              </a:xfrm>
              <a:prstGeom prst="rect">
                <a:avLst/>
              </a:prstGeom>
              <a:blipFill>
                <a:blip r:embed="rId2"/>
                <a:stretch>
                  <a:fillRect t="-1752" b="-3504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39552" y="980728"/>
            <a:ext cx="7723386" cy="1584672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Климат России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3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539552" y="2565400"/>
            <a:ext cx="83529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1" dirty="0"/>
              <a:t>Определите тип климата и территорию .  Лето теплое и влажное ( +10.. 20 С), зима малоснежная, суровая (-15,- 35 С). Осадки </a:t>
            </a:r>
            <a:r>
              <a:rPr lang="ru-RU" sz="3600" b="1" i="1" dirty="0" err="1"/>
              <a:t>вчасто</a:t>
            </a:r>
            <a:r>
              <a:rPr lang="ru-RU" sz="3600" b="1" i="1" dirty="0"/>
              <a:t> в виде ливней  ( 600-800 мм)</a:t>
            </a:r>
          </a:p>
        </p:txBody>
      </p:sp>
      <p:sp>
        <p:nvSpPr>
          <p:cNvPr id="30724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4B397-0105-4E53-9FE4-0096E3EBD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273283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Правила игры: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D499B5-3147-4A55-863E-CFD169928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6792"/>
            <a:ext cx="8424936" cy="5184575"/>
          </a:xfrm>
        </p:spPr>
        <p:txBody>
          <a:bodyPr>
            <a:normAutofit fontScale="47500" lnSpcReduction="2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ru-RU" sz="4200" b="1" i="1" dirty="0">
                <a:latin typeface="Arial" panose="020B0604020202020204" pitchFamily="34" charset="0"/>
                <a:cs typeface="Arial" panose="020B0604020202020204" pitchFamily="34" charset="0"/>
              </a:rPr>
              <a:t>В игре участвуют две команды.</a:t>
            </a:r>
            <a:r>
              <a:rPr lang="ru-RU" sz="4200" b="1" i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914377">
              <a:buFont typeface="Wingdings" panose="05000000000000000000" pitchFamily="2" charset="2"/>
              <a:buChar char="§"/>
            </a:pPr>
            <a:endParaRPr lang="ru-RU" sz="42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377">
              <a:buFont typeface="Wingdings" panose="05000000000000000000" pitchFamily="2" charset="2"/>
              <a:buChar char="§"/>
            </a:pPr>
            <a:r>
              <a:rPr lang="ru-RU" sz="4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каждой команды – ответить на большее количество вопросов.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ru-RU" sz="42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4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игре 5 туров, в каждом туре по 5 вопросов, команды поочерёдно отвечают на вопросы, выбирая их на игровом поле.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4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200" b="1" i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Каждый вопрос в зависимости от степени сложности имеет свой балл. Время на размышление – 40 секунд.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4200" b="1" i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Первой отвечает команда, выбиравшая вопрос. Если команда не даёт ответ, вопрос переходит другой команде.</a:t>
            </a:r>
          </a:p>
          <a:p>
            <a:pPr defTabSz="914377">
              <a:buFont typeface="Wingdings" panose="05000000000000000000" pitchFamily="2" charset="2"/>
              <a:buChar char="§"/>
            </a:pPr>
            <a:endParaRPr lang="ru-RU" sz="42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377">
              <a:buFont typeface="Wingdings" panose="05000000000000000000" pitchFamily="2" charset="2"/>
              <a:buChar char="§"/>
            </a:pPr>
            <a:r>
              <a:rPr lang="ru-RU" sz="4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Побеждает команда, набравшая наибольшее количество баллов</a:t>
            </a:r>
          </a:p>
          <a:p>
            <a:pPr defTabSz="914377">
              <a:buFont typeface="Wingdings" panose="05000000000000000000" pitchFamily="2" charset="2"/>
              <a:buChar char="§"/>
            </a:pPr>
            <a:endParaRPr lang="ru-RU" sz="42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377">
              <a:buFont typeface="Wingdings" panose="05000000000000000000" pitchFamily="2" charset="2"/>
              <a:buChar char="§"/>
            </a:pPr>
            <a:r>
              <a:rPr lang="ru-RU" sz="4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Правильность ответа определяет учитель.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43978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5"/>
          <p:cNvSpPr txBox="1">
            <a:spLocks noChangeArrowheads="1"/>
          </p:cNvSpPr>
          <p:nvPr/>
        </p:nvSpPr>
        <p:spPr bwMode="auto">
          <a:xfrm>
            <a:off x="395536" y="548680"/>
            <a:ext cx="87163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1" dirty="0" err="1"/>
              <a:t>Муссоный</a:t>
            </a:r>
            <a:r>
              <a:rPr lang="ru-RU" sz="3600" b="1" i="1" dirty="0"/>
              <a:t> климат, юг Дальнего Востока.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AC58CC-4207-42D6-856E-016E85130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01" y="1268760"/>
            <a:ext cx="8104956" cy="487051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043608" y="898284"/>
            <a:ext cx="7146305" cy="162449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Климат России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3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771" name="TextBox 5"/>
              <p:cNvSpPr txBox="1">
                <a:spLocks noChangeArrowheads="1"/>
              </p:cNvSpPr>
              <p:nvPr/>
            </p:nvSpPr>
            <p:spPr bwMode="auto">
              <a:xfrm>
                <a:off x="323528" y="2996953"/>
                <a:ext cx="8568952" cy="1594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4000" b="1" i="1" dirty="0"/>
                  <a:t>   К=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latin typeface="Cambria Math" panose="02040503050406030204" pitchFamily="18" charset="0"/>
                          </a:rPr>
                          <m:t>О</m:t>
                        </m:r>
                      </m:num>
                      <m:den>
                        <m:r>
                          <a:rPr lang="ru-RU" sz="4000" b="1" i="1" smtClean="0">
                            <a:latin typeface="Cambria Math" panose="02040503050406030204" pitchFamily="18" charset="0"/>
                          </a:rPr>
                          <m:t>И</m:t>
                        </m:r>
                      </m:den>
                    </m:f>
                  </m:oMath>
                </a14:m>
                <a:r>
                  <a:rPr lang="ru-RU" sz="4000" b="1" i="1" dirty="0"/>
                  <a:t> . </a:t>
                </a:r>
                <a:r>
                  <a:rPr lang="ru-RU" sz="4000" b="1" i="1" dirty="0" err="1"/>
                  <a:t>Расшифруте</a:t>
                </a:r>
                <a:r>
                  <a:rPr lang="ru-RU" sz="4000" b="1" i="1" dirty="0"/>
                  <a:t> формулу, что означает, если К </a:t>
                </a:r>
                <a:r>
                  <a:rPr lang="en-US" sz="4000" b="1" i="1" dirty="0"/>
                  <a:t>&lt;1</a:t>
                </a:r>
                <a:r>
                  <a:rPr lang="ru-RU" sz="4000" b="1" i="1" dirty="0"/>
                  <a:t> </a:t>
                </a:r>
              </a:p>
            </p:txBody>
          </p:sp>
        </mc:Choice>
        <mc:Fallback xmlns="">
          <p:sp>
            <p:nvSpPr>
              <p:cNvPr id="32771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2996953"/>
                <a:ext cx="8568952" cy="1594091"/>
              </a:xfrm>
              <a:prstGeom prst="rect">
                <a:avLst/>
              </a:prstGeom>
              <a:blipFill>
                <a:blip r:embed="rId2"/>
                <a:stretch>
                  <a:fillRect l="-2489" r="-2560" b="-15709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72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C12959-1077-4222-AD54-46F2F0889BB4}"/>
              </a:ext>
            </a:extLst>
          </p:cNvPr>
          <p:cNvSpPr txBox="1"/>
          <p:nvPr/>
        </p:nvSpPr>
        <p:spPr>
          <a:xfrm>
            <a:off x="683567" y="1628800"/>
            <a:ext cx="83175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</a:rPr>
              <a:t>Коэффициент увлажнения </a:t>
            </a:r>
            <a:r>
              <a:rPr lang="ru-RU" sz="4000" b="1" i="1" dirty="0"/>
              <a:t>–отношение годовой суммы осадков к годовой испаряемости. </a:t>
            </a:r>
          </a:p>
          <a:p>
            <a:r>
              <a:rPr lang="ru-RU" sz="4000" b="1" i="1" dirty="0"/>
              <a:t>К</a:t>
            </a:r>
            <a:r>
              <a:rPr lang="en-US" sz="4000" b="1" i="1" dirty="0"/>
              <a:t>&lt;1 </a:t>
            </a:r>
            <a:r>
              <a:rPr lang="ru-RU" sz="4000" b="1" i="1" dirty="0"/>
              <a:t>увлажнение недостаточное, сухой климат.</a:t>
            </a: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07504" y="836712"/>
            <a:ext cx="8122096" cy="2163663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Климат России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3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0" y="3000375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/>
              <a:t>Где в России выпадает самое большое количество осадков? И почему?</a:t>
            </a:r>
          </a:p>
        </p:txBody>
      </p:sp>
      <p:sp>
        <p:nvSpPr>
          <p:cNvPr id="34820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954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5"/>
          <p:cNvSpPr txBox="1">
            <a:spLocks noChangeArrowheads="1"/>
          </p:cNvSpPr>
          <p:nvPr/>
        </p:nvSpPr>
        <p:spPr bwMode="auto">
          <a:xfrm>
            <a:off x="0" y="642938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/>
              <a:t> Самое большое количество осадков  выпадает </a:t>
            </a:r>
            <a:r>
              <a:rPr lang="ru-RU" sz="4000" b="1" i="1" dirty="0">
                <a:solidFill>
                  <a:srgbClr val="C00000"/>
                </a:solidFill>
              </a:rPr>
              <a:t>на юго-западных склонах Кавказа</a:t>
            </a:r>
            <a:r>
              <a:rPr lang="ru-RU" sz="4000" b="1" i="1" dirty="0"/>
              <a:t>.  Так как склоны наветренные, горы задерживают воздушные массы Атлантики.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000250"/>
            <a:ext cx="8229600" cy="8572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Наши моря и реки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6867" name="TextBox 5"/>
          <p:cNvSpPr txBox="1">
            <a:spLocks noChangeArrowheads="1"/>
          </p:cNvSpPr>
          <p:nvPr/>
        </p:nvSpPr>
        <p:spPr bwMode="auto">
          <a:xfrm>
            <a:off x="714375" y="3857625"/>
            <a:ext cx="77866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/>
            <a:r>
              <a:rPr lang="ru-RU" sz="4000" b="1" i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Самая длинная река Европы? </a:t>
            </a:r>
            <a:endParaRPr lang="ru-RU" sz="4000" b="1" i="1" dirty="0"/>
          </a:p>
        </p:txBody>
      </p:sp>
      <p:sp>
        <p:nvSpPr>
          <p:cNvPr id="36868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2F3E0E-9306-404C-8811-28ED22C33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12" y="1848247"/>
            <a:ext cx="2334344" cy="230425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564502" y="260648"/>
            <a:ext cx="4439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Волга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D8DD1B-4959-4754-9CC0-2BC782BA52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02" y="943853"/>
            <a:ext cx="8001001" cy="4970294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928813"/>
            <a:ext cx="8229600" cy="8572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Наши моря и реки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8915" name="TextBox 5"/>
          <p:cNvSpPr txBox="1">
            <a:spLocks noChangeArrowheads="1"/>
          </p:cNvSpPr>
          <p:nvPr/>
        </p:nvSpPr>
        <p:spPr bwMode="auto">
          <a:xfrm>
            <a:off x="214313" y="3714750"/>
            <a:ext cx="85725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/>
            <a:r>
              <a:rPr lang="ru-RU" sz="4000" b="1" i="1" dirty="0">
                <a:solidFill>
                  <a:srgbClr val="444444"/>
                </a:solidFill>
                <a:effectLst/>
                <a:latin typeface="Fira Sans" panose="020B0604020202020204" pitchFamily="34" charset="0"/>
              </a:rPr>
              <a:t>Русло этой реки разделяет территорию Китая и Россия.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6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1547664" y="476672"/>
            <a:ext cx="55846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Амур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8D3B37-7250-45BB-82A1-22D836396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340768"/>
            <a:ext cx="8572500" cy="494573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928813"/>
            <a:ext cx="8229600" cy="8572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atin typeface="Arial" pitchFamily="34" charset="0"/>
                <a:cs typeface="Arial" pitchFamily="34" charset="0"/>
              </a:rPr>
              <a:t>Наши моря и реки</a:t>
            </a:r>
            <a:br>
              <a:rPr lang="ru-RU" sz="4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1 балл</a:t>
            </a:r>
            <a:br>
              <a:rPr lang="ru-RU" sz="4000" dirty="0"/>
            </a:br>
            <a:br>
              <a:rPr lang="ru-RU" dirty="0"/>
            </a:br>
            <a:endParaRPr lang="ru-RU" dirty="0"/>
          </a:p>
        </p:txBody>
      </p:sp>
      <p:sp>
        <p:nvSpPr>
          <p:cNvPr id="40963" name="TextBox 5"/>
          <p:cNvSpPr txBox="1">
            <a:spLocks noChangeArrowheads="1"/>
          </p:cNvSpPr>
          <p:nvPr/>
        </p:nvSpPr>
        <p:spPr bwMode="auto">
          <a:xfrm>
            <a:off x="214313" y="3714750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/>
            <a:r>
              <a:rPr lang="ru-RU" sz="3200" dirty="0"/>
              <a:t> </a:t>
            </a:r>
            <a:r>
              <a:rPr lang="ru-RU" sz="4000" b="1" i="1" dirty="0"/>
              <a:t>Самое крупное болото мира.</a:t>
            </a:r>
          </a:p>
        </p:txBody>
      </p:sp>
      <p:sp>
        <p:nvSpPr>
          <p:cNvPr id="40964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47703"/>
              </p:ext>
            </p:extLst>
          </p:nvPr>
        </p:nvGraphicFramePr>
        <p:xfrm>
          <a:off x="1187624" y="1209675"/>
          <a:ext cx="7110236" cy="553399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60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8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8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8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04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11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Разминка</a:t>
                      </a:r>
                      <a:endParaRPr kumimoji="0" lang="ru-RU" sz="32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5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Рельеф  России</a:t>
                      </a:r>
                      <a:endParaRPr kumimoji="0" lang="ru-RU" sz="28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6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Климат России </a:t>
                      </a:r>
                      <a:endParaRPr kumimoji="0" lang="ru-RU" sz="32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8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Наши моря и реки</a:t>
                      </a:r>
                      <a:endParaRPr kumimoji="0" lang="ru-RU" sz="32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1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Растительный и животный мир </a:t>
                      </a:r>
                      <a:endParaRPr kumimoji="0" lang="ru-RU" sz="32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11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Угадай?</a:t>
                      </a:r>
                      <a:endParaRPr kumimoji="0" lang="ru-RU" sz="32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2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linkClick r:id="rId3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ru-RU" sz="4400" b="0" i="0" u="sng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urier New" pitchFamily="49" charset="0"/>
                        <a:ea typeface="Calibri" pitchFamily="34" charset="0"/>
                        <a:cs typeface="Courier New" pitchFamily="49" charset="0"/>
                      </a:endParaRPr>
                    </a:p>
                  </a:txBody>
                  <a:tcPr marL="60601" marR="60601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181" name="TextBox 41"/>
          <p:cNvSpPr txBox="1">
            <a:spLocks noChangeArrowheads="1"/>
          </p:cNvSpPr>
          <p:nvPr/>
        </p:nvSpPr>
        <p:spPr bwMode="auto">
          <a:xfrm>
            <a:off x="1928813" y="285750"/>
            <a:ext cx="5572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Игровое поле</a:t>
            </a:r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323528" y="260649"/>
            <a:ext cx="48965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Васюганское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E50E09-EB17-482B-B56B-E633EA891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55" y="1030090"/>
            <a:ext cx="7456289" cy="506320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268761"/>
            <a:ext cx="8229600" cy="936104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Наши моря и реки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43011" name="TextBox 5"/>
          <p:cNvSpPr txBox="1">
            <a:spLocks noChangeArrowheads="1"/>
          </p:cNvSpPr>
          <p:nvPr/>
        </p:nvSpPr>
        <p:spPr bwMode="auto">
          <a:xfrm>
            <a:off x="251519" y="3068960"/>
            <a:ext cx="853529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lvl="1"/>
            <a:r>
              <a:rPr lang="ru-RU" sz="3200" dirty="0"/>
              <a:t> </a:t>
            </a:r>
            <a: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Самое мелководное море России.</a:t>
            </a:r>
          </a:p>
        </p:txBody>
      </p:sp>
      <p:sp>
        <p:nvSpPr>
          <p:cNvPr id="43012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"/>
          <p:cNvSpPr txBox="1">
            <a:spLocks noChangeArrowheads="1"/>
          </p:cNvSpPr>
          <p:nvPr/>
        </p:nvSpPr>
        <p:spPr bwMode="auto">
          <a:xfrm>
            <a:off x="142876" y="142875"/>
            <a:ext cx="56532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Азовское море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99F9ED-3E2F-414C-BE64-BFCDA79CC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556792"/>
            <a:ext cx="8572500" cy="472970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928813"/>
            <a:ext cx="8229600" cy="8572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Наши моря и реки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45059" name="TextBox 5"/>
          <p:cNvSpPr txBox="1">
            <a:spLocks noChangeArrowheads="1"/>
          </p:cNvSpPr>
          <p:nvPr/>
        </p:nvSpPr>
        <p:spPr bwMode="auto">
          <a:xfrm>
            <a:off x="214313" y="3714750"/>
            <a:ext cx="85725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/>
            <a:r>
              <a:rPr lang="ru-RU" sz="3200" dirty="0"/>
              <a:t> </a:t>
            </a:r>
            <a:r>
              <a:rPr lang="ru-RU" sz="4000" b="1" i="1" dirty="0"/>
              <a:t>Море России с самой низкой солёностью в мире</a:t>
            </a:r>
          </a:p>
        </p:txBody>
      </p:sp>
      <p:sp>
        <p:nvSpPr>
          <p:cNvPr id="45060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00500" y="6357938"/>
            <a:ext cx="782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Box 1"/>
          <p:cNvSpPr txBox="1">
            <a:spLocks noChangeArrowheads="1"/>
          </p:cNvSpPr>
          <p:nvPr/>
        </p:nvSpPr>
        <p:spPr bwMode="auto">
          <a:xfrm>
            <a:off x="395536" y="548681"/>
            <a:ext cx="655272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  Балтийское море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C57B04-C3E3-45D3-B1A7-8DCCB1F03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056784" cy="499112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0DD996-C027-40FC-A851-30991C09F705}"/>
              </a:ext>
            </a:extLst>
          </p:cNvPr>
          <p:cNvSpPr txBox="1"/>
          <p:nvPr/>
        </p:nvSpPr>
        <p:spPr>
          <a:xfrm>
            <a:off x="467544" y="476672"/>
            <a:ext cx="8352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Растительный и животный мир</a:t>
            </a:r>
          </a:p>
          <a:p>
            <a:pPr algn="ctr"/>
            <a:r>
              <a:rPr lang="ru-RU" sz="4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 балла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46AADD-8C29-44C7-8A19-25A9EAD0BFD2}"/>
              </a:ext>
            </a:extLst>
          </p:cNvPr>
          <p:cNvSpPr txBox="1"/>
          <p:nvPr/>
        </p:nvSpPr>
        <p:spPr>
          <a:xfrm>
            <a:off x="467544" y="2492896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каких лесах России рядом с пихтой и кедрами можно увидеть грецкий орех и пробковое дерево и полюбоваться елью, обвитой диким виноградом?</a:t>
            </a:r>
            <a:endParaRPr lang="ru-RU" sz="3600" b="1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0DA9F0-8CA3-4881-87B1-27E4B85D3B75}"/>
              </a:ext>
            </a:extLst>
          </p:cNvPr>
          <p:cNvSpPr txBox="1"/>
          <p:nvPr/>
        </p:nvSpPr>
        <p:spPr>
          <a:xfrm>
            <a:off x="3041780" y="5877272"/>
            <a:ext cx="1242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>
                <a:hlinkClick r:id="rId2" action="ppaction://hlinksldjump"/>
              </a:rPr>
              <a:t>Ответ</a:t>
            </a:r>
            <a:endParaRPr lang="ru-RU" sz="2000" b="1" i="1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"/>
          <p:cNvSpPr txBox="1">
            <a:spLocks noChangeArrowheads="1"/>
          </p:cNvSpPr>
          <p:nvPr/>
        </p:nvSpPr>
        <p:spPr bwMode="auto">
          <a:xfrm>
            <a:off x="467544" y="332657"/>
            <a:ext cx="70567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Леса Дальнего Востока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AD6134-FED6-455E-ACE8-09BD874592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1628800"/>
            <a:ext cx="8150870" cy="466246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19634B-2939-48B3-AD59-8B950C0BB85F}"/>
              </a:ext>
            </a:extLst>
          </p:cNvPr>
          <p:cNvSpPr txBox="1"/>
          <p:nvPr/>
        </p:nvSpPr>
        <p:spPr>
          <a:xfrm>
            <a:off x="1259632" y="692696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Растительный и животный мир</a:t>
            </a:r>
          </a:p>
          <a:p>
            <a:pPr algn="ctr"/>
            <a:r>
              <a:rPr lang="ru-RU" sz="32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 балла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3F0AEC-0459-4009-8A5C-B6D82EE7140C}"/>
              </a:ext>
            </a:extLst>
          </p:cNvPr>
          <p:cNvSpPr txBox="1"/>
          <p:nvPr/>
        </p:nvSpPr>
        <p:spPr>
          <a:xfrm>
            <a:off x="737118" y="2348880"/>
            <a:ext cx="8155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Для какой зоны характерны: суслик ковыль, дрофа, жаворонок? </a:t>
            </a:r>
            <a:endParaRPr lang="ru-RU" sz="3600" b="1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3090BA-0E33-4725-9F57-0B70D77C9FFA}"/>
              </a:ext>
            </a:extLst>
          </p:cNvPr>
          <p:cNvSpPr txBox="1"/>
          <p:nvPr/>
        </p:nvSpPr>
        <p:spPr>
          <a:xfrm>
            <a:off x="2699792" y="558924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2" action="ppaction://hlinksldjump"/>
              </a:rPr>
              <a:t>Ответ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1"/>
          <p:cNvSpPr txBox="1">
            <a:spLocks noChangeArrowheads="1"/>
          </p:cNvSpPr>
          <p:nvPr/>
        </p:nvSpPr>
        <p:spPr bwMode="auto">
          <a:xfrm>
            <a:off x="571500" y="260649"/>
            <a:ext cx="515262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Степи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A164CC-923D-468A-A814-3F882A41D5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24744"/>
            <a:ext cx="7344816" cy="475252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B863FB-7EF8-454D-83CA-3F28C5A6656A}"/>
              </a:ext>
            </a:extLst>
          </p:cNvPr>
          <p:cNvSpPr txBox="1"/>
          <p:nvPr/>
        </p:nvSpPr>
        <p:spPr>
          <a:xfrm>
            <a:off x="323528" y="2420888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6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Природная зона, в которой расположен полуостров Таймыр.</a:t>
            </a:r>
            <a:endParaRPr lang="ru-RU" sz="3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47E849-9444-477C-843A-6BF8CC15E1A0}"/>
              </a:ext>
            </a:extLst>
          </p:cNvPr>
          <p:cNvSpPr txBox="1"/>
          <p:nvPr/>
        </p:nvSpPr>
        <p:spPr>
          <a:xfrm>
            <a:off x="1331640" y="476672"/>
            <a:ext cx="63367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Растительный и животный мир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 балла</a:t>
            </a:r>
          </a:p>
        </p:txBody>
      </p:sp>
      <p:sp>
        <p:nvSpPr>
          <p:cNvPr id="3" name="TextBox 2">
            <a:hlinkClick r:id="rId2" action="ppaction://hlinksldjump"/>
            <a:extLst>
              <a:ext uri="{FF2B5EF4-FFF2-40B4-BE49-F238E27FC236}">
                <a16:creationId xmlns:a16="http://schemas.microsoft.com/office/drawing/2014/main" id="{D02FCA9D-628E-4BCF-AD95-83C296516506}"/>
              </a:ext>
            </a:extLst>
          </p:cNvPr>
          <p:cNvSpPr txBox="1"/>
          <p:nvPr/>
        </p:nvSpPr>
        <p:spPr>
          <a:xfrm>
            <a:off x="2843808" y="544522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785938"/>
            <a:ext cx="7800975" cy="707886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Разминка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422546" y="4000500"/>
            <a:ext cx="78009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Самая низкая точка России? </a:t>
            </a:r>
            <a:endParaRPr lang="ru-RU" sz="4000" b="1" i="1" dirty="0"/>
          </a:p>
        </p:txBody>
      </p: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3635896" y="5877272"/>
            <a:ext cx="19442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ОТВЕТ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D0347D-BAC1-4F24-A4D2-43B3C5D36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68760"/>
            <a:ext cx="2585864" cy="259228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1115616" y="188640"/>
            <a:ext cx="57606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Тундра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A5B09B-C594-4325-9295-FCCB68BB0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7528892" cy="501298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3DBDD0-60FA-4E20-B7D4-C386186ABF84}"/>
              </a:ext>
            </a:extLst>
          </p:cNvPr>
          <p:cNvSpPr txBox="1"/>
          <p:nvPr/>
        </p:nvSpPr>
        <p:spPr>
          <a:xfrm>
            <a:off x="683568" y="2780928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40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Природная зона, в которой водятся росомахи.</a:t>
            </a:r>
            <a:endParaRPr lang="ru-RU" sz="40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E34F30-07C5-4A98-BFA7-2DAC7AC1821E}"/>
              </a:ext>
            </a:extLst>
          </p:cNvPr>
          <p:cNvSpPr txBox="1"/>
          <p:nvPr/>
        </p:nvSpPr>
        <p:spPr>
          <a:xfrm>
            <a:off x="1403648" y="260649"/>
            <a:ext cx="54543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Растительный и животный мир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 балла</a:t>
            </a:r>
          </a:p>
        </p:txBody>
      </p:sp>
      <p:sp>
        <p:nvSpPr>
          <p:cNvPr id="2" name="TextBox 1">
            <a:hlinkClick r:id="rId2" action="ppaction://hlinksldjump"/>
            <a:extLst>
              <a:ext uri="{FF2B5EF4-FFF2-40B4-BE49-F238E27FC236}">
                <a16:creationId xmlns:a16="http://schemas.microsoft.com/office/drawing/2014/main" id="{70BB705C-6518-44FD-962E-D94C9313B55F}"/>
              </a:ext>
            </a:extLst>
          </p:cNvPr>
          <p:cNvSpPr txBox="1"/>
          <p:nvPr/>
        </p:nvSpPr>
        <p:spPr>
          <a:xfrm>
            <a:off x="2843808" y="515719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1619672" y="188641"/>
            <a:ext cx="51125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Тайга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0B77A0-0ABC-44DE-9E84-69DB0F5A5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48" y="1199034"/>
            <a:ext cx="7740352" cy="479992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B791EB-7B83-444F-A28F-3B222C1FD4B6}"/>
              </a:ext>
            </a:extLst>
          </p:cNvPr>
          <p:cNvSpPr txBox="1"/>
          <p:nvPr/>
        </p:nvSpPr>
        <p:spPr>
          <a:xfrm>
            <a:off x="467544" y="260648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/>
              <a:t>Назовите представленное животное?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4042EF-1C9D-4AF0-AB36-35A2F930E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84087"/>
            <a:ext cx="6912768" cy="4365193"/>
          </a:xfrm>
          <a:prstGeom prst="rect">
            <a:avLst/>
          </a:prstGeom>
        </p:spPr>
      </p:pic>
      <p:sp>
        <p:nvSpPr>
          <p:cNvPr id="4" name="TextBox 3">
            <a:hlinkClick r:id="rId3" action="ppaction://hlinksldjump"/>
            <a:extLst>
              <a:ext uri="{FF2B5EF4-FFF2-40B4-BE49-F238E27FC236}">
                <a16:creationId xmlns:a16="http://schemas.microsoft.com/office/drawing/2014/main" id="{2A3228F6-39FA-495C-81FD-FA5D04FCDF6D}"/>
              </a:ext>
            </a:extLst>
          </p:cNvPr>
          <p:cNvSpPr txBox="1"/>
          <p:nvPr/>
        </p:nvSpPr>
        <p:spPr>
          <a:xfrm>
            <a:off x="2627784" y="630932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/>
              <a:t>Ответ</a:t>
            </a:r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395536" y="332656"/>
            <a:ext cx="64087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 </a:t>
            </a:r>
            <a:r>
              <a:rPr lang="ru-RU" sz="4400" b="1" dirty="0"/>
              <a:t>Нерпа</a:t>
            </a: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AC82BD-3B1E-4F02-8E33-92188EEC65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7200800" cy="477653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39552" y="908720"/>
            <a:ext cx="7690048" cy="209165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Угадай ребус?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2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57348" name="TextBox 4"/>
          <p:cNvSpPr txBox="1">
            <a:spLocks noChangeArrowheads="1"/>
          </p:cNvSpPr>
          <p:nvPr/>
        </p:nvSpPr>
        <p:spPr bwMode="auto">
          <a:xfrm>
            <a:off x="4000500" y="6357938"/>
            <a:ext cx="954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hlinkClick r:id="rId2" action="ppaction://hlinksldjump"/>
              </a:rPr>
              <a:t>ОТВЕТ</a:t>
            </a:r>
            <a:endParaRPr lang="ru-RU"/>
          </a:p>
        </p:txBody>
      </p:sp>
      <p:pic>
        <p:nvPicPr>
          <p:cNvPr id="8" name="Picture 2" descr="http://allforchildren.ru/rebus/rebus13/13-001.gif">
            <a:extLst>
              <a:ext uri="{FF2B5EF4-FFF2-40B4-BE49-F238E27FC236}">
                <a16:creationId xmlns:a16="http://schemas.microsoft.com/office/drawing/2014/main" id="{A12B05F5-9710-4F02-885E-63352712A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054" y="2276872"/>
            <a:ext cx="8495891" cy="33983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1F2C97-F3C9-44D4-91BF-90C3D93D8C94}"/>
              </a:ext>
            </a:extLst>
          </p:cNvPr>
          <p:cNvSpPr txBox="1"/>
          <p:nvPr/>
        </p:nvSpPr>
        <p:spPr>
          <a:xfrm>
            <a:off x="1043608" y="141277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Кама</a:t>
            </a:r>
          </a:p>
        </p:txBody>
      </p:sp>
      <p:pic>
        <p:nvPicPr>
          <p:cNvPr id="5" name="Picture 2" descr="http://allforchildren.ru/rebus/rebus13/13-001.gif">
            <a:extLst>
              <a:ext uri="{FF2B5EF4-FFF2-40B4-BE49-F238E27FC236}">
                <a16:creationId xmlns:a16="http://schemas.microsoft.com/office/drawing/2014/main" id="{DF92D11E-5B89-413E-8B81-F2CE32A24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34" y="2276872"/>
            <a:ext cx="8495891" cy="33983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857375"/>
            <a:ext cx="8229600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Угадай ребус?</a:t>
            </a: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2 балла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59395" name="TextBox 4"/>
          <p:cNvSpPr txBox="1">
            <a:spLocks noChangeArrowheads="1"/>
          </p:cNvSpPr>
          <p:nvPr/>
        </p:nvSpPr>
        <p:spPr bwMode="auto">
          <a:xfrm>
            <a:off x="4000500" y="6357938"/>
            <a:ext cx="954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hlinkClick r:id="rId2" action="ppaction://hlinksldjump"/>
              </a:rPr>
              <a:t>ОТВЕТ</a:t>
            </a:r>
            <a:endParaRPr lang="ru-RU"/>
          </a:p>
        </p:txBody>
      </p:sp>
      <p:pic>
        <p:nvPicPr>
          <p:cNvPr id="6" name="Picture 2" descr="http://allforchildren.ru/rebus/rebus13/13-015.gif">
            <a:extLst>
              <a:ext uri="{FF2B5EF4-FFF2-40B4-BE49-F238E27FC236}">
                <a16:creationId xmlns:a16="http://schemas.microsoft.com/office/drawing/2014/main" id="{61ADDA89-2477-4F98-A91D-0F7FA65F5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50300"/>
            <a:ext cx="6711305" cy="218730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5C9948-5527-450F-9760-CD42D73EFB30}"/>
              </a:ext>
            </a:extLst>
          </p:cNvPr>
          <p:cNvSpPr txBox="1"/>
          <p:nvPr/>
        </p:nvSpPr>
        <p:spPr>
          <a:xfrm>
            <a:off x="1691680" y="3812272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Байкал</a:t>
            </a:r>
          </a:p>
        </p:txBody>
      </p:sp>
      <p:pic>
        <p:nvPicPr>
          <p:cNvPr id="5" name="Picture 2" descr="http://allforchildren.ru/rebus/rebus13/13-015.gif">
            <a:extLst>
              <a:ext uri="{FF2B5EF4-FFF2-40B4-BE49-F238E27FC236}">
                <a16:creationId xmlns:a16="http://schemas.microsoft.com/office/drawing/2014/main" id="{307CE029-5B63-4209-93D4-980B9C716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052736"/>
            <a:ext cx="6711305" cy="218730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Box 4"/>
          <p:cNvSpPr txBox="1">
            <a:spLocks noChangeArrowheads="1"/>
          </p:cNvSpPr>
          <p:nvPr/>
        </p:nvSpPr>
        <p:spPr bwMode="auto">
          <a:xfrm>
            <a:off x="4000500" y="6357938"/>
            <a:ext cx="954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hlinkClick r:id="rId2" action="ppaction://hlinksldjump"/>
              </a:rPr>
              <a:t>ОТВЕТ</a:t>
            </a: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E7620D-3914-4A5B-A8A3-D7DC3D95D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1" y="1575813"/>
            <a:ext cx="7668853" cy="4782126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A1568C87-6735-40CA-B96E-E9CE38758110}"/>
              </a:ext>
            </a:extLst>
          </p:cNvPr>
          <p:cNvCxnSpPr/>
          <p:nvPr/>
        </p:nvCxnSpPr>
        <p:spPr>
          <a:xfrm flipH="1">
            <a:off x="7966439" y="2636912"/>
            <a:ext cx="540000" cy="900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Picture 9" descr="J:\Школа\Курсы\РЦОКОиИТ\Гифы\География\Info_01.gif">
            <a:extLst>
              <a:ext uri="{FF2B5EF4-FFF2-40B4-BE49-F238E27FC236}">
                <a16:creationId xmlns:a16="http://schemas.microsoft.com/office/drawing/2014/main" id="{F2B5038E-F51E-4B96-AEE6-1756C6CB03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408627" y="63250"/>
            <a:ext cx="19288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16983A-1FB4-40BD-9966-57F022162FBE}"/>
              </a:ext>
            </a:extLst>
          </p:cNvPr>
          <p:cNvSpPr txBox="1"/>
          <p:nvPr/>
        </p:nvSpPr>
        <p:spPr>
          <a:xfrm>
            <a:off x="806560" y="620688"/>
            <a:ext cx="5061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Узнай географический объект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187624" y="5805264"/>
            <a:ext cx="7735714" cy="62411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2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- 27 м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EC3864-E925-4A71-93F0-0E1404EFE1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142875"/>
            <a:ext cx="8533581" cy="5518373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0381FF-4749-4E22-9D27-0B0E12CB7F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1" y="1575813"/>
            <a:ext cx="7668853" cy="47821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0944B2-CD8E-47B0-8686-27186D8BD3A2}"/>
              </a:ext>
            </a:extLst>
          </p:cNvPr>
          <p:cNvSpPr txBox="1"/>
          <p:nvPr/>
        </p:nvSpPr>
        <p:spPr>
          <a:xfrm>
            <a:off x="7236295" y="3501008"/>
            <a:ext cx="1764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Камчатка</a:t>
            </a:r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25244" y="467743"/>
            <a:ext cx="7866255" cy="116105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sz="6000" dirty="0">
                <a:latin typeface="Arial" pitchFamily="34" charset="0"/>
                <a:cs typeface="Arial" pitchFamily="34" charset="0"/>
              </a:rPr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63491" name="TextBox 4"/>
          <p:cNvSpPr txBox="1">
            <a:spLocks noChangeArrowheads="1"/>
          </p:cNvSpPr>
          <p:nvPr/>
        </p:nvSpPr>
        <p:spPr bwMode="auto">
          <a:xfrm>
            <a:off x="4000500" y="6357938"/>
            <a:ext cx="954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hlinkClick r:id="rId2" action="ppaction://hlinksldjump"/>
              </a:rPr>
              <a:t>ОТВЕТ</a:t>
            </a: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30CCF-6B0F-4D42-97D5-721411DEB1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52" y="1268760"/>
            <a:ext cx="8567235" cy="501865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D3F4C34C-81B1-4246-A96A-AA96482ADC1C}"/>
              </a:ext>
            </a:extLst>
          </p:cNvPr>
          <p:cNvCxnSpPr/>
          <p:nvPr/>
        </p:nvCxnSpPr>
        <p:spPr>
          <a:xfrm flipH="1">
            <a:off x="6084168" y="3212976"/>
            <a:ext cx="648072" cy="14401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8E5A180-45DA-4FF3-B88C-90F4B02328C5}"/>
              </a:ext>
            </a:extLst>
          </p:cNvPr>
          <p:cNvSpPr txBox="1"/>
          <p:nvPr/>
        </p:nvSpPr>
        <p:spPr>
          <a:xfrm>
            <a:off x="467544" y="404664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1" dirty="0"/>
              <a:t>Узнай географический объект</a:t>
            </a:r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BC29-DCC4-4E36-9FE5-3A19DD3A2AAB}"/>
              </a:ext>
            </a:extLst>
          </p:cNvPr>
          <p:cNvSpPr txBox="1"/>
          <p:nvPr/>
        </p:nvSpPr>
        <p:spPr>
          <a:xfrm>
            <a:off x="899592" y="1556792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Река Лена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CF1485-F086-41E8-A07D-DDF5DFDFE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82" y="1124744"/>
            <a:ext cx="8567235" cy="501865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17A199-C62A-47C4-8FDB-4991F6854E57}"/>
              </a:ext>
            </a:extLst>
          </p:cNvPr>
          <p:cNvSpPr txBox="1"/>
          <p:nvPr/>
        </p:nvSpPr>
        <p:spPr>
          <a:xfrm>
            <a:off x="6012160" y="314096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Лена</a:t>
            </a:r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39552" y="130176"/>
            <a:ext cx="7690048" cy="108996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dirty="0"/>
            </a:br>
            <a:endParaRPr lang="ru-RU" dirty="0"/>
          </a:p>
        </p:txBody>
      </p:sp>
      <p:sp>
        <p:nvSpPr>
          <p:cNvPr id="65539" name="TextBox 4"/>
          <p:cNvSpPr txBox="1">
            <a:spLocks noChangeArrowheads="1"/>
          </p:cNvSpPr>
          <p:nvPr/>
        </p:nvSpPr>
        <p:spPr bwMode="auto">
          <a:xfrm>
            <a:off x="4000500" y="6357938"/>
            <a:ext cx="954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hlinkClick r:id="rId2" action="ppaction://hlinksldjump"/>
              </a:rPr>
              <a:t>ОТВЕТ</a:t>
            </a: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748C91-6647-4056-B9F5-49DF97D7F0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56" y="1228661"/>
            <a:ext cx="7848872" cy="4752528"/>
          </a:xfrm>
          <a:prstGeom prst="rect">
            <a:avLst/>
          </a:prstGeom>
          <a:ln w="28575">
            <a:solidFill>
              <a:srgbClr val="E6E6E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38B1480E-FBEE-4F26-BCF4-CD0C9DDC77DC}"/>
              </a:ext>
            </a:extLst>
          </p:cNvPr>
          <p:cNvCxnSpPr/>
          <p:nvPr/>
        </p:nvCxnSpPr>
        <p:spPr>
          <a:xfrm flipH="1">
            <a:off x="7812360" y="4005064"/>
            <a:ext cx="360040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6B65B0C-A225-4823-97A6-25F7F669B8C5}"/>
              </a:ext>
            </a:extLst>
          </p:cNvPr>
          <p:cNvSpPr txBox="1"/>
          <p:nvPr/>
        </p:nvSpPr>
        <p:spPr>
          <a:xfrm>
            <a:off x="2195736" y="404664"/>
            <a:ext cx="4662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i="1" dirty="0"/>
              <a:t>Узнай географический объект</a:t>
            </a:r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3F86B4-FF17-4C7A-82E2-CB611F74A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6" y="740680"/>
            <a:ext cx="8136904" cy="5376639"/>
          </a:xfrm>
          <a:prstGeom prst="rect">
            <a:avLst/>
          </a:prstGeom>
          <a:ln w="28575">
            <a:solidFill>
              <a:srgbClr val="E6E6E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B9A029-CF5B-4F72-BBD7-4A475C10D3C0}"/>
              </a:ext>
            </a:extLst>
          </p:cNvPr>
          <p:cNvSpPr txBox="1"/>
          <p:nvPr/>
        </p:nvSpPr>
        <p:spPr>
          <a:xfrm>
            <a:off x="7524328" y="37890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Сахалин</a:t>
            </a:r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16" descr="J:\Школа\Курсы\РЦОКОиИТ\Гифы\География\sun_tu4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328" y="403616"/>
            <a:ext cx="11255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TextBox 7"/>
          <p:cNvSpPr txBox="1">
            <a:spLocks noChangeArrowheads="1"/>
          </p:cNvSpPr>
          <p:nvPr/>
        </p:nvSpPr>
        <p:spPr bwMode="auto">
          <a:xfrm rot="-491919">
            <a:off x="322263" y="1992313"/>
            <a:ext cx="83581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>
                <a:solidFill>
                  <a:srgbClr val="800000"/>
                </a:solidFill>
              </a:rPr>
              <a:t>Молодцы!!!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64A0D0-3E76-372D-56E7-768F650E6571}"/>
              </a:ext>
            </a:extLst>
          </p:cNvPr>
          <p:cNvSpPr txBox="1"/>
          <p:nvPr/>
        </p:nvSpPr>
        <p:spPr>
          <a:xfrm>
            <a:off x="899592" y="5013176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Поздравляем победителей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403648" y="1785938"/>
            <a:ext cx="5544616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Разминка</a:t>
            </a: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467544" y="3140968"/>
            <a:ext cx="85689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Самое глубокое и большое море России? 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8196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079838" y="6357938"/>
            <a:ext cx="7954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u="sng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ОТВЕТ</a:t>
            </a:r>
          </a:p>
        </p:txBody>
      </p:sp>
      <p:pic>
        <p:nvPicPr>
          <p:cNvPr id="8197" name="Picture 7" descr="J:\Школа\Курсы\РЦОКОиИТ\Гифы\География\sun_tu4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0320" y="137400"/>
            <a:ext cx="14462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71500" y="260648"/>
            <a:ext cx="8229600" cy="100811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6600" b="1" dirty="0" err="1">
                <a:solidFill>
                  <a:srgbClr val="002060"/>
                </a:solidFill>
                <a:ea typeface="+mj-ea"/>
                <a:cs typeface="Arial" charset="0"/>
              </a:rPr>
              <a:t>Беренгово</a:t>
            </a:r>
            <a:r>
              <a:rPr lang="ru-RU" sz="6600" b="1" dirty="0">
                <a:solidFill>
                  <a:srgbClr val="002060"/>
                </a:solidFill>
                <a:ea typeface="+mj-ea"/>
                <a:cs typeface="Arial" charset="0"/>
              </a:rPr>
              <a:t> море</a:t>
            </a:r>
          </a:p>
        </p:txBody>
      </p:sp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42875" y="6429375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далее 6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42862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0EA18A-587A-455C-A3C3-D2FBB31E54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54" y="1412776"/>
            <a:ext cx="8572500" cy="482453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27584" y="1124744"/>
            <a:ext cx="7402016" cy="1323439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Разминка</a:t>
            </a:r>
            <a:br>
              <a:rPr lang="ru-RU" sz="6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br>
              <a:rPr lang="ru-RU" sz="6000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балл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467544" y="2996952"/>
            <a:ext cx="826529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 algn="ctr">
              <a:spcAft>
                <a:spcPts val="750"/>
              </a:spcAft>
              <a:tabLst>
                <a:tab pos="457200" algn="l"/>
              </a:tabLst>
            </a:pPr>
            <a:r>
              <a:rPr lang="ru-RU" sz="40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Самая многоводная река России?</a:t>
            </a:r>
            <a:endParaRPr lang="ru-RU" sz="40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4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151276" y="6357938"/>
            <a:ext cx="7954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ОТВЕТ</a:t>
            </a:r>
          </a:p>
        </p:txBody>
      </p:sp>
      <p:pic>
        <p:nvPicPr>
          <p:cNvPr id="10245" name="Picture 7" descr="J:\Школа\Курсы\РЦОКОиИТ\Гифы\География\sun_tu4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142875"/>
            <a:ext cx="14462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2814</TotalTime>
  <Words>980</Words>
  <Application>Microsoft Office PowerPoint</Application>
  <PresentationFormat>Экран (4:3)</PresentationFormat>
  <Paragraphs>194</Paragraphs>
  <Slides>65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7" baseType="lpstr">
      <vt:lpstr>Arial</vt:lpstr>
      <vt:lpstr>Calibri</vt:lpstr>
      <vt:lpstr>Calibri Light</vt:lpstr>
      <vt:lpstr>Cambria Math</vt:lpstr>
      <vt:lpstr>Courier New</vt:lpstr>
      <vt:lpstr>Fira Sans</vt:lpstr>
      <vt:lpstr>Helvetica</vt:lpstr>
      <vt:lpstr>Helvetica Neue</vt:lpstr>
      <vt:lpstr>ProximaNova</vt:lpstr>
      <vt:lpstr>Times New Roman</vt:lpstr>
      <vt:lpstr>Wingdings</vt:lpstr>
      <vt:lpstr>Метрополия</vt:lpstr>
      <vt:lpstr>Презентация PowerPoint</vt:lpstr>
      <vt:lpstr>Цели урока:</vt:lpstr>
      <vt:lpstr>Правила игры:</vt:lpstr>
      <vt:lpstr>Презентация PowerPoint</vt:lpstr>
      <vt:lpstr>Разминка  1 балл  </vt:lpstr>
      <vt:lpstr>- 27 м</vt:lpstr>
      <vt:lpstr>Разминка  1 балл  </vt:lpstr>
      <vt:lpstr>Презентация PowerPoint</vt:lpstr>
      <vt:lpstr>Разминка  1 балл  </vt:lpstr>
      <vt:lpstr>Презентация PowerPoint</vt:lpstr>
      <vt:lpstr>Разминка  1 балл  </vt:lpstr>
      <vt:lpstr>Презентация PowerPoint</vt:lpstr>
      <vt:lpstr>  Разминка  1 балл  Горы, где самой высокой вершиной является гора Белуха. </vt:lpstr>
      <vt:lpstr>Презентация PowerPoint</vt:lpstr>
      <vt:lpstr>Рельеф России  2 балла  </vt:lpstr>
      <vt:lpstr>Презентация PowerPoint</vt:lpstr>
      <vt:lpstr>Рельеф России 2 балла  </vt:lpstr>
      <vt:lpstr>Презентация PowerPoint</vt:lpstr>
      <vt:lpstr>Презентация PowerPoint</vt:lpstr>
      <vt:lpstr>Презентация PowerPoint</vt:lpstr>
      <vt:lpstr>Рельеф России 2 балла  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  <vt:lpstr>Климат России 3 балла  </vt:lpstr>
      <vt:lpstr>Презентация PowerPoint</vt:lpstr>
      <vt:lpstr>Климат России 3 балла  </vt:lpstr>
      <vt:lpstr>Презентация PowerPoint</vt:lpstr>
      <vt:lpstr>Климат России 3 балла  </vt:lpstr>
      <vt:lpstr>Презентация PowerPoint</vt:lpstr>
      <vt:lpstr>Климат России 3 балла  </vt:lpstr>
      <vt:lpstr>Презентация PowerPoint</vt:lpstr>
      <vt:lpstr>Наши моря и реки 1 балл  </vt:lpstr>
      <vt:lpstr>Презентация PowerPoint</vt:lpstr>
      <vt:lpstr>Наши моря и реки 1 балл  </vt:lpstr>
      <vt:lpstr>Презентация PowerPoint</vt:lpstr>
      <vt:lpstr>Наши моря и реки 1 балл  </vt:lpstr>
      <vt:lpstr>Презентация PowerPoint</vt:lpstr>
      <vt:lpstr>Наши моря и реки 1 балл  </vt:lpstr>
      <vt:lpstr>Презентация PowerPoint</vt:lpstr>
      <vt:lpstr>Наши моря и реки 1 балл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Угадай ребус? 2 балла  </vt:lpstr>
      <vt:lpstr>Презентация PowerPoint</vt:lpstr>
      <vt:lpstr>Угадай ребус? 2 балла  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  <vt:lpstr>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elena.gairunova@mail.ru</cp:lastModifiedBy>
  <cp:revision>192</cp:revision>
  <dcterms:created xsi:type="dcterms:W3CDTF">2010-06-25T18:41:36Z</dcterms:created>
  <dcterms:modified xsi:type="dcterms:W3CDTF">2022-05-16T16:52:52Z</dcterms:modified>
</cp:coreProperties>
</file>