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C17383-08EE-4989-A889-312138449543}" v="84" dt="2021-04-01T04:52:11.4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1C17383-08EE-4989-A889-312138449543}"/>
    <pc:docChg chg="modSld">
      <pc:chgData name="" userId="" providerId="" clId="Web-{31C17383-08EE-4989-A889-312138449543}" dt="2021-04-01T04:51:03.613" v="4" actId="20577"/>
      <pc:docMkLst>
        <pc:docMk/>
      </pc:docMkLst>
      <pc:sldChg chg="modSp">
        <pc:chgData name="" userId="" providerId="" clId="Web-{31C17383-08EE-4989-A889-312138449543}" dt="2021-04-01T04:51:03.613" v="4" actId="20577"/>
        <pc:sldMkLst>
          <pc:docMk/>
          <pc:sldMk cId="0" sldId="256"/>
        </pc:sldMkLst>
        <pc:spChg chg="mod">
          <ac:chgData name="" userId="" providerId="" clId="Web-{31C17383-08EE-4989-A889-312138449543}" dt="2021-04-01T04:51:03.613" v="4" actId="20577"/>
          <ac:spMkLst>
            <pc:docMk/>
            <pc:sldMk cId="0" sldId="256"/>
            <ac:spMk id="82" creationId="{00000000-0000-0000-0000-000000000000}"/>
          </ac:spMkLst>
        </pc:spChg>
      </pc:sldChg>
    </pc:docChg>
  </pc:docChgLst>
  <pc:docChgLst>
    <pc:chgData name="MachambetovAK" clId="Web-{31C17383-08EE-4989-A889-312138449543}"/>
    <pc:docChg chg="modSld">
      <pc:chgData name="MachambetovAK" userId="" providerId="" clId="Web-{31C17383-08EE-4989-A889-312138449543}" dt="2021-04-01T04:52:11.426" v="33" actId="14100"/>
      <pc:docMkLst>
        <pc:docMk/>
      </pc:docMkLst>
      <pc:sldChg chg="modSp">
        <pc:chgData name="MachambetovAK" userId="" providerId="" clId="Web-{31C17383-08EE-4989-A889-312138449543}" dt="2021-04-01T04:52:11.426" v="33" actId="14100"/>
        <pc:sldMkLst>
          <pc:docMk/>
          <pc:sldMk cId="0" sldId="256"/>
        </pc:sldMkLst>
        <pc:spChg chg="mod">
          <ac:chgData name="MachambetovAK" userId="" providerId="" clId="Web-{31C17383-08EE-4989-A889-312138449543}" dt="2021-04-01T04:52:11.426" v="33" actId="14100"/>
          <ac:spMkLst>
            <pc:docMk/>
            <pc:sldMk cId="0" sldId="256"/>
            <ac:spMk id="82" creationId="{00000000-0000-0000-0000-000000000000}"/>
          </ac:spMkLst>
        </pc:spChg>
        <pc:spChg chg="mod">
          <ac:chgData name="MachambetovAK" userId="" providerId="" clId="Web-{31C17383-08EE-4989-A889-312138449543}" dt="2021-04-01T04:51:59.973" v="32" actId="14100"/>
          <ac:spMkLst>
            <pc:docMk/>
            <pc:sldMk cId="0" sldId="256"/>
            <ac:spMk id="84" creationId="{00000000-0000-0000-0000-000000000000}"/>
          </ac:spMkLst>
        </pc:spChg>
      </pc:sldChg>
    </pc:docChg>
  </pc:docChgLst>
  <pc:docChgLst>
    <pc:chgData name="MachambetovAK" userId="li/WhBN8Nqrtc0xJvBL6vBlRthmF0Roa2/66q1suuiw=" providerId="None" clId="Web-{31C17383-08EE-4989-A889-312138449543}"/>
    <pc:docChg chg="modSld">
      <pc:chgData name="MachambetovAK" userId="li/WhBN8Nqrtc0xJvBL6vBlRthmF0Roa2/66q1suuiw=" providerId="None" clId="Web-{31C17383-08EE-4989-A889-312138449543}" dt="2021-04-01T04:51:19.426" v="5" actId="20577"/>
      <pc:docMkLst>
        <pc:docMk/>
      </pc:docMkLst>
      <pc:sldChg chg="modSp">
        <pc:chgData name="MachambetovAK" userId="li/WhBN8Nqrtc0xJvBL6vBlRthmF0Roa2/66q1suuiw=" providerId="None" clId="Web-{31C17383-08EE-4989-A889-312138449543}" dt="2021-04-01T04:51:19.426" v="5" actId="20577"/>
        <pc:sldMkLst>
          <pc:docMk/>
          <pc:sldMk cId="0" sldId="256"/>
        </pc:sldMkLst>
        <pc:spChg chg="mod">
          <ac:chgData name="MachambetovAK" userId="li/WhBN8Nqrtc0xJvBL6vBlRthmF0Roa2/66q1suuiw=" providerId="None" clId="Web-{31C17383-08EE-4989-A889-312138449543}" dt="2021-04-01T04:51:07.379" v="0" actId="20577"/>
          <ac:spMkLst>
            <pc:docMk/>
            <pc:sldMk cId="0" sldId="256"/>
            <ac:spMk id="82" creationId="{00000000-0000-0000-0000-000000000000}"/>
          </ac:spMkLst>
        </pc:spChg>
        <pc:spChg chg="mod">
          <ac:chgData name="MachambetovAK" userId="li/WhBN8Nqrtc0xJvBL6vBlRthmF0Roa2/66q1suuiw=" providerId="None" clId="Web-{31C17383-08EE-4989-A889-312138449543}" dt="2021-04-01T04:51:19.426" v="5" actId="20577"/>
          <ac:spMkLst>
            <pc:docMk/>
            <pc:sldMk cId="0" sldId="256"/>
            <ac:spMk id="8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35EE4660-C6F8-41C5-A305-4740CEC898AA}" type="slidenum">
              <a:rPr lang="en-US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8DD7E6EB-D907-4C6C-A080-68584E021367}" type="slidenum">
              <a:rPr lang="en-US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900000" y="1981200"/>
            <a:ext cx="4105440" cy="157184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 algn="ctr">
              <a:spcBef>
                <a:spcPts val="1998"/>
              </a:spcBef>
            </a:pP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Проект</a:t>
            </a:r>
            <a:r>
              <a:rPr lang="en-US" sz="3200" b="1" i="1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по</a:t>
            </a:r>
            <a:r>
              <a:rPr lang="en-US" sz="3200" b="1" i="1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теме</a:t>
            </a:r>
            <a:r>
              <a:rPr lang="en-US" sz="3200" b="1" i="1" strike="noStrike" spc="-1" dirty="0">
                <a:solidFill>
                  <a:srgbClr val="0000FF"/>
                </a:solidFill>
                <a:latin typeface="Arial"/>
              </a:rPr>
              <a:t> «12 </a:t>
            </a: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апреля</a:t>
            </a:r>
            <a:r>
              <a:rPr lang="en-US" sz="3200" b="1" i="1" strike="noStrike" spc="-1" dirty="0">
                <a:solidFill>
                  <a:srgbClr val="0000FF"/>
                </a:solidFill>
                <a:latin typeface="Arial"/>
              </a:rPr>
              <a:t> – </a:t>
            </a: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День</a:t>
            </a:r>
            <a:r>
              <a:rPr lang="en-US" sz="3200" b="1" i="1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3200" b="1" i="1" strike="noStrike" spc="-1" dirty="0" err="1">
                <a:solidFill>
                  <a:srgbClr val="0000FF"/>
                </a:solidFill>
                <a:latin typeface="Arial"/>
              </a:rPr>
              <a:t>Космонавтики</a:t>
            </a:r>
            <a:r>
              <a:rPr lang="en-US" sz="3200" b="1" i="1" strike="noStrike" spc="-1">
                <a:solidFill>
                  <a:srgbClr val="0000FF"/>
                </a:solidFill>
                <a:latin typeface="Arial"/>
              </a:rPr>
              <a:t>» </a:t>
            </a:r>
            <a:r>
              <a:rPr lang="en-US" sz="3200" b="1" i="1" spc="-1" dirty="0">
                <a:solidFill>
                  <a:srgbClr val="0000FF"/>
                </a:solidFill>
                <a:latin typeface="Arial"/>
              </a:rPr>
              <a:t> </a:t>
            </a:r>
            <a:endParaRPr lang="en-US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3" name="Рисунок 82"/>
          <p:cNvPicPr/>
          <p:nvPr/>
        </p:nvPicPr>
        <p:blipFill>
          <a:blip r:embed="rId3" cstate="print"/>
          <a:stretch/>
        </p:blipFill>
        <p:spPr>
          <a:xfrm>
            <a:off x="5292720" y="1268280"/>
            <a:ext cx="3363840" cy="4707000"/>
          </a:xfrm>
          <a:prstGeom prst="rect">
            <a:avLst/>
          </a:prstGeom>
          <a:ln>
            <a:noFill/>
          </a:ln>
        </p:spPr>
      </p:pic>
      <p:sp>
        <p:nvSpPr>
          <p:cNvPr id="84" name="CustomShape 2"/>
          <p:cNvSpPr/>
          <p:nvPr/>
        </p:nvSpPr>
        <p:spPr>
          <a:xfrm>
            <a:off x="900000" y="5410200"/>
            <a:ext cx="3519600" cy="92551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>
              <a:spcBef>
                <a:spcPts val="1123"/>
              </a:spcBef>
            </a:pPr>
            <a:r>
              <a:rPr lang="ru-RU" sz="1800" b="1" i="1" strike="noStrike" spc="-1" dirty="0">
                <a:solidFill>
                  <a:srgbClr val="000000"/>
                </a:solidFill>
                <a:latin typeface="Arial"/>
              </a:rPr>
              <a:t>Презентацию </a:t>
            </a:r>
            <a:r>
              <a:rPr lang="ru-RU" b="1" i="1" spc="-1" dirty="0" smtClean="0">
                <a:solidFill>
                  <a:srgbClr val="000000"/>
                </a:solidFill>
                <a:latin typeface="Arial"/>
              </a:rPr>
              <a:t>подготовила</a:t>
            </a:r>
            <a:r>
              <a:rPr lang="ru-RU" b="1" i="1" spc="-1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b="1" i="1" spc="-1" dirty="0" smtClean="0">
                <a:solidFill>
                  <a:srgbClr val="000000"/>
                </a:solidFill>
                <a:latin typeface="Arial"/>
              </a:rPr>
              <a:t>воспитатель </a:t>
            </a:r>
            <a:r>
              <a:rPr lang="ru-RU" b="1" i="1" spc="-1" dirty="0" err="1">
                <a:solidFill>
                  <a:srgbClr val="000000"/>
                </a:solidFill>
                <a:latin typeface="Arial"/>
              </a:rPr>
              <a:t>Махамбетова</a:t>
            </a:r>
            <a:r>
              <a:rPr lang="ru-RU" b="1" i="1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b="1" i="1" spc="-1" dirty="0" smtClean="0">
                <a:solidFill>
                  <a:srgbClr val="000000"/>
                </a:solidFill>
                <a:latin typeface="Arial"/>
              </a:rPr>
              <a:t>М.К. </a:t>
            </a:r>
            <a:endParaRPr lang="ru-RU" sz="1800" b="1" i="1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3348000" y="0"/>
            <a:ext cx="5184720" cy="40229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47"/>
              </a:spcBef>
            </a:pPr>
            <a:r>
              <a:rPr lang="ru-RU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Конструирование 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«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Полет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на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ракете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».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 descr="C:\Users\User\Downloads\IMG-20210331-WA0003.jpg"/>
          <p:cNvPicPr>
            <a:picLocks noChangeAspect="1" noChangeArrowheads="1"/>
          </p:cNvPicPr>
          <p:nvPr/>
        </p:nvPicPr>
        <p:blipFill>
          <a:blip r:embed="rId3" cstate="print"/>
          <a:srcRect t="24444" r="32204"/>
          <a:stretch>
            <a:fillRect/>
          </a:stretch>
        </p:blipFill>
        <p:spPr bwMode="auto">
          <a:xfrm>
            <a:off x="6400800" y="685800"/>
            <a:ext cx="2458921" cy="3352800"/>
          </a:xfrm>
          <a:prstGeom prst="rect">
            <a:avLst/>
          </a:prstGeom>
          <a:noFill/>
        </p:spPr>
      </p:pic>
      <p:pic>
        <p:nvPicPr>
          <p:cNvPr id="6148" name="Picture 4" descr="C:\Users\User\Downloads\IMG-20210331-WA0005.jpg"/>
          <p:cNvPicPr>
            <a:picLocks noChangeAspect="1" noChangeArrowheads="1"/>
          </p:cNvPicPr>
          <p:nvPr/>
        </p:nvPicPr>
        <p:blipFill>
          <a:blip r:embed="rId4" cstate="print"/>
          <a:srcRect l="15890" t="15556" r="32204" b="10000"/>
          <a:stretch>
            <a:fillRect/>
          </a:stretch>
        </p:blipFill>
        <p:spPr bwMode="auto">
          <a:xfrm>
            <a:off x="6781800" y="3810000"/>
            <a:ext cx="2057400" cy="2895600"/>
          </a:xfrm>
          <a:prstGeom prst="rect">
            <a:avLst/>
          </a:prstGeom>
          <a:noFill/>
        </p:spPr>
      </p:pic>
      <p:pic>
        <p:nvPicPr>
          <p:cNvPr id="6149" name="Picture 5" descr="C:\Users\User\Downloads\IMG-20210331-WA0007.jpg"/>
          <p:cNvPicPr>
            <a:picLocks noChangeAspect="1" noChangeArrowheads="1"/>
          </p:cNvPicPr>
          <p:nvPr/>
        </p:nvPicPr>
        <p:blipFill>
          <a:blip r:embed="rId5" cstate="print"/>
          <a:srcRect l="21823" t="6667" r="6992" b="10000"/>
          <a:stretch>
            <a:fillRect/>
          </a:stretch>
        </p:blipFill>
        <p:spPr bwMode="auto">
          <a:xfrm>
            <a:off x="901337" y="609600"/>
            <a:ext cx="2299063" cy="3352800"/>
          </a:xfrm>
          <a:prstGeom prst="rect">
            <a:avLst/>
          </a:prstGeom>
          <a:noFill/>
        </p:spPr>
      </p:pic>
      <p:pic>
        <p:nvPicPr>
          <p:cNvPr id="6150" name="Picture 6" descr="C:\Users\User\Documents\IMG_20210330_081331.jpg"/>
          <p:cNvPicPr>
            <a:picLocks noChangeAspect="1" noChangeArrowheads="1"/>
          </p:cNvPicPr>
          <p:nvPr/>
        </p:nvPicPr>
        <p:blipFill>
          <a:blip r:embed="rId6" cstate="print"/>
          <a:srcRect l="2500" t="13333" r="5000" b="5556"/>
          <a:stretch>
            <a:fillRect/>
          </a:stretch>
        </p:blipFill>
        <p:spPr bwMode="auto">
          <a:xfrm>
            <a:off x="3581400" y="4038600"/>
            <a:ext cx="3124200" cy="2667000"/>
          </a:xfrm>
          <a:prstGeom prst="rect">
            <a:avLst/>
          </a:prstGeom>
          <a:noFill/>
        </p:spPr>
      </p:pic>
      <p:pic>
        <p:nvPicPr>
          <p:cNvPr id="6151" name="Picture 7" descr="C:\Users\User\Documents\IMG_20210330_081441.jpg"/>
          <p:cNvPicPr>
            <a:picLocks noChangeAspect="1" noChangeArrowheads="1"/>
          </p:cNvPicPr>
          <p:nvPr/>
        </p:nvPicPr>
        <p:blipFill>
          <a:blip r:embed="rId7" cstate="print"/>
          <a:srcRect t="17778" r="10000"/>
          <a:stretch>
            <a:fillRect/>
          </a:stretch>
        </p:blipFill>
        <p:spPr bwMode="auto">
          <a:xfrm>
            <a:off x="3352800" y="609600"/>
            <a:ext cx="2895600" cy="3429000"/>
          </a:xfrm>
          <a:prstGeom prst="rect">
            <a:avLst/>
          </a:prstGeom>
          <a:noFill/>
        </p:spPr>
      </p:pic>
      <p:pic>
        <p:nvPicPr>
          <p:cNvPr id="6152" name="Picture 8" descr="C:\Users\User\Documents\IMG_20210330_081616.jpg"/>
          <p:cNvPicPr>
            <a:picLocks noChangeAspect="1" noChangeArrowheads="1"/>
          </p:cNvPicPr>
          <p:nvPr/>
        </p:nvPicPr>
        <p:blipFill>
          <a:blip r:embed="rId8" cstate="print"/>
          <a:srcRect t="26667" r="11481"/>
          <a:stretch>
            <a:fillRect/>
          </a:stretch>
        </p:blipFill>
        <p:spPr bwMode="auto">
          <a:xfrm>
            <a:off x="838200" y="3886200"/>
            <a:ext cx="2552411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Рисунок 105"/>
          <p:cNvPicPr/>
          <p:nvPr/>
        </p:nvPicPr>
        <p:blipFill>
          <a:blip r:embed="rId3" cstate="print"/>
          <a:stretch/>
        </p:blipFill>
        <p:spPr>
          <a:xfrm>
            <a:off x="1752600" y="914400"/>
            <a:ext cx="7086600" cy="5410200"/>
          </a:xfrm>
          <a:prstGeom prst="rect">
            <a:avLst/>
          </a:prstGeom>
          <a:ln>
            <a:noFill/>
          </a:ln>
        </p:spPr>
      </p:pic>
      <p:sp>
        <p:nvSpPr>
          <p:cNvPr id="107" name="CustomShape 1"/>
          <p:cNvSpPr/>
          <p:nvPr/>
        </p:nvSpPr>
        <p:spPr>
          <a:xfrm>
            <a:off x="2843280" y="152400"/>
            <a:ext cx="5905440" cy="533400"/>
          </a:xfrm>
          <a:custGeom>
            <a:avLst/>
            <a:gdLst/>
            <a:ahLst/>
            <a:cxnLst/>
            <a:rect l="0" t="0" r="r" b="b"/>
            <a:pathLst>
              <a:path w="16406" h="1458">
                <a:moveTo>
                  <a:pt x="0" y="0"/>
                </a:moveTo>
                <a:lnTo>
                  <a:pt x="16405" y="0"/>
                </a:lnTo>
                <a:moveTo>
                  <a:pt x="0" y="1457"/>
                </a:moveTo>
                <a:lnTo>
                  <a:pt x="16405" y="1457"/>
                </a:lnTo>
              </a:path>
            </a:pathLst>
          </a:custGeom>
          <a:gradFill rotWithShape="0">
            <a:gsLst>
              <a:gs pos="0">
                <a:srgbClr val="9400ED"/>
              </a:gs>
              <a:gs pos="100000">
                <a:srgbClr val="0000FF"/>
              </a:gs>
            </a:gsLst>
            <a:lin ang="10800000"/>
          </a:gradFill>
          <a:ln w="12600">
            <a:solidFill>
              <a:srgbClr val="EAEAEA"/>
            </a:solidFill>
            <a:miter/>
          </a:ln>
          <a:effectLst>
            <a:outerShdw dist="153753" dir="2700000">
              <a:srgbClr val="C0C0C0">
                <a:alpha val="8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Ctr="1">
            <a:noAutofit/>
          </a:bodyPr>
          <a:lstStyle/>
          <a:p>
            <a:r>
              <a:rPr lang="en-US" sz="1800" b="1" i="1" strike="noStrike" spc="1" dirty="0">
                <a:solidFill>
                  <a:srgbClr val="000000"/>
                </a:solidFill>
                <a:latin typeface="Arial"/>
              </a:rPr>
              <a:t>СПАСИБО ЗА ВНИМАНИЕ</a:t>
            </a:r>
            <a:endParaRPr lang="en-US" sz="1800" b="1" i="1" strike="noStrike" spc="1" dirty="0">
              <a:solidFill>
                <a:srgbClr val="000000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1908000" y="1522432"/>
            <a:ext cx="6767640" cy="48034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spAutoFit/>
          </a:bodyPr>
          <a:lstStyle/>
          <a:p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Цель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 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Познакомить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с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праздником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-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День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космонавтики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с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космосом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с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первым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космонавтом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Ю.А.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Гагариным</a:t>
            </a:r>
            <a:r>
              <a:rPr dirty="0"/>
              <a:t/>
            </a:r>
            <a:br>
              <a:rPr dirty="0"/>
            </a:b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Задачи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1.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ru-RU" sz="1800" b="0" strike="noStrike" spc="-1" dirty="0" smtClean="0">
                <a:solidFill>
                  <a:srgbClr val="0000FF"/>
                </a:solidFill>
                <a:latin typeface="Arial"/>
              </a:rPr>
              <a:t> первичные </a:t>
            </a:r>
            <a:r>
              <a:rPr lang="en-US" sz="1800" b="0" strike="noStrike" spc="-1" dirty="0" err="1" smtClean="0">
                <a:solidFill>
                  <a:srgbClr val="0000FF"/>
                </a:solidFill>
                <a:latin typeface="Arial"/>
              </a:rPr>
              <a:t>знания</a:t>
            </a:r>
            <a:r>
              <a:rPr lang="en-US" sz="1800" b="0" strike="noStrike" spc="-1" dirty="0" smtClean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детям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о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российском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празднике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-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День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космонавтики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Формировать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представления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о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планетах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Солнце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Луне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звездах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космических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ракетах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и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первом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Ю.А.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Гагарине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Вызвать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интерес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к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рассматриванию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иллюстраций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о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2.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Развивать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у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речь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воображение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и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мышление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Развивать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умения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взаимодействовать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друг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с </a:t>
            </a:r>
            <a:r>
              <a:rPr lang="en-US" sz="1800" b="0" strike="noStrike" spc="-1" dirty="0" err="1" smtClean="0">
                <a:solidFill>
                  <a:srgbClr val="0000FF"/>
                </a:solidFill>
                <a:latin typeface="Arial"/>
              </a:rPr>
              <a:t>другом</a:t>
            </a:r>
            <a:r>
              <a:rPr lang="ru-RU" spc="-1" dirty="0" smtClean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3.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Воспитывать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уважение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к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людям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работающих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в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дисциплинированность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любознательность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Прививать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любовь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и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чувство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гордости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к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своей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стране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ru-RU" sz="1800" b="0" strike="noStrike" spc="-1" dirty="0" smtClean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4.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Активизировать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словарь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: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планета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ракета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скафандр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 smtClean="0">
                <a:solidFill>
                  <a:srgbClr val="0000FF"/>
                </a:solidFill>
                <a:latin typeface="Arial"/>
              </a:rPr>
              <a:t>луна</a:t>
            </a:r>
            <a:r>
              <a:rPr lang="en-US" sz="1800" b="0" strike="noStrike" spc="-1" dirty="0" smtClean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1908000" y="1630440"/>
            <a:ext cx="6697800" cy="5031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spAutoFit/>
          </a:bodyPr>
          <a:lstStyle/>
          <a:p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Тип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проекта</a:t>
            </a:r>
            <a:r>
              <a:rPr lang="en-US" sz="1800" b="1" strike="noStrike" spc="-1" dirty="0">
                <a:solidFill>
                  <a:srgbClr val="0000FF"/>
                </a:solidFill>
                <a:latin typeface="Arial"/>
              </a:rPr>
              <a:t>: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 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познавательно-творческий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Вид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проекта</a:t>
            </a:r>
            <a:r>
              <a:rPr lang="en-US" sz="1800" b="0" i="1" strike="noStrike" spc="-1" dirty="0">
                <a:solidFill>
                  <a:srgbClr val="0000FF"/>
                </a:solidFill>
                <a:latin typeface="Arial"/>
              </a:rPr>
              <a:t>: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 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краткосрочный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Участники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проекта</a:t>
            </a:r>
            <a:r>
              <a:rPr lang="en-US" sz="1800" b="0" i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 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ru-RU" sz="1800" b="0" strike="noStrike" spc="-1" dirty="0" smtClean="0">
                <a:solidFill>
                  <a:srgbClr val="0000FF"/>
                </a:solidFill>
                <a:latin typeface="Arial"/>
              </a:rPr>
              <a:t>1</a:t>
            </a:r>
            <a:r>
              <a:rPr lang="en-US" sz="1800" b="0" strike="noStrike" spc="-1" dirty="0" smtClean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младшей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группы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педагоги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родители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Ожидаемые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18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результаты</a:t>
            </a:r>
            <a:r>
              <a:rPr lang="en-US" sz="1800" b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1.Заинтересованность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темой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о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космосе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проявление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познавательной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активности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2.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Дать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детям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самостоятельно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проявить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инициативу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:  в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рассматривании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иллюстраций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участию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 в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беседах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дискуссиях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конструирование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из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строительного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материала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конструктора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ракеты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по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своему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представлению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проявить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творчество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smtClean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3.С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удовольствием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рисуют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лепят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играют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4.Участие в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совместной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деятельности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родителей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празднования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Дня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800" b="0" strike="noStrike" spc="-1" dirty="0" err="1">
                <a:solidFill>
                  <a:srgbClr val="0000FF"/>
                </a:solidFill>
                <a:latin typeface="Arial"/>
              </a:rPr>
              <a:t>космонавтики</a:t>
            </a:r>
            <a:r>
              <a:rPr lang="en-US" sz="1800" b="0" strike="noStrike" spc="-1" dirty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303640" y="1084590"/>
            <a:ext cx="6372000" cy="50189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spAutoFit/>
          </a:bodyPr>
          <a:lstStyle/>
          <a:p>
            <a:r>
              <a:rPr lang="en-US" sz="1600" b="1" strike="noStrike" spc="-1" dirty="0" err="1">
                <a:solidFill>
                  <a:srgbClr val="0000FF"/>
                </a:solidFill>
                <a:latin typeface="Arial"/>
              </a:rPr>
              <a:t>Реализация</a:t>
            </a:r>
            <a:r>
              <a:rPr lang="en-US" sz="1600" b="1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1" strike="noStrike" spc="-1" dirty="0" err="1">
                <a:solidFill>
                  <a:srgbClr val="0000FF"/>
                </a:solidFill>
                <a:latin typeface="Arial"/>
              </a:rPr>
              <a:t>проекта</a:t>
            </a:r>
            <a:r>
              <a:rPr lang="en-US" sz="1600" b="1" strike="noStrike" spc="-1" dirty="0">
                <a:solidFill>
                  <a:srgbClr val="0000FF"/>
                </a:solidFill>
                <a:latin typeface="Arial"/>
              </a:rPr>
              <a:t>:</a:t>
            </a:r>
            <a:r>
              <a:rPr dirty="0"/>
              <a:t/>
            </a:r>
            <a:br>
              <a:rPr dirty="0"/>
            </a:b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1. </a:t>
            </a: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Работа</a:t>
            </a: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 с </a:t>
            </a: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родителями</a:t>
            </a: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-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консультация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Знакомим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ребенка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с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космосом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-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поделки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и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рисунки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сделанные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совместно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с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детьми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Этот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удивительный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».</a:t>
            </a:r>
            <a:r>
              <a:rPr dirty="0"/>
              <a:t/>
            </a:r>
            <a:br>
              <a:rPr dirty="0"/>
            </a:b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2. </a:t>
            </a: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Работа</a:t>
            </a: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 с </a:t>
            </a: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детьми</a:t>
            </a: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: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1.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Рассматривание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материала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по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теме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2.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Беседа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«</a:t>
            </a:r>
            <a:r>
              <a:rPr lang="ru-RU" sz="1600" b="0" strike="noStrike" spc="-1" dirty="0" smtClean="0">
                <a:solidFill>
                  <a:srgbClr val="0000FF"/>
                </a:solidFill>
                <a:latin typeface="Arial"/>
              </a:rPr>
              <a:t>Что такое космос</a:t>
            </a: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?»;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3.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Аппликация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Космическое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путешествие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4.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Чтение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стихотворений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загадывание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загадок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на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тему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5.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Выкладывание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из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счетных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палочек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(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путем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наложения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)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ракеты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звездочки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самолета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, </a:t>
            </a:r>
            <a:r>
              <a:rPr lang="en-US" sz="1600" b="0" strike="noStrike" spc="-1" dirty="0" err="1" smtClean="0">
                <a:solidFill>
                  <a:srgbClr val="0000FF"/>
                </a:solidFill>
                <a:latin typeface="Arial"/>
              </a:rPr>
              <a:t>солнышко</a:t>
            </a:r>
            <a:r>
              <a:rPr lang="ru-RU" sz="1600" spc="-1" dirty="0" smtClean="0">
                <a:solidFill>
                  <a:srgbClr val="0000FF"/>
                </a:solidFill>
                <a:latin typeface="Arial"/>
              </a:rPr>
              <a:t>. Конструирование .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6.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Подвижные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игры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: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Солнышко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и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дождик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»,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Солнечные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зайчики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»;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8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Сюжетно–ролевая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игра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Полёт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в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»</a:t>
            </a:r>
            <a:r>
              <a:rPr lang="ru-RU" sz="1600" b="0" strike="noStrike" spc="-1" dirty="0" smtClean="0">
                <a:solidFill>
                  <a:srgbClr val="0000FF"/>
                </a:solidFill>
                <a:latin typeface="Arial"/>
              </a:rPr>
              <a:t>.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Итог</a:t>
            </a:r>
            <a:r>
              <a:rPr lang="en-US" sz="1600" b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1600" b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работы</a:t>
            </a:r>
            <a:r>
              <a:rPr lang="en-US" sz="1600" b="1" strike="noStrike" spc="-1" dirty="0">
                <a:solidFill>
                  <a:srgbClr val="0000FF"/>
                </a:solidFill>
                <a:latin typeface="Arial"/>
              </a:rPr>
              <a:t>: 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1.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Выставка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работ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«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Этот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удивительный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FF"/>
                </a:solidFill>
                <a:latin typeface="Arial"/>
              </a:rPr>
              <a:t>космос</a:t>
            </a: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»</a:t>
            </a:r>
            <a:r>
              <a:rPr dirty="0"/>
              <a:t/>
            </a:r>
            <a:br>
              <a:rPr dirty="0"/>
            </a:br>
            <a:r>
              <a:rPr lang="en-US" sz="1600" b="0" strike="noStrike" spc="-1" dirty="0">
                <a:solidFill>
                  <a:srgbClr val="0000FF"/>
                </a:solidFill>
                <a:latin typeface="Arial"/>
              </a:rPr>
              <a:t>2. </a:t>
            </a:r>
            <a:r>
              <a:rPr lang="ru-RU" sz="1600" b="0" strike="noStrike" spc="-1" dirty="0" smtClean="0">
                <a:solidFill>
                  <a:srgbClr val="0000FF"/>
                </a:solidFill>
                <a:latin typeface="Arial"/>
              </a:rPr>
              <a:t>Спортивный досуг </a:t>
            </a: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«</a:t>
            </a:r>
            <a:r>
              <a:rPr lang="ru-RU" sz="1600" b="0" strike="noStrike" spc="-1" dirty="0" smtClean="0">
                <a:solidFill>
                  <a:srgbClr val="0000FF"/>
                </a:solidFill>
                <a:latin typeface="Arial"/>
              </a:rPr>
              <a:t>Юные космонавты</a:t>
            </a:r>
            <a:r>
              <a:rPr lang="en-US" sz="1600" b="0" strike="noStrike" spc="-1" dirty="0" smtClean="0">
                <a:solidFill>
                  <a:srgbClr val="0000FF"/>
                </a:solidFill>
                <a:latin typeface="Arial"/>
              </a:rPr>
              <a:t>»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152400" y="152400"/>
            <a:ext cx="8991600" cy="40229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>
              <a:spcBef>
                <a:spcPts val="1247"/>
              </a:spcBef>
            </a:pP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Рассматривание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иллюстраций</a:t>
            </a:r>
            <a:r>
              <a:rPr lang="ru-RU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,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посвященные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Дню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Космонавтики</a:t>
            </a:r>
            <a:r>
              <a:rPr lang="en-US" sz="2000" b="1" strike="noStrike" spc="-1" dirty="0">
                <a:solidFill>
                  <a:srgbClr val="0000FF"/>
                </a:solidFill>
                <a:latin typeface="Arial"/>
              </a:rPr>
              <a:t>.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 descr="C:\Users\User\Downloads\IMG-20210401-WA0016.jpg"/>
          <p:cNvPicPr>
            <a:picLocks noChangeAspect="1" noChangeArrowheads="1"/>
          </p:cNvPicPr>
          <p:nvPr/>
        </p:nvPicPr>
        <p:blipFill>
          <a:blip r:embed="rId3" cstate="print"/>
          <a:srcRect t="9958" r="10833"/>
          <a:stretch>
            <a:fillRect/>
          </a:stretch>
        </p:blipFill>
        <p:spPr bwMode="auto">
          <a:xfrm>
            <a:off x="152400" y="1600200"/>
            <a:ext cx="4876800" cy="3577828"/>
          </a:xfrm>
          <a:prstGeom prst="rect">
            <a:avLst/>
          </a:prstGeom>
          <a:noFill/>
        </p:spPr>
      </p:pic>
      <p:pic>
        <p:nvPicPr>
          <p:cNvPr id="1027" name="Picture 3" descr="C:\Users\User\Downloads\IMG-20210401-WA0014.jpg"/>
          <p:cNvPicPr>
            <a:picLocks noChangeAspect="1" noChangeArrowheads="1"/>
          </p:cNvPicPr>
          <p:nvPr/>
        </p:nvPicPr>
        <p:blipFill>
          <a:blip r:embed="rId4" cstate="print"/>
          <a:srcRect l="4026" t="4444" r="8475"/>
          <a:stretch>
            <a:fillRect/>
          </a:stretch>
        </p:blipFill>
        <p:spPr bwMode="auto">
          <a:xfrm>
            <a:off x="5029200" y="838200"/>
            <a:ext cx="3711649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838200" y="3200400"/>
            <a:ext cx="2514600" cy="117173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47"/>
              </a:spcBef>
            </a:pP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Оформление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endParaRPr lang="ru-RU" sz="2000" b="1" i="1" u="sng" strike="noStrike" spc="-1" dirty="0" smtClean="0">
              <a:solidFill>
                <a:srgbClr val="0000FF"/>
              </a:solidFill>
              <a:uFillTx/>
              <a:latin typeface="Arial"/>
            </a:endParaRPr>
          </a:p>
          <a:p>
            <a:pPr algn="ctr">
              <a:spcBef>
                <a:spcPts val="1247"/>
              </a:spcBef>
            </a:pP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ко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Дню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Космонавтики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.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 descr="C:\Users\User\Documents\IMG_20210331_124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0"/>
            <a:ext cx="53340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3635280" y="0"/>
            <a:ext cx="4680000" cy="40229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47"/>
              </a:spcBef>
            </a:pP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ru-RU" sz="2000" b="1" i="1" u="sng" spc="-1" dirty="0" err="1" smtClean="0">
                <a:solidFill>
                  <a:srgbClr val="0000FF"/>
                </a:solidFill>
                <a:latin typeface="Arial"/>
              </a:rPr>
              <a:t>Б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еседа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«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Что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такое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космос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?»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 descr="C:\Users\User\Documents\IMG_20210331_092030.jpg"/>
          <p:cNvPicPr>
            <a:picLocks noChangeAspect="1" noChangeArrowheads="1"/>
          </p:cNvPicPr>
          <p:nvPr/>
        </p:nvPicPr>
        <p:blipFill>
          <a:blip r:embed="rId3" cstate="print"/>
          <a:srcRect t="33333" b="4444"/>
          <a:stretch>
            <a:fillRect/>
          </a:stretch>
        </p:blipFill>
        <p:spPr bwMode="auto">
          <a:xfrm>
            <a:off x="914400" y="685800"/>
            <a:ext cx="4267200" cy="3124200"/>
          </a:xfrm>
          <a:prstGeom prst="rect">
            <a:avLst/>
          </a:prstGeom>
          <a:noFill/>
        </p:spPr>
      </p:pic>
      <p:pic>
        <p:nvPicPr>
          <p:cNvPr id="3075" name="Picture 3" descr="C:\Users\User\Documents\IMG_20210331_092557.jpg"/>
          <p:cNvPicPr>
            <a:picLocks noChangeAspect="1" noChangeArrowheads="1"/>
          </p:cNvPicPr>
          <p:nvPr/>
        </p:nvPicPr>
        <p:blipFill>
          <a:blip r:embed="rId4" cstate="print"/>
          <a:srcRect t="32222" b="3333"/>
          <a:stretch>
            <a:fillRect/>
          </a:stretch>
        </p:blipFill>
        <p:spPr bwMode="auto">
          <a:xfrm>
            <a:off x="4495800" y="2788356"/>
            <a:ext cx="4381500" cy="3764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3132000" y="152400"/>
            <a:ext cx="4969080" cy="71006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47"/>
              </a:spcBef>
            </a:pPr>
            <a:r>
              <a:rPr lang="ru-RU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Аппликация 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«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Космическое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путешествие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».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 descr="C:\Users\User\Documents\IMG_20210330_095302.jpg"/>
          <p:cNvPicPr>
            <a:picLocks noChangeAspect="1" noChangeArrowheads="1"/>
          </p:cNvPicPr>
          <p:nvPr/>
        </p:nvPicPr>
        <p:blipFill>
          <a:blip r:embed="rId3" cstate="print"/>
          <a:srcRect l="2500" t="21111"/>
          <a:stretch>
            <a:fillRect/>
          </a:stretch>
        </p:blipFill>
        <p:spPr bwMode="auto">
          <a:xfrm>
            <a:off x="609600" y="1219200"/>
            <a:ext cx="8305800" cy="5040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533400" y="152400"/>
            <a:ext cx="7494600" cy="71006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47"/>
              </a:spcBef>
            </a:pP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Дидактическая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игра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«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Сложи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из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счетных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>
                <a:solidFill>
                  <a:srgbClr val="0000FF"/>
                </a:solidFill>
                <a:uFillTx/>
                <a:latin typeface="Arial"/>
              </a:rPr>
              <a:t>палочек</a:t>
            </a:r>
            <a:r>
              <a:rPr lang="en-US" sz="2000" b="1" i="1" u="sng" strike="noStrike" spc="-1" dirty="0">
                <a:solidFill>
                  <a:srgbClr val="0000FF"/>
                </a:solidFill>
                <a:uFillTx/>
                <a:latin typeface="Arial"/>
              </a:rPr>
              <a:t> </a:t>
            </a:r>
            <a:r>
              <a:rPr lang="en-US" sz="2000" b="1" i="1" u="sng" strike="noStrike" spc="-1" dirty="0" err="1" smtClean="0">
                <a:solidFill>
                  <a:srgbClr val="0000FF"/>
                </a:solidFill>
                <a:uFillTx/>
                <a:latin typeface="Arial"/>
              </a:rPr>
              <a:t>ракету</a:t>
            </a:r>
            <a:r>
              <a:rPr lang="ru-RU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…</a:t>
            </a:r>
            <a:r>
              <a:rPr lang="en-US" sz="2000" b="1" i="1" u="sng" strike="noStrike" spc="-1" dirty="0" smtClean="0">
                <a:solidFill>
                  <a:srgbClr val="0000FF"/>
                </a:solidFill>
                <a:uFillTx/>
                <a:latin typeface="Arial"/>
              </a:rPr>
              <a:t>».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 descr="C:\Users\User\Documents\IMG_20210330_0833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295400"/>
            <a:ext cx="3505200" cy="4495800"/>
          </a:xfrm>
          <a:prstGeom prst="rect">
            <a:avLst/>
          </a:prstGeom>
          <a:noFill/>
        </p:spPr>
      </p:pic>
      <p:pic>
        <p:nvPicPr>
          <p:cNvPr id="5" name="Picture 3" descr="C:\Users\User\Downloads\IMG-20210401-WA0006.jpg"/>
          <p:cNvPicPr>
            <a:picLocks noChangeAspect="1" noChangeArrowheads="1"/>
          </p:cNvPicPr>
          <p:nvPr/>
        </p:nvPicPr>
        <p:blipFill>
          <a:blip r:embed="rId4" cstate="print"/>
          <a:srcRect l="5000" t="7734" r="5000" b="6674"/>
          <a:stretch>
            <a:fillRect/>
          </a:stretch>
        </p:blipFill>
        <p:spPr bwMode="auto">
          <a:xfrm>
            <a:off x="4495800" y="838200"/>
            <a:ext cx="4114800" cy="2819400"/>
          </a:xfrm>
          <a:prstGeom prst="rect">
            <a:avLst/>
          </a:prstGeom>
          <a:noFill/>
        </p:spPr>
      </p:pic>
      <p:pic>
        <p:nvPicPr>
          <p:cNvPr id="5123" name="Picture 3" descr="C:\Users\User\Downloads\IMG-20210401-WA0007.jpg"/>
          <p:cNvPicPr>
            <a:picLocks noChangeAspect="1" noChangeArrowheads="1"/>
          </p:cNvPicPr>
          <p:nvPr/>
        </p:nvPicPr>
        <p:blipFill>
          <a:blip r:embed="rId5" cstate="print"/>
          <a:srcRect l="9167" t="8846" r="1667"/>
          <a:stretch>
            <a:fillRect/>
          </a:stretch>
        </p:blipFill>
        <p:spPr bwMode="auto">
          <a:xfrm>
            <a:off x="4495800" y="3657600"/>
            <a:ext cx="4114800" cy="3093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64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DAY</dc:creator>
  <cp:lastModifiedBy>User</cp:lastModifiedBy>
  <cp:revision>34</cp:revision>
  <dcterms:created xsi:type="dcterms:W3CDTF">2016-04-12T23:21:28Z</dcterms:created>
  <dcterms:modified xsi:type="dcterms:W3CDTF">2022-05-16T19:16:20Z</dcterms:modified>
  <dc:language>en-US</dc:language>
</cp:coreProperties>
</file>