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v" ContentType="video/x-ms-wmv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1" r:id="rId8"/>
    <p:sldId id="269" r:id="rId9"/>
    <p:sldId id="262" r:id="rId10"/>
    <p:sldId id="263" r:id="rId11"/>
    <p:sldId id="265" r:id="rId12"/>
    <p:sldId id="271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tags" Target="tags/tag127.xml" /><Relationship Id="rId15" Type="http://schemas.openxmlformats.org/officeDocument/2006/relationships/presProps" Target="presProps.xml" /><Relationship Id="rId16" Type="http://schemas.openxmlformats.org/officeDocument/2006/relationships/viewProps" Target="viewProps.xml" /><Relationship Id="rId17" Type="http://schemas.openxmlformats.org/officeDocument/2006/relationships/theme" Target="theme/theme1.xml" /><Relationship Id="rId18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10" Type="http://schemas.openxmlformats.org/officeDocument/2006/relationships/tags" Target="../tags/tag24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tags" Target="../tags/tag21.xml" /><Relationship Id="rId8" Type="http://schemas.openxmlformats.org/officeDocument/2006/relationships/tags" Target="../tags/tag22.xml" /><Relationship Id="rId9" Type="http://schemas.openxmlformats.org/officeDocument/2006/relationships/tags" Target="../tags/tag2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tags" Target="../tags/tag31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tags" Target="../tags/tag37.xml" /><Relationship Id="rId7" Type="http://schemas.openxmlformats.org/officeDocument/2006/relationships/tags" Target="../tags/tag38.xml" /><Relationship Id="rId8" Type="http://schemas.openxmlformats.org/officeDocument/2006/relationships/tags" Target="../tags/tag39.xml" /><Relationship Id="rId9" Type="http://schemas.openxmlformats.org/officeDocument/2006/relationships/tags" Target="../tags/tag40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tags" Target="../tags/tag51.xml" /><Relationship Id="rId7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10" Type="http://schemas.openxmlformats.org/officeDocument/2006/relationships/tags" Target="../tags/tag68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tags" Target="../tags/tag67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title" preserve="1">
  <p:cSld name="Титульный слайд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>
            <p:custDataLst>
              <p:tags r:id="rId7"/>
            </p:custDataLst>
          </p:nvPr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>
            <p:custDataLst>
              <p:tags r:id="rId8"/>
            </p:custDataLst>
          </p:nvPr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" preserve="1">
  <p:cSld name="Заголовок и объект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Заголовок раздела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Прямоугольник 6"/>
          <p:cNvSpPr/>
          <p:nvPr>
            <p:custDataLst>
              <p:tags r:id="rId2"/>
            </p:custDataLst>
          </p:nvPr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ct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>
            <p:custDataLst>
              <p:tags r:id="rId8"/>
            </p:custDataLst>
          </p:nvPr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>
            <p:custDataLst>
              <p:tags r:id="rId9"/>
            </p:custDataLst>
          </p:nvPr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>
            <p:custDataLst>
              <p:tags r:id="rId10"/>
            </p:custDataLst>
          </p:nvPr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twoObj" preserve="1">
  <p:cSld name="Два объекта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Сравнени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  <p:custDataLst>
              <p:tags r:id="rId4"/>
            </p:custDataLst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  <p:custDataLst>
              <p:tags r:id="rId5"/>
            </p:custDataLst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titleOnly" preserve="1">
  <p:cSld name="Только заголовок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Пустой слайд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5" name="Прямоугольник 4"/>
          <p:cNvSpPr/>
          <p:nvPr>
            <p:custDataLst>
              <p:tags r:id="rId2"/>
            </p:custDataLst>
          </p:nvPr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>
            <p:custDataLst>
              <p:tags r:id="rId6"/>
            </p:custDataLst>
          </p:nvPr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Объект с подписью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ct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Рисунок с подписью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>
            <p:custDataLst>
              <p:tags r:id="rId6"/>
            </p:custDataLst>
          </p:nvPr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9" name="Блок-схема: процесс 8"/>
          <p:cNvSpPr/>
          <p:nvPr>
            <p:custDataLst>
              <p:tags r:id="rId8"/>
            </p:custDataLst>
          </p:nvPr>
        </p:nvSpPr>
        <p:spPr>
          <a:xfrm rot="19468672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>
            <p:custDataLst>
              <p:tags r:id="rId9"/>
            </p:custDataLst>
          </p:nvPr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ct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81.xml" /><Relationship Id="rId13" Type="http://schemas.openxmlformats.org/officeDocument/2006/relationships/tags" Target="../tags/tag82.xml" /><Relationship Id="rId14" Type="http://schemas.openxmlformats.org/officeDocument/2006/relationships/tags" Target="../tags/tag83.xml" /><Relationship Id="rId15" Type="http://schemas.openxmlformats.org/officeDocument/2006/relationships/tags" Target="../tags/tag84.xml" /><Relationship Id="rId16" Type="http://schemas.openxmlformats.org/officeDocument/2006/relationships/tags" Target="../tags/tag85.xml" /><Relationship Id="rId17" Type="http://schemas.openxmlformats.org/officeDocument/2006/relationships/tags" Target="../tags/tag86.xml" /><Relationship Id="rId18" Type="http://schemas.openxmlformats.org/officeDocument/2006/relationships/tags" Target="../tags/tag87.xml" /><Relationship Id="rId19" Type="http://schemas.openxmlformats.org/officeDocument/2006/relationships/tags" Target="../tags/tag88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89.xml" /><Relationship Id="rId21" Type="http://schemas.openxmlformats.org/officeDocument/2006/relationships/tags" Target="../tags/tag90.xml" /><Relationship Id="rId22" Type="http://schemas.openxmlformats.org/officeDocument/2006/relationships/tags" Target="../tags/tag91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7" name="Пирог 6"/>
          <p:cNvSpPr/>
          <p:nvPr>
            <p:custDataLst>
              <p:tags r:id="rId13"/>
            </p:custDataLst>
          </p:nvPr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>
            <p:custDataLst>
              <p:tags r:id="rId14"/>
            </p:custDataLst>
          </p:nvPr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>
            <p:custDataLst>
              <p:tags r:id="rId15"/>
            </p:custDataLst>
          </p:nvPr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>
            <p:custDataLst>
              <p:tags r:id="rId16"/>
            </p:custDataLst>
          </p:nvPr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BC7F8770-53DD-4B28-B0D5-8260278717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45C68610-3B5F-43B9-8554-51A7C5F40C8E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>
            <p:custDataLst>
              <p:tags r:id="rId22"/>
            </p:custDataLst>
          </p:nvPr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iming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25.xml" /><Relationship Id="rId3" Type="http://schemas.openxmlformats.org/officeDocument/2006/relationships/tags" Target="../tags/tag12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06.xml" /><Relationship Id="rId3" Type="http://schemas.openxmlformats.org/officeDocument/2006/relationships/image" Target="../media/image2.jpeg" /><Relationship Id="rId4" Type="http://schemas.openxmlformats.org/officeDocument/2006/relationships/tags" Target="../tags/tag107.xml" /><Relationship Id="rId5" Type="http://schemas.openxmlformats.org/officeDocument/2006/relationships/video" Target="../media/media1.wmv" /><Relationship Id="rId6" Type="http://schemas.microsoft.com/office/2007/relationships/media" Target="../media/media1.wm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image" Target="../media/image3.jpeg" /><Relationship Id="rId5" Type="http://schemas.openxmlformats.org/officeDocument/2006/relationships/tags" Target="../tags/tag11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14.xml" /><Relationship Id="rId3" Type="http://schemas.openxmlformats.org/officeDocument/2006/relationships/image" Target="../media/image4.png" /><Relationship Id="rId4" Type="http://schemas.openxmlformats.org/officeDocument/2006/relationships/tags" Target="../tags/tag115.xml" /><Relationship Id="rId5" Type="http://schemas.openxmlformats.org/officeDocument/2006/relationships/video" Target="../media/media2.wmv" /><Relationship Id="rId6" Type="http://schemas.microsoft.com/office/2007/relationships/media" Target="../media/media2.wmv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403648" y="1124744"/>
            <a:ext cx="7406640" cy="2172175"/>
          </a:xfrm>
        </p:spPr>
        <p:txBody>
          <a:bodyPr>
            <a:normAutofit/>
          </a:bodyPr>
          <a:lstStyle/>
          <a:p>
            <a:pPr algn="ctr"/>
            <a:endParaRPr lang="ru-RU" sz="2200" smtClean="0">
              <a:solidFill>
                <a:srgbClr val="5723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</a:t>
            </a:r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певческих навыков у обучающихся в процессе работы над вокальным репертуаром (дополнительное образование детей)</a:t>
            </a:r>
          </a:p>
          <a:p>
            <a:pPr algn="ctr"/>
            <a:endParaRPr lang="ru-RU" sz="1800" smtClean="0">
              <a:solidFill>
                <a:srgbClr val="5723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>
            <p:custDataLst>
              <p:tags r:id="rId4"/>
            </p:custDataLst>
          </p:nvPr>
        </p:nvSpPr>
        <p:spPr>
          <a:xfrm>
            <a:off x="5580112" y="5157192"/>
            <a:ext cx="3563888" cy="865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ct val="0"/>
              </a:spcAft>
              <a:tabLst>
                <a:tab pos="2430780"/>
                <a:tab pos="2610485"/>
              </a:tabLst>
            </a:pPr>
            <a:r>
              <a:rPr lang="ru-RU" sz="1600" smtClean="0">
                <a:solidFill>
                  <a:srgbClr val="57231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Подготовила:</a:t>
            </a:r>
            <a:endParaRPr lang="ru-RU" sz="1600">
              <a:solidFill>
                <a:srgbClr val="57231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ct val="0"/>
              </a:spcAft>
              <a:tabLst>
                <a:tab pos="2430780"/>
                <a:tab pos="2610485"/>
              </a:tabLst>
            </a:pPr>
            <a:r>
              <a:rPr lang="ru-RU" sz="1600" smtClean="0">
                <a:solidFill>
                  <a:srgbClr val="57231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Макиенко Дарья Олеговна</a:t>
            </a:r>
            <a:endParaRPr lang="ru-RU" sz="1600">
              <a:solidFill>
                <a:srgbClr val="572314"/>
              </a:solidFill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2430780"/>
                <a:tab pos="2610485"/>
              </a:tabLst>
            </a:pPr>
            <a:r>
              <a:rPr lang="ru-RU" sz="1600">
                <a:solidFill>
                  <a:srgbClr val="57231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179149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Методика формирования певческих навыков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435608" y="1628800"/>
            <a:ext cx="7498080" cy="4800600"/>
          </a:xfrm>
        </p:spPr>
        <p:txBody>
          <a:bodyPr>
            <a:normAutofit fontScale="70000" lnSpcReduction="20000"/>
          </a:bodyPr>
          <a:lstStyle/>
          <a:p>
            <a:r>
              <a:rPr lang="ru-RU"/>
              <a:t>Мы опирались на то, что постановку голоса надо понимать как воспитание вокальных </a:t>
            </a:r>
            <a:r>
              <a:rPr lang="ru-RU" smtClean="0"/>
              <a:t>навыков.</a:t>
            </a:r>
          </a:p>
          <a:p>
            <a:r>
              <a:rPr lang="ru-RU" smtClean="0"/>
              <a:t>Мы заботились о том, чтобы процесс постановки голоса протекал непрерывно и активно.</a:t>
            </a:r>
          </a:p>
          <a:p>
            <a:r>
              <a:rPr lang="ru-RU" smtClean="0"/>
              <a:t>На занятиях навыки пения прививались детям постепенно, по известному принципу – от простого к сложному. </a:t>
            </a:r>
          </a:p>
          <a:p>
            <a:r>
              <a:rPr lang="ru-RU" smtClean="0"/>
              <a:t>В </a:t>
            </a:r>
            <a:r>
              <a:rPr lang="ru-RU"/>
              <a:t>работе над отдельными певческими навыками – цепным дыханием, открытым звуковедением, речевой артикуляцией, манерой и стилем пения, навык пения a cappella, в унисон и многоголосии – пользовались как коллективными, так и индивидуальными методами. </a:t>
            </a:r>
          </a:p>
          <a:p>
            <a:r>
              <a:rPr lang="ru-RU"/>
              <a:t>Предложенная в работе методика формирования певческих навыков опирается на сохранение традиционных форм бытования и исполнения русского народного </a:t>
            </a:r>
            <a:r>
              <a:rPr lang="ru-RU" smtClean="0"/>
              <a:t>пения.</a:t>
            </a:r>
            <a:endParaRPr lang="ru-RU"/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741757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ru-RU" smtClean="0"/>
              <a:t>Выводы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435608" y="1268760"/>
            <a:ext cx="7498080" cy="5328592"/>
          </a:xfrm>
        </p:spPr>
        <p:txBody>
          <a:bodyPr>
            <a:noAutofit/>
          </a:bodyPr>
          <a:lstStyle/>
          <a:p>
            <a:r>
              <a:rPr lang="ru-RU" sz="2000"/>
              <a:t>Предложенная в работе </a:t>
            </a:r>
            <a:r>
              <a:rPr lang="ru-RU" sz="2000" smtClean="0"/>
              <a:t>рекомендации по формированию народно-певческих </a:t>
            </a:r>
            <a:r>
              <a:rPr lang="ru-RU" sz="2000"/>
              <a:t>навыков </a:t>
            </a:r>
            <a:r>
              <a:rPr lang="ru-RU" sz="2000" smtClean="0"/>
              <a:t>опираются </a:t>
            </a:r>
            <a:r>
              <a:rPr lang="ru-RU" sz="2000"/>
              <a:t>на сохранение традиционных форм бытования и исполнения русского народного пения</a:t>
            </a:r>
          </a:p>
          <a:p>
            <a:r>
              <a:rPr lang="ru-RU" sz="2000"/>
              <a:t>Проблему учебного репертуара приходится решать в основном на начальном этапе работы </a:t>
            </a:r>
            <a:r>
              <a:rPr lang="ru-RU" sz="2000" smtClean="0"/>
              <a:t>коллектива.</a:t>
            </a:r>
            <a:endParaRPr lang="ru-RU" sz="2000"/>
          </a:p>
          <a:p>
            <a:r>
              <a:rPr lang="ru-RU" sz="2000" smtClean="0"/>
              <a:t>Интересный репертуар </a:t>
            </a:r>
            <a:r>
              <a:rPr lang="ru-RU" sz="2000"/>
              <a:t>способствует быстрому совершенствованию мастерства </a:t>
            </a:r>
            <a:r>
              <a:rPr lang="ru-RU" sz="2000" smtClean="0"/>
              <a:t>участников.</a:t>
            </a:r>
            <a:endParaRPr lang="ru-RU" sz="2000"/>
          </a:p>
          <a:p>
            <a:r>
              <a:rPr lang="ru-RU" sz="2000"/>
              <a:t>Подбор репертуара фольклорного коллектива требует о руководителя четкого перспективного видения педагогического процесса как цельной и последовательной </a:t>
            </a:r>
            <a:r>
              <a:rPr lang="ru-RU" sz="2000" smtClean="0"/>
              <a:t>системы.</a:t>
            </a:r>
          </a:p>
          <a:p>
            <a:r>
              <a:rPr lang="ru-RU" sz="2000"/>
              <a:t>А</a:t>
            </a:r>
            <a:r>
              <a:rPr lang="ru-RU" sz="2000" smtClean="0"/>
              <a:t>нализ произведений для репертуара фольклорного детского коллектива заключается в том, чтобы найти что-то свое, смыкающееся с нашим жизненным опытом, с нашими убеждениями и пристрастиями. </a:t>
            </a:r>
          </a:p>
        </p:txBody>
      </p:sp>
    </p:spTree>
    <p:extLst>
      <p:ext uri="{BB962C8B-B14F-4D97-AF65-F5344CB8AC3E}">
        <p14:creationId xmlns:p14="http://schemas.microsoft.com/office/powerpoint/2010/main" val="12064348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31640" y="2564904"/>
            <a:ext cx="7498080" cy="1143000"/>
          </a:xfrm>
        </p:spPr>
        <p:txBody>
          <a:bodyPr/>
          <a:lstStyle/>
          <a:p>
            <a:pPr algn="ctr"/>
            <a:r>
              <a:rPr lang="ru-RU" smtClean="0"/>
              <a:t>Спасибо за внимание!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062897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ru-RU" smtClean="0"/>
              <a:t>Цель и задачи исследования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435608" y="1447800"/>
            <a:ext cx="7498080" cy="5149552"/>
          </a:xfrm>
        </p:spPr>
        <p:txBody>
          <a:bodyPr>
            <a:normAutofit fontScale="62500" lnSpcReduction="20000"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ru-RU" sz="3400" b="1"/>
              <a:t>Цель исследования</a:t>
            </a:r>
            <a:r>
              <a:rPr lang="ru-RU" sz="3400"/>
              <a:t>: рассмотреть теоретические основы формирования у детей навыков русского народного исполнительства и разработать </a:t>
            </a:r>
            <a:r>
              <a:rPr lang="ru-RU"/>
              <a:t>методические рекомендации </a:t>
            </a:r>
            <a:r>
              <a:rPr lang="ru-RU" sz="3400" smtClean="0"/>
              <a:t>формирования </a:t>
            </a:r>
            <a:r>
              <a:rPr lang="ru-RU" sz="3400"/>
              <a:t>певческих навыков в процессе работы над репертуаром</a:t>
            </a:r>
            <a:r>
              <a:rPr lang="ru-RU" sz="3400" smtClean="0"/>
              <a:t>.</a:t>
            </a:r>
          </a:p>
          <a:p>
            <a:pPr marL="82296" indent="0">
              <a:buNone/>
            </a:pPr>
            <a:endParaRPr lang="ru-RU" sz="3400"/>
          </a:p>
          <a:p>
            <a:pPr marL="82296" indent="0">
              <a:buNone/>
            </a:pPr>
            <a:r>
              <a:rPr lang="ru-RU" sz="3400" b="1"/>
              <a:t>З</a:t>
            </a:r>
            <a:r>
              <a:rPr lang="ru-RU" sz="3400" b="1" smtClean="0"/>
              <a:t>адачи</a:t>
            </a:r>
            <a:r>
              <a:rPr lang="ru-RU" sz="3400" smtClean="0"/>
              <a:t> </a:t>
            </a:r>
            <a:r>
              <a:rPr lang="ru-RU" sz="3400" b="1"/>
              <a:t>исследования</a:t>
            </a:r>
            <a:r>
              <a:rPr lang="ru-RU" sz="3400"/>
              <a:t>:</a:t>
            </a:r>
          </a:p>
          <a:p>
            <a:pPr lvl="0"/>
            <a:r>
              <a:rPr lang="ru-RU" sz="3400"/>
              <a:t>изучить </a:t>
            </a:r>
            <a:r>
              <a:rPr lang="ru-RU" sz="3400" smtClean="0"/>
              <a:t>психолого-педагогические </a:t>
            </a:r>
            <a:r>
              <a:rPr lang="ru-RU" sz="3400"/>
              <a:t>предпосылки обучения;</a:t>
            </a:r>
          </a:p>
          <a:p>
            <a:pPr lvl="0"/>
            <a:r>
              <a:rPr lang="ru-RU" sz="3400"/>
              <a:t>выявить потенциал дополнительного образования в процессе обучения народному пению;</a:t>
            </a:r>
          </a:p>
          <a:p>
            <a:pPr lvl="0"/>
            <a:r>
              <a:rPr lang="ru-RU" sz="3400"/>
              <a:t>проанализировать </a:t>
            </a:r>
            <a:r>
              <a:rPr lang="ru-RU" sz="3400" smtClean="0"/>
              <a:t>формы развития вокальных навыков и способы подбора репертуара;</a:t>
            </a:r>
            <a:endParaRPr lang="ru-RU" sz="3400"/>
          </a:p>
          <a:p>
            <a:pPr lvl="0"/>
            <a:r>
              <a:rPr lang="ru-RU" sz="3400"/>
              <a:t>провести диагностику контингента обучающихся</a:t>
            </a:r>
            <a:r>
              <a:rPr lang="ru-RU" sz="3400" smtClean="0"/>
              <a:t>;</a:t>
            </a:r>
            <a:endParaRPr lang="ru-RU" sz="3400"/>
          </a:p>
          <a:p>
            <a:pPr lvl="0"/>
            <a:r>
              <a:rPr lang="ru-RU" sz="3400"/>
              <a:t>разработать </a:t>
            </a:r>
            <a:r>
              <a:rPr lang="ru-RU"/>
              <a:t>методические рекомендации </a:t>
            </a:r>
            <a:r>
              <a:rPr lang="ru-RU" sz="3400" smtClean="0"/>
              <a:t>формирования </a:t>
            </a:r>
            <a:r>
              <a:rPr lang="ru-RU" sz="3400"/>
              <a:t>певческих навыков</a:t>
            </a:r>
            <a:r>
              <a:rPr lang="ru-RU" sz="3400" smtClean="0"/>
              <a:t>.</a:t>
            </a:r>
            <a:endParaRPr lang="ru-RU" sz="3400"/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312333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35608" y="274638"/>
            <a:ext cx="7498080" cy="645695"/>
          </a:xfrm>
        </p:spPr>
        <p:txBody>
          <a:bodyPr>
            <a:normAutofit/>
          </a:bodyPr>
          <a:lstStyle/>
          <a:p>
            <a:r>
              <a:rPr lang="ru-RU" sz="3600" smtClean="0"/>
              <a:t>Объект и </a:t>
            </a:r>
            <a:r>
              <a:rPr lang="ru-RU" sz="3600" smtClean="0">
                <a:solidFill>
                  <a:srgbClr val="572314"/>
                </a:solidFill>
              </a:rPr>
              <a:t>предмет</a:t>
            </a:r>
            <a:r>
              <a:rPr lang="ru-RU" sz="3600" smtClean="0"/>
              <a:t> исследования</a:t>
            </a:r>
            <a:endParaRPr lang="ru-RU" sz="3600"/>
          </a:p>
        </p:txBody>
      </p:sp>
      <p:sp>
        <p:nvSpPr>
          <p:cNvPr id="3" name="Объект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435608" y="1052736"/>
            <a:ext cx="7498080" cy="1524000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/>
              <a:t>Объект: </a:t>
            </a:r>
            <a:r>
              <a:rPr lang="ru-RU" sz="2000"/>
              <a:t>процесс освоения навыков русского народного исполнительства.</a:t>
            </a:r>
          </a:p>
          <a:p>
            <a:r>
              <a:rPr lang="ru-RU" sz="2000" b="1"/>
              <a:t>Предмет: </a:t>
            </a:r>
            <a:r>
              <a:rPr lang="ru-RU" sz="2000"/>
              <a:t>пути формирования у учащихся навыков русского народного исполнительства в процессе работы над репертуаром в условиях учреждения дополнительного образования</a:t>
            </a:r>
            <a:r>
              <a:rPr lang="ru-RU" sz="2000" smtClean="0"/>
              <a:t>.</a:t>
            </a:r>
            <a:endParaRPr lang="ru-RU" sz="2000"/>
          </a:p>
        </p:txBody>
      </p:sp>
      <p:sp>
        <p:nvSpPr>
          <p:cNvPr id="4" name="Прямоугольник 3"/>
          <p:cNvSpPr/>
          <p:nvPr>
            <p:custDataLst>
              <p:tags r:id="rId5"/>
            </p:custDataLst>
          </p:nvPr>
        </p:nvSpPr>
        <p:spPr>
          <a:xfrm>
            <a:off x="1435608" y="2550548"/>
            <a:ext cx="7240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Гипотеза исследования</a:t>
            </a:r>
          </a:p>
        </p:txBody>
      </p:sp>
      <p:sp>
        <p:nvSpPr>
          <p:cNvPr id="5" name="Прямоугольник 4"/>
          <p:cNvSpPr/>
          <p:nvPr>
            <p:custDataLst>
              <p:tags r:id="rId6"/>
            </p:custDataLst>
          </p:nvPr>
        </p:nvSpPr>
        <p:spPr>
          <a:xfrm>
            <a:off x="1468412" y="3196879"/>
            <a:ext cx="7465275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indent="0">
              <a:buNone/>
            </a:pPr>
            <a:r>
              <a:rPr lang="ru-RU" sz="1900" b="1"/>
              <a:t>Гипотеза исследования: </a:t>
            </a:r>
            <a:r>
              <a:rPr lang="ru-RU" sz="1900"/>
              <a:t>формирование певческих навыков у обучающихся в процессе работы над репертуаром будет успешным, если</a:t>
            </a:r>
            <a:r>
              <a:rPr lang="ru-RU" sz="1900" smtClean="0"/>
              <a:t>:</a:t>
            </a:r>
          </a:p>
          <a:p>
            <a:pPr marL="342900" lvl="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900"/>
              <a:t>постановку голоса будем </a:t>
            </a:r>
            <a:r>
              <a:rPr lang="ru-RU" sz="1900" smtClean="0"/>
              <a:t>понимать, </a:t>
            </a:r>
            <a:r>
              <a:rPr lang="ru-RU" sz="1900"/>
              <a:t>как воспитание вокальных навыков;</a:t>
            </a:r>
          </a:p>
          <a:p>
            <a:pPr marL="342900" lvl="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900"/>
              <a:t>навыки правильного пения будут прививаться детям постепенно, по известному принципу – от простого к сложному</a:t>
            </a:r>
            <a:r>
              <a:rPr lang="ru-RU" sz="1900" smtClean="0"/>
              <a:t>;</a:t>
            </a:r>
            <a:endParaRPr lang="ru-RU" sz="1900"/>
          </a:p>
          <a:p>
            <a:pPr marL="342900" lvl="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900"/>
              <a:t>будет учтена специфика народного пения и особенностей развития детского </a:t>
            </a:r>
            <a:r>
              <a:rPr lang="ru-RU" sz="1900" smtClean="0"/>
              <a:t>голоса;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900"/>
              <a:t>будут использоваться комплексы специальных вокально-хоровых упражнений</a:t>
            </a:r>
            <a:r>
              <a:rPr lang="ru-RU" sz="1900" smtClean="0"/>
              <a:t>.</a:t>
            </a:r>
            <a:endParaRPr lang="ru-RU" sz="1900"/>
          </a:p>
        </p:txBody>
      </p:sp>
    </p:spTree>
    <p:extLst>
      <p:ext uri="{BB962C8B-B14F-4D97-AF65-F5344CB8AC3E}">
        <p14:creationId xmlns:p14="http://schemas.microsoft.com/office/powerpoint/2010/main" val="270208519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ru-RU" sz="29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9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редпосылки </a:t>
            </a:r>
            <a:r>
              <a:rPr lang="ru-RU" sz="29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освоения школьниками русских народных певческих традиций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435608" y="1628800"/>
            <a:ext cx="7498080" cy="48006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3400"/>
              <a:t>создание благоприятных условий для первичного ознакомления детей с миром русского народного пения;</a:t>
            </a:r>
          </a:p>
          <a:p>
            <a:pPr lvl="0"/>
            <a:r>
              <a:rPr lang="ru-RU" sz="3400"/>
              <a:t>наличие подготовительного этапа ознакомления с русским народным пением способствующего пробуждению интереса к музыке данного стиля;</a:t>
            </a:r>
          </a:p>
          <a:p>
            <a:pPr lvl="0"/>
            <a:r>
              <a:rPr lang="ru-RU" sz="3400"/>
              <a:t>создание условий для реализации деятельностного подхода в обучении певческим навыкам;</a:t>
            </a:r>
          </a:p>
          <a:p>
            <a:pPr lvl="0"/>
            <a:r>
              <a:rPr lang="ru-RU" sz="3400"/>
              <a:t>погружение детей в условия, близкие (или идентичные) к традиционным; опора на местную традицию бытования русских народных песен;</a:t>
            </a:r>
          </a:p>
          <a:p>
            <a:pPr lvl="0"/>
            <a:r>
              <a:rPr lang="ru-RU" sz="3400"/>
              <a:t>достижение увлеченности участников русской народной певческой деятельности, традициями русского народного певческого исполнительства.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338077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игра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43608" y="1228254"/>
            <a:ext cx="8100392" cy="455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6278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35608" y="274320"/>
            <a:ext cx="7498080" cy="922432"/>
          </a:xfrm>
        </p:spPr>
        <p:txBody>
          <a:bodyPr>
            <a:noAutofit/>
          </a:bodyPr>
          <a:lstStyle/>
          <a:p>
            <a:pPr algn="ctr"/>
            <a:r>
              <a:rPr lang="ru-RU" sz="3200"/>
              <a:t>Фольклорный ансамбль «Горошина» </a:t>
            </a:r>
            <a:br>
              <a:rPr lang="ru-RU" sz="3200"/>
            </a:br>
            <a:r>
              <a:rPr lang="ru-RU" sz="3200" smtClean="0"/>
              <a:t>МБОУ ДО «ДШИ» </a:t>
            </a:r>
            <a:r>
              <a:rPr lang="ru-RU" sz="3200"/>
              <a:t>с. Рышково</a:t>
            </a:r>
            <a:endParaRPr lang="ru-RU" sz="3200"/>
          </a:p>
        </p:txBody>
      </p:sp>
      <p:pic>
        <p:nvPicPr>
          <p:cNvPr id="3" name="Рисунок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9"/>
          <a:stretch>
            <a:fillRect/>
          </a:stretch>
        </p:blipFill>
        <p:spPr>
          <a:xfrm>
            <a:off x="1225296" y="1844824"/>
            <a:ext cx="7708392" cy="4058808"/>
          </a:xfrm>
          <a:prstGeom prst="rect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911219394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>
                <a:solidFill>
                  <a:srgbClr val="5723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Уровни оценки критериев и показателей развитости фольклорных певческих традиций</a:t>
            </a:r>
            <a:br>
              <a:rPr lang="ru-RU">
                <a:effectLst/>
              </a:rPr>
            </a:br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580046438"/>
              </p:ext>
            </p:extLst>
          </p:nvPr>
        </p:nvGraphicFramePr>
        <p:xfrm>
          <a:off x="1619672" y="1052736"/>
          <a:ext cx="6840761" cy="61044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7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7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7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5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5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1450"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Критерии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Показатели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 gridSpan="3">
                  <a:txBody>
                    <a:bodyPr vert="horz" wrap="square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Уровни оценки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450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высокий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средний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низкий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0303">
                <a:tc rowSpan="2"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Знания о русских народных певческих традициях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Знания о формах исполнения в русских народных певческих традициях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Знает о сольной и коллективной (ансамблевой и хоровой) формах исполнения в певческой традиции. Имеет четкие представления об особенностях каждой из них. Знает и понимает особенности различия между народных хором, фольклорным ансамблем и аутентическим ансамблем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Имеет общие представления о сольной и коллективной (ансамблевой и хоровой) формах исполнения в певческой традиции и об особенностях каждой из них, более подробно знаком с особенностям и одной из них. Имеет общее представление о различиях между народным хором, фольклорным ансамблем и аутентически м ансамблем.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Имеет общие представления об одной или разных формах исполнения в певческой традиции, сольной или коллективной (ансамблевой и хоровой), но не имеет представлений об их особенностях. Не знает о различиях между народным хором, фольклорным ансамблем и аутентическим ансамблем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1602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Знания о формах бытования русских певческих традиций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Знает о многочисленных формах бытования русских певческих традиций (хороводные, свадебные, календарные песни и.т.д.). Частично знаком с особенностям и их бытования.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Знает об отдельных формах бытования русских певческих традиций (хороводные, календарные песни, и т.д.). Имеет общие представления об особенностях их бытования.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Знает лишь об одной форме бытования русских певческих традиций (хороводные, календарные песни и т.д.). Не имеет представлений об особенностях ее бытования.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01562">
                <a:tc rowSpan="2"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Владение традиционными приемами русской народной певческой манеры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Открытый способ голосообразова ния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Понимание сущности открытого способа звукообразова ния и достаточно уверенное владение им. Яркое, звонкое, светлое звучание в высокой певческой позиции. Умение вывести звук на передние зубы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Примерное представление об открытом способе звукообразова ния и частичное, но не вполне уверенное владение им. Не всегда свободное, льющееся звукоизвлечен ие, периодически зажатая челюсть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Непонимание сущности открытого способа звукообразова ния и неумение его выполнять. Наличие дефектов звукообразова ни я, препятствующ их открытой манере пения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8701">
                <a:tc v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Речевая манера голосоведения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Понимание сущности речевой манеры пения и речевой артикуляции и умение ею пользоваться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Общие представления о сущности речевой манеры пения и речевой артикуляции и начальное, не вполне уверенное умение ею пользоваться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ct val="0"/>
                        </a:spcAft>
                      </a:pPr>
                      <a:r>
                        <a:rPr lang="ru-RU" sz="850">
                          <a:effectLst/>
                        </a:rPr>
                        <a:t>Общие представления о сущности речевой манеры пения и речевой артикуляции и неумение ею пользоваться</a:t>
                      </a:r>
                      <a:endParaRPr lang="ru-RU" sz="8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364" marR="23364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702414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урок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43608" y="1124744"/>
            <a:ext cx="8100392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547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35608" y="13513"/>
            <a:ext cx="7498080" cy="895207"/>
          </a:xfrm>
        </p:spPr>
        <p:txBody>
          <a:bodyPr>
            <a:normAutofit/>
          </a:bodyPr>
          <a:lstStyle/>
          <a:p>
            <a:pPr algn="ctr"/>
            <a:r>
              <a:rPr lang="ru-RU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Диагностика освоенности русских народных певческих традиций учащимися школы искусств</a:t>
            </a:r>
            <a:endParaRPr lang="ru-RU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76493333"/>
              </p:ext>
            </p:extLst>
          </p:nvPr>
        </p:nvGraphicFramePr>
        <p:xfrm>
          <a:off x="1516864" y="1052736"/>
          <a:ext cx="7416824" cy="54829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7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04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8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1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48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650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Испытуемые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 gridSpan="4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Критерии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758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Знания о русских народных певческих традициях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Владение традиционными приемами русской народной певческой манеры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 gridSpan="4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Показатели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1264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Знания о формах исполнения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Формы бытования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Открытый способ звукообразования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Речевая манера пения и артикуляция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Общее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Мария Б.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в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5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Лина Щ.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в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в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6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Катя М.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в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в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6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Мария П.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в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4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Мария С.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в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5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София А.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в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4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Настя Н.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2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Анна К.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1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Майя Б.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1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Валерия А.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в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4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5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Иван Д.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1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705947">
                <a:tc gridSpan="5"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Итого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В – 2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С – 6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ru-RU" sz="1050">
                          <a:effectLst/>
                        </a:rPr>
                        <a:t>Н - 3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48" marR="41148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60611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20"/>
</p:tagLst>
</file>

<file path=ppt/tags/tag10.xml><?xml version="1.0" encoding="utf-8"?>
<p:tagLst xmlns:p="http://schemas.openxmlformats.org/presentationml/2006/main">
  <p:tag name="AS_UNIQUEID" val="29"/>
</p:tagLst>
</file>

<file path=ppt/tags/tag100.xml><?xml version="1.0" encoding="utf-8"?>
<p:tagLst xmlns:p="http://schemas.openxmlformats.org/presentationml/2006/main">
  <p:tag name="AS_UNIQUEID" val="119"/>
</p:tagLst>
</file>

<file path=ppt/tags/tag101.xml><?xml version="1.0" encoding="utf-8"?>
<p:tagLst xmlns:p="http://schemas.openxmlformats.org/presentationml/2006/main">
  <p:tag name="AS_UNIQUEID" val="120"/>
</p:tagLst>
</file>

<file path=ppt/tags/tag102.xml><?xml version="1.0" encoding="utf-8"?>
<p:tagLst xmlns:p="http://schemas.openxmlformats.org/presentationml/2006/main">
  <p:tag name="AS_UNIQUEID" val="121"/>
</p:tagLst>
</file>

<file path=ppt/tags/tag103.xml><?xml version="1.0" encoding="utf-8"?>
<p:tagLst xmlns:p="http://schemas.openxmlformats.org/presentationml/2006/main">
  <p:tag name="AS_UNIQUEID" val="122"/>
</p:tagLst>
</file>

<file path=ppt/tags/tag104.xml><?xml version="1.0" encoding="utf-8"?>
<p:tagLst xmlns:p="http://schemas.openxmlformats.org/presentationml/2006/main">
  <p:tag name="AS_UNIQUEID" val="123"/>
</p:tagLst>
</file>

<file path=ppt/tags/tag105.xml><?xml version="1.0" encoding="utf-8"?>
<p:tagLst xmlns:p="http://schemas.openxmlformats.org/presentationml/2006/main">
  <p:tag name="AS_UNIQUEID" val="124"/>
</p:tagLst>
</file>

<file path=ppt/tags/tag106.xml><?xml version="1.0" encoding="utf-8"?>
<p:tagLst xmlns:p="http://schemas.openxmlformats.org/presentationml/2006/main">
  <p:tag name="AS_UNIQUEID" val="125"/>
</p:tagLst>
</file>

<file path=ppt/tags/tag107.xml><?xml version="1.0" encoding="utf-8"?>
<p:tagLst xmlns:p="http://schemas.openxmlformats.org/presentationml/2006/main">
  <p:tag name="AS_UNIQUEID" val="0"/>
</p:tagLst>
</file>

<file path=ppt/tags/tag108.xml><?xml version="1.0" encoding="utf-8"?>
<p:tagLst xmlns:p="http://schemas.openxmlformats.org/presentationml/2006/main">
  <p:tag name="AS_UNIQUEID" val="1"/>
</p:tagLst>
</file>

<file path=ppt/tags/tag109.xml><?xml version="1.0" encoding="utf-8"?>
<p:tagLst xmlns:p="http://schemas.openxmlformats.org/presentationml/2006/main">
  <p:tag name="AS_UNIQUEID" val="2"/>
</p:tagLst>
</file>

<file path=ppt/tags/tag11.xml><?xml version="1.0" encoding="utf-8"?>
<p:tagLst xmlns:p="http://schemas.openxmlformats.org/presentationml/2006/main">
  <p:tag name="AS_UNIQUEID" val="30"/>
</p:tagLst>
</file>

<file path=ppt/tags/tag110.xml><?xml version="1.0" encoding="utf-8"?>
<p:tagLst xmlns:p="http://schemas.openxmlformats.org/presentationml/2006/main">
  <p:tag name="AS_UNIQUEID" val="3"/>
</p:tagLst>
</file>

<file path=ppt/tags/tag111.xml><?xml version="1.0" encoding="utf-8"?>
<p:tagLst xmlns:p="http://schemas.openxmlformats.org/presentationml/2006/main">
  <p:tag name="AS_UNIQUEID" val="4"/>
</p:tagLst>
</file>

<file path=ppt/tags/tag112.xml><?xml version="1.0" encoding="utf-8"?>
<p:tagLst xmlns:p="http://schemas.openxmlformats.org/presentationml/2006/main">
  <p:tag name="AS_UNIQUEID" val="5"/>
</p:tagLst>
</file>

<file path=ppt/tags/tag113.xml><?xml version="1.0" encoding="utf-8"?>
<p:tagLst xmlns:p="http://schemas.openxmlformats.org/presentationml/2006/main">
  <p:tag name="AS_UNIQUEID" val="6"/>
</p:tagLst>
</file>

<file path=ppt/tags/tag114.xml><?xml version="1.0" encoding="utf-8"?>
<p:tagLst xmlns:p="http://schemas.openxmlformats.org/presentationml/2006/main">
  <p:tag name="AS_UNIQUEID" val="7"/>
</p:tagLst>
</file>

<file path=ppt/tags/tag115.xml><?xml version="1.0" encoding="utf-8"?>
<p:tagLst xmlns:p="http://schemas.openxmlformats.org/presentationml/2006/main">
  <p:tag name="AS_UNIQUEID" val="8"/>
</p:tagLst>
</file>

<file path=ppt/tags/tag116.xml><?xml version="1.0" encoding="utf-8"?>
<p:tagLst xmlns:p="http://schemas.openxmlformats.org/presentationml/2006/main">
  <p:tag name="AS_UNIQUEID" val="9"/>
</p:tagLst>
</file>

<file path=ppt/tags/tag117.xml><?xml version="1.0" encoding="utf-8"?>
<p:tagLst xmlns:p="http://schemas.openxmlformats.org/presentationml/2006/main">
  <p:tag name="AS_UNIQUEID" val="10"/>
</p:tagLst>
</file>

<file path=ppt/tags/tag118.xml><?xml version="1.0" encoding="utf-8"?>
<p:tagLst xmlns:p="http://schemas.openxmlformats.org/presentationml/2006/main">
  <p:tag name="AS_UNIQUEID" val="11"/>
</p:tagLst>
</file>

<file path=ppt/tags/tag119.xml><?xml version="1.0" encoding="utf-8"?>
<p:tagLst xmlns:p="http://schemas.openxmlformats.org/presentationml/2006/main">
  <p:tag name="AS_UNIQUEID" val="12"/>
</p:tagLst>
</file>

<file path=ppt/tags/tag12.xml><?xml version="1.0" encoding="utf-8"?>
<p:tagLst xmlns:p="http://schemas.openxmlformats.org/presentationml/2006/main">
  <p:tag name="AS_UNIQUEID" val="31"/>
</p:tagLst>
</file>

<file path=ppt/tags/tag120.xml><?xml version="1.0" encoding="utf-8"?>
<p:tagLst xmlns:p="http://schemas.openxmlformats.org/presentationml/2006/main">
  <p:tag name="AS_UNIQUEID" val="13"/>
</p:tagLst>
</file>

<file path=ppt/tags/tag121.xml><?xml version="1.0" encoding="utf-8"?>
<p:tagLst xmlns:p="http://schemas.openxmlformats.org/presentationml/2006/main">
  <p:tag name="AS_UNIQUEID" val="14"/>
</p:tagLst>
</file>

<file path=ppt/tags/tag122.xml><?xml version="1.0" encoding="utf-8"?>
<p:tagLst xmlns:p="http://schemas.openxmlformats.org/presentationml/2006/main">
  <p:tag name="AS_UNIQUEID" val="15"/>
</p:tagLst>
</file>

<file path=ppt/tags/tag123.xml><?xml version="1.0" encoding="utf-8"?>
<p:tagLst xmlns:p="http://schemas.openxmlformats.org/presentationml/2006/main">
  <p:tag name="AS_UNIQUEID" val="16"/>
</p:tagLst>
</file>

<file path=ppt/tags/tag124.xml><?xml version="1.0" encoding="utf-8"?>
<p:tagLst xmlns:p="http://schemas.openxmlformats.org/presentationml/2006/main">
  <p:tag name="AS_UNIQUEID" val="17"/>
</p:tagLst>
</file>

<file path=ppt/tags/tag125.xml><?xml version="1.0" encoding="utf-8"?>
<p:tagLst xmlns:p="http://schemas.openxmlformats.org/presentationml/2006/main">
  <p:tag name="AS_UNIQUEID" val="18"/>
</p:tagLst>
</file>

<file path=ppt/tags/tag126.xml><?xml version="1.0" encoding="utf-8"?>
<p:tagLst xmlns:p="http://schemas.openxmlformats.org/presentationml/2006/main">
  <p:tag name="AS_UNIQUEID" val="19"/>
</p:tagLst>
</file>

<file path=ppt/tags/tag127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ags/tag13.xml><?xml version="1.0" encoding="utf-8"?>
<p:tagLst xmlns:p="http://schemas.openxmlformats.org/presentationml/2006/main">
  <p:tag name="AS_UNIQUEID" val="32"/>
</p:tagLst>
</file>

<file path=ppt/tags/tag14.xml><?xml version="1.0" encoding="utf-8"?>
<p:tagLst xmlns:p="http://schemas.openxmlformats.org/presentationml/2006/main">
  <p:tag name="AS_UNIQUEID" val="33"/>
</p:tagLst>
</file>

<file path=ppt/tags/tag15.xml><?xml version="1.0" encoding="utf-8"?>
<p:tagLst xmlns:p="http://schemas.openxmlformats.org/presentationml/2006/main">
  <p:tag name="AS_UNIQUEID" val="34"/>
</p:tagLst>
</file>

<file path=ppt/tags/tag16.xml><?xml version="1.0" encoding="utf-8"?>
<p:tagLst xmlns:p="http://schemas.openxmlformats.org/presentationml/2006/main">
  <p:tag name="AS_UNIQUEID" val="35"/>
</p:tagLst>
</file>

<file path=ppt/tags/tag17.xml><?xml version="1.0" encoding="utf-8"?>
<p:tagLst xmlns:p="http://schemas.openxmlformats.org/presentationml/2006/main">
  <p:tag name="AS_UNIQUEID" val="36"/>
</p:tagLst>
</file>

<file path=ppt/tags/tag18.xml><?xml version="1.0" encoding="utf-8"?>
<p:tagLst xmlns:p="http://schemas.openxmlformats.org/presentationml/2006/main">
  <p:tag name="AS_UNIQUEID" val="37"/>
</p:tagLst>
</file>

<file path=ppt/tags/tag19.xml><?xml version="1.0" encoding="utf-8"?>
<p:tagLst xmlns:p="http://schemas.openxmlformats.org/presentationml/2006/main">
  <p:tag name="AS_UNIQUEID" val="38"/>
</p:tagLst>
</file>

<file path=ppt/tags/tag2.xml><?xml version="1.0" encoding="utf-8"?>
<p:tagLst xmlns:p="http://schemas.openxmlformats.org/presentationml/2006/main">
  <p:tag name="AS_UNIQUEID" val="21"/>
</p:tagLst>
</file>

<file path=ppt/tags/tag20.xml><?xml version="1.0" encoding="utf-8"?>
<p:tagLst xmlns:p="http://schemas.openxmlformats.org/presentationml/2006/main">
  <p:tag name="AS_UNIQUEID" val="39"/>
</p:tagLst>
</file>

<file path=ppt/tags/tag21.xml><?xml version="1.0" encoding="utf-8"?>
<p:tagLst xmlns:p="http://schemas.openxmlformats.org/presentationml/2006/main">
  <p:tag name="AS_UNIQUEID" val="40"/>
</p:tagLst>
</file>

<file path=ppt/tags/tag22.xml><?xml version="1.0" encoding="utf-8"?>
<p:tagLst xmlns:p="http://schemas.openxmlformats.org/presentationml/2006/main">
  <p:tag name="AS_UNIQUEID" val="41"/>
</p:tagLst>
</file>

<file path=ppt/tags/tag23.xml><?xml version="1.0" encoding="utf-8"?>
<p:tagLst xmlns:p="http://schemas.openxmlformats.org/presentationml/2006/main">
  <p:tag name="AS_UNIQUEID" val="42"/>
</p:tagLst>
</file>

<file path=ppt/tags/tag24.xml><?xml version="1.0" encoding="utf-8"?>
<p:tagLst xmlns:p="http://schemas.openxmlformats.org/presentationml/2006/main">
  <p:tag name="AS_UNIQUEID" val="43"/>
</p:tagLst>
</file>

<file path=ppt/tags/tag25.xml><?xml version="1.0" encoding="utf-8"?>
<p:tagLst xmlns:p="http://schemas.openxmlformats.org/presentationml/2006/main">
  <p:tag name="AS_UNIQUEID" val="44"/>
</p:tagLst>
</file>

<file path=ppt/tags/tag26.xml><?xml version="1.0" encoding="utf-8"?>
<p:tagLst xmlns:p="http://schemas.openxmlformats.org/presentationml/2006/main">
  <p:tag name="AS_UNIQUEID" val="45"/>
</p:tagLst>
</file>

<file path=ppt/tags/tag27.xml><?xml version="1.0" encoding="utf-8"?>
<p:tagLst xmlns:p="http://schemas.openxmlformats.org/presentationml/2006/main">
  <p:tag name="AS_UNIQUEID" val="46"/>
</p:tagLst>
</file>

<file path=ppt/tags/tag28.xml><?xml version="1.0" encoding="utf-8"?>
<p:tagLst xmlns:p="http://schemas.openxmlformats.org/presentationml/2006/main">
  <p:tag name="AS_UNIQUEID" val="47"/>
</p:tagLst>
</file>

<file path=ppt/tags/tag29.xml><?xml version="1.0" encoding="utf-8"?>
<p:tagLst xmlns:p="http://schemas.openxmlformats.org/presentationml/2006/main">
  <p:tag name="AS_UNIQUEID" val="48"/>
</p:tagLst>
</file>

<file path=ppt/tags/tag3.xml><?xml version="1.0" encoding="utf-8"?>
<p:tagLst xmlns:p="http://schemas.openxmlformats.org/presentationml/2006/main">
  <p:tag name="AS_UNIQUEID" val="22"/>
</p:tagLst>
</file>

<file path=ppt/tags/tag30.xml><?xml version="1.0" encoding="utf-8"?>
<p:tagLst xmlns:p="http://schemas.openxmlformats.org/presentationml/2006/main">
  <p:tag name="AS_UNIQUEID" val="49"/>
</p:tagLst>
</file>

<file path=ppt/tags/tag31.xml><?xml version="1.0" encoding="utf-8"?>
<p:tagLst xmlns:p="http://schemas.openxmlformats.org/presentationml/2006/main">
  <p:tag name="AS_UNIQUEID" val="50"/>
</p:tagLst>
</file>

<file path=ppt/tags/tag32.xml><?xml version="1.0" encoding="utf-8"?>
<p:tagLst xmlns:p="http://schemas.openxmlformats.org/presentationml/2006/main">
  <p:tag name="AS_UNIQUEID" val="51"/>
</p:tagLst>
</file>

<file path=ppt/tags/tag33.xml><?xml version="1.0" encoding="utf-8"?>
<p:tagLst xmlns:p="http://schemas.openxmlformats.org/presentationml/2006/main">
  <p:tag name="AS_UNIQUEID" val="52"/>
</p:tagLst>
</file>

<file path=ppt/tags/tag34.xml><?xml version="1.0" encoding="utf-8"?>
<p:tagLst xmlns:p="http://schemas.openxmlformats.org/presentationml/2006/main">
  <p:tag name="AS_UNIQUEID" val="53"/>
</p:tagLst>
</file>

<file path=ppt/tags/tag35.xml><?xml version="1.0" encoding="utf-8"?>
<p:tagLst xmlns:p="http://schemas.openxmlformats.org/presentationml/2006/main">
  <p:tag name="AS_UNIQUEID" val="54"/>
</p:tagLst>
</file>

<file path=ppt/tags/tag36.xml><?xml version="1.0" encoding="utf-8"?>
<p:tagLst xmlns:p="http://schemas.openxmlformats.org/presentationml/2006/main">
  <p:tag name="AS_UNIQUEID" val="55"/>
</p:tagLst>
</file>

<file path=ppt/tags/tag37.xml><?xml version="1.0" encoding="utf-8"?>
<p:tagLst xmlns:p="http://schemas.openxmlformats.org/presentationml/2006/main">
  <p:tag name="AS_UNIQUEID" val="56"/>
</p:tagLst>
</file>

<file path=ppt/tags/tag38.xml><?xml version="1.0" encoding="utf-8"?>
<p:tagLst xmlns:p="http://schemas.openxmlformats.org/presentationml/2006/main">
  <p:tag name="AS_UNIQUEID" val="57"/>
</p:tagLst>
</file>

<file path=ppt/tags/tag39.xml><?xml version="1.0" encoding="utf-8"?>
<p:tagLst xmlns:p="http://schemas.openxmlformats.org/presentationml/2006/main">
  <p:tag name="AS_UNIQUEID" val="58"/>
</p:tagLst>
</file>

<file path=ppt/tags/tag4.xml><?xml version="1.0" encoding="utf-8"?>
<p:tagLst xmlns:p="http://schemas.openxmlformats.org/presentationml/2006/main">
  <p:tag name="AS_UNIQUEID" val="23"/>
</p:tagLst>
</file>

<file path=ppt/tags/tag40.xml><?xml version="1.0" encoding="utf-8"?>
<p:tagLst xmlns:p="http://schemas.openxmlformats.org/presentationml/2006/main">
  <p:tag name="AS_UNIQUEID" val="59"/>
</p:tagLst>
</file>

<file path=ppt/tags/tag41.xml><?xml version="1.0" encoding="utf-8"?>
<p:tagLst xmlns:p="http://schemas.openxmlformats.org/presentationml/2006/main">
  <p:tag name="AS_UNIQUEID" val="60"/>
</p:tagLst>
</file>

<file path=ppt/tags/tag42.xml><?xml version="1.0" encoding="utf-8"?>
<p:tagLst xmlns:p="http://schemas.openxmlformats.org/presentationml/2006/main">
  <p:tag name="AS_UNIQUEID" val="61"/>
</p:tagLst>
</file>

<file path=ppt/tags/tag43.xml><?xml version="1.0" encoding="utf-8"?>
<p:tagLst xmlns:p="http://schemas.openxmlformats.org/presentationml/2006/main">
  <p:tag name="AS_UNIQUEID" val="62"/>
</p:tagLst>
</file>

<file path=ppt/tags/tag44.xml><?xml version="1.0" encoding="utf-8"?>
<p:tagLst xmlns:p="http://schemas.openxmlformats.org/presentationml/2006/main">
  <p:tag name="AS_UNIQUEID" val="63"/>
</p:tagLst>
</file>

<file path=ppt/tags/tag45.xml><?xml version="1.0" encoding="utf-8"?>
<p:tagLst xmlns:p="http://schemas.openxmlformats.org/presentationml/2006/main">
  <p:tag name="AS_UNIQUEID" val="64"/>
</p:tagLst>
</file>

<file path=ppt/tags/tag46.xml><?xml version="1.0" encoding="utf-8"?>
<p:tagLst xmlns:p="http://schemas.openxmlformats.org/presentationml/2006/main">
  <p:tag name="AS_UNIQUEID" val="65"/>
</p:tagLst>
</file>

<file path=ppt/tags/tag47.xml><?xml version="1.0" encoding="utf-8"?>
<p:tagLst xmlns:p="http://schemas.openxmlformats.org/presentationml/2006/main">
  <p:tag name="AS_UNIQUEID" val="66"/>
</p:tagLst>
</file>

<file path=ppt/tags/tag48.xml><?xml version="1.0" encoding="utf-8"?>
<p:tagLst xmlns:p="http://schemas.openxmlformats.org/presentationml/2006/main">
  <p:tag name="AS_UNIQUEID" val="67"/>
</p:tagLst>
</file>

<file path=ppt/tags/tag49.xml><?xml version="1.0" encoding="utf-8"?>
<p:tagLst xmlns:p="http://schemas.openxmlformats.org/presentationml/2006/main">
  <p:tag name="AS_UNIQUEID" val="68"/>
</p:tagLst>
</file>

<file path=ppt/tags/tag5.xml><?xml version="1.0" encoding="utf-8"?>
<p:tagLst xmlns:p="http://schemas.openxmlformats.org/presentationml/2006/main">
  <p:tag name="AS_UNIQUEID" val="24"/>
</p:tagLst>
</file>

<file path=ppt/tags/tag50.xml><?xml version="1.0" encoding="utf-8"?>
<p:tagLst xmlns:p="http://schemas.openxmlformats.org/presentationml/2006/main">
  <p:tag name="AS_UNIQUEID" val="69"/>
</p:tagLst>
</file>

<file path=ppt/tags/tag51.xml><?xml version="1.0" encoding="utf-8"?>
<p:tagLst xmlns:p="http://schemas.openxmlformats.org/presentationml/2006/main">
  <p:tag name="AS_UNIQUEID" val="70"/>
</p:tagLst>
</file>

<file path=ppt/tags/tag52.xml><?xml version="1.0" encoding="utf-8"?>
<p:tagLst xmlns:p="http://schemas.openxmlformats.org/presentationml/2006/main">
  <p:tag name="AS_UNIQUEID" val="71"/>
</p:tagLst>
</file>

<file path=ppt/tags/tag53.xml><?xml version="1.0" encoding="utf-8"?>
<p:tagLst xmlns:p="http://schemas.openxmlformats.org/presentationml/2006/main">
  <p:tag name="AS_UNIQUEID" val="72"/>
</p:tagLst>
</file>

<file path=ppt/tags/tag54.xml><?xml version="1.0" encoding="utf-8"?>
<p:tagLst xmlns:p="http://schemas.openxmlformats.org/presentationml/2006/main">
  <p:tag name="AS_UNIQUEID" val="73"/>
</p:tagLst>
</file>

<file path=ppt/tags/tag55.xml><?xml version="1.0" encoding="utf-8"?>
<p:tagLst xmlns:p="http://schemas.openxmlformats.org/presentationml/2006/main">
  <p:tag name="AS_UNIQUEID" val="74"/>
</p:tagLst>
</file>

<file path=ppt/tags/tag56.xml><?xml version="1.0" encoding="utf-8"?>
<p:tagLst xmlns:p="http://schemas.openxmlformats.org/presentationml/2006/main">
  <p:tag name="AS_UNIQUEID" val="75"/>
</p:tagLst>
</file>

<file path=ppt/tags/tag57.xml><?xml version="1.0" encoding="utf-8"?>
<p:tagLst xmlns:p="http://schemas.openxmlformats.org/presentationml/2006/main">
  <p:tag name="AS_UNIQUEID" val="76"/>
</p:tagLst>
</file>

<file path=ppt/tags/tag58.xml><?xml version="1.0" encoding="utf-8"?>
<p:tagLst xmlns:p="http://schemas.openxmlformats.org/presentationml/2006/main">
  <p:tag name="AS_UNIQUEID" val="77"/>
</p:tagLst>
</file>

<file path=ppt/tags/tag59.xml><?xml version="1.0" encoding="utf-8"?>
<p:tagLst xmlns:p="http://schemas.openxmlformats.org/presentationml/2006/main">
  <p:tag name="AS_UNIQUEID" val="78"/>
</p:tagLst>
</file>

<file path=ppt/tags/tag6.xml><?xml version="1.0" encoding="utf-8"?>
<p:tagLst xmlns:p="http://schemas.openxmlformats.org/presentationml/2006/main">
  <p:tag name="AS_UNIQUEID" val="25"/>
</p:tagLst>
</file>

<file path=ppt/tags/tag60.xml><?xml version="1.0" encoding="utf-8"?>
<p:tagLst xmlns:p="http://schemas.openxmlformats.org/presentationml/2006/main">
  <p:tag name="AS_UNIQUEID" val="79"/>
</p:tagLst>
</file>

<file path=ppt/tags/tag61.xml><?xml version="1.0" encoding="utf-8"?>
<p:tagLst xmlns:p="http://schemas.openxmlformats.org/presentationml/2006/main">
  <p:tag name="AS_UNIQUEID" val="80"/>
</p:tagLst>
</file>

<file path=ppt/tags/tag62.xml><?xml version="1.0" encoding="utf-8"?>
<p:tagLst xmlns:p="http://schemas.openxmlformats.org/presentationml/2006/main">
  <p:tag name="AS_UNIQUEID" val="81"/>
</p:tagLst>
</file>

<file path=ppt/tags/tag63.xml><?xml version="1.0" encoding="utf-8"?>
<p:tagLst xmlns:p="http://schemas.openxmlformats.org/presentationml/2006/main">
  <p:tag name="AS_UNIQUEID" val="82"/>
</p:tagLst>
</file>

<file path=ppt/tags/tag64.xml><?xml version="1.0" encoding="utf-8"?>
<p:tagLst xmlns:p="http://schemas.openxmlformats.org/presentationml/2006/main">
  <p:tag name="AS_UNIQUEID" val="83"/>
</p:tagLst>
</file>

<file path=ppt/tags/tag65.xml><?xml version="1.0" encoding="utf-8"?>
<p:tagLst xmlns:p="http://schemas.openxmlformats.org/presentationml/2006/main">
  <p:tag name="AS_UNIQUEID" val="84"/>
</p:tagLst>
</file>

<file path=ppt/tags/tag66.xml><?xml version="1.0" encoding="utf-8"?>
<p:tagLst xmlns:p="http://schemas.openxmlformats.org/presentationml/2006/main">
  <p:tag name="AS_UNIQUEID" val="85"/>
</p:tagLst>
</file>

<file path=ppt/tags/tag67.xml><?xml version="1.0" encoding="utf-8"?>
<p:tagLst xmlns:p="http://schemas.openxmlformats.org/presentationml/2006/main">
  <p:tag name="AS_UNIQUEID" val="86"/>
</p:tagLst>
</file>

<file path=ppt/tags/tag68.xml><?xml version="1.0" encoding="utf-8"?>
<p:tagLst xmlns:p="http://schemas.openxmlformats.org/presentationml/2006/main">
  <p:tag name="AS_UNIQUEID" val="87"/>
</p:tagLst>
</file>

<file path=ppt/tags/tag69.xml><?xml version="1.0" encoding="utf-8"?>
<p:tagLst xmlns:p="http://schemas.openxmlformats.org/presentationml/2006/main">
  <p:tag name="AS_UNIQUEID" val="88"/>
</p:tagLst>
</file>

<file path=ppt/tags/tag7.xml><?xml version="1.0" encoding="utf-8"?>
<p:tagLst xmlns:p="http://schemas.openxmlformats.org/presentationml/2006/main">
  <p:tag name="AS_UNIQUEID" val="26"/>
</p:tagLst>
</file>

<file path=ppt/tags/tag70.xml><?xml version="1.0" encoding="utf-8"?>
<p:tagLst xmlns:p="http://schemas.openxmlformats.org/presentationml/2006/main">
  <p:tag name="AS_UNIQUEID" val="89"/>
</p:tagLst>
</file>

<file path=ppt/tags/tag71.xml><?xml version="1.0" encoding="utf-8"?>
<p:tagLst xmlns:p="http://schemas.openxmlformats.org/presentationml/2006/main">
  <p:tag name="AS_UNIQUEID" val="90"/>
</p:tagLst>
</file>

<file path=ppt/tags/tag72.xml><?xml version="1.0" encoding="utf-8"?>
<p:tagLst xmlns:p="http://schemas.openxmlformats.org/presentationml/2006/main">
  <p:tag name="AS_UNIQUEID" val="91"/>
</p:tagLst>
</file>

<file path=ppt/tags/tag73.xml><?xml version="1.0" encoding="utf-8"?>
<p:tagLst xmlns:p="http://schemas.openxmlformats.org/presentationml/2006/main">
  <p:tag name="AS_UNIQUEID" val="92"/>
</p:tagLst>
</file>

<file path=ppt/tags/tag74.xml><?xml version="1.0" encoding="utf-8"?>
<p:tagLst xmlns:p="http://schemas.openxmlformats.org/presentationml/2006/main">
  <p:tag name="AS_UNIQUEID" val="93"/>
</p:tagLst>
</file>

<file path=ppt/tags/tag75.xml><?xml version="1.0" encoding="utf-8"?>
<p:tagLst xmlns:p="http://schemas.openxmlformats.org/presentationml/2006/main">
  <p:tag name="AS_UNIQUEID" val="94"/>
</p:tagLst>
</file>

<file path=ppt/tags/tag76.xml><?xml version="1.0" encoding="utf-8"?>
<p:tagLst xmlns:p="http://schemas.openxmlformats.org/presentationml/2006/main">
  <p:tag name="AS_UNIQUEID" val="95"/>
</p:tagLst>
</file>

<file path=ppt/tags/tag77.xml><?xml version="1.0" encoding="utf-8"?>
<p:tagLst xmlns:p="http://schemas.openxmlformats.org/presentationml/2006/main">
  <p:tag name="AS_UNIQUEID" val="96"/>
</p:tagLst>
</file>

<file path=ppt/tags/tag78.xml><?xml version="1.0" encoding="utf-8"?>
<p:tagLst xmlns:p="http://schemas.openxmlformats.org/presentationml/2006/main">
  <p:tag name="AS_UNIQUEID" val="97"/>
</p:tagLst>
</file>

<file path=ppt/tags/tag79.xml><?xml version="1.0" encoding="utf-8"?>
<p:tagLst xmlns:p="http://schemas.openxmlformats.org/presentationml/2006/main">
  <p:tag name="AS_UNIQUEID" val="98"/>
</p:tagLst>
</file>

<file path=ppt/tags/tag8.xml><?xml version="1.0" encoding="utf-8"?>
<p:tagLst xmlns:p="http://schemas.openxmlformats.org/presentationml/2006/main">
  <p:tag name="AS_UNIQUEID" val="27"/>
</p:tagLst>
</file>

<file path=ppt/tags/tag80.xml><?xml version="1.0" encoding="utf-8"?>
<p:tagLst xmlns:p="http://schemas.openxmlformats.org/presentationml/2006/main">
  <p:tag name="AS_UNIQUEID" val="99"/>
</p:tagLst>
</file>

<file path=ppt/tags/tag81.xml><?xml version="1.0" encoding="utf-8"?>
<p:tagLst xmlns:p="http://schemas.openxmlformats.org/presentationml/2006/main">
  <p:tag name="AS_UNIQUEID" val="100"/>
</p:tagLst>
</file>

<file path=ppt/tags/tag82.xml><?xml version="1.0" encoding="utf-8"?>
<p:tagLst xmlns:p="http://schemas.openxmlformats.org/presentationml/2006/main">
  <p:tag name="AS_UNIQUEID" val="101"/>
</p:tagLst>
</file>

<file path=ppt/tags/tag83.xml><?xml version="1.0" encoding="utf-8"?>
<p:tagLst xmlns:p="http://schemas.openxmlformats.org/presentationml/2006/main">
  <p:tag name="AS_UNIQUEID" val="102"/>
</p:tagLst>
</file>

<file path=ppt/tags/tag84.xml><?xml version="1.0" encoding="utf-8"?>
<p:tagLst xmlns:p="http://schemas.openxmlformats.org/presentationml/2006/main">
  <p:tag name="AS_UNIQUEID" val="103"/>
</p:tagLst>
</file>

<file path=ppt/tags/tag85.xml><?xml version="1.0" encoding="utf-8"?>
<p:tagLst xmlns:p="http://schemas.openxmlformats.org/presentationml/2006/main">
  <p:tag name="AS_UNIQUEID" val="104"/>
</p:tagLst>
</file>

<file path=ppt/tags/tag86.xml><?xml version="1.0" encoding="utf-8"?>
<p:tagLst xmlns:p="http://schemas.openxmlformats.org/presentationml/2006/main">
  <p:tag name="AS_UNIQUEID" val="105"/>
</p:tagLst>
</file>

<file path=ppt/tags/tag87.xml><?xml version="1.0" encoding="utf-8"?>
<p:tagLst xmlns:p="http://schemas.openxmlformats.org/presentationml/2006/main">
  <p:tag name="AS_UNIQUEID" val="106"/>
</p:tagLst>
</file>

<file path=ppt/tags/tag88.xml><?xml version="1.0" encoding="utf-8"?>
<p:tagLst xmlns:p="http://schemas.openxmlformats.org/presentationml/2006/main">
  <p:tag name="AS_UNIQUEID" val="107"/>
</p:tagLst>
</file>

<file path=ppt/tags/tag89.xml><?xml version="1.0" encoding="utf-8"?>
<p:tagLst xmlns:p="http://schemas.openxmlformats.org/presentationml/2006/main">
  <p:tag name="AS_UNIQUEID" val="108"/>
</p:tagLst>
</file>

<file path=ppt/tags/tag9.xml><?xml version="1.0" encoding="utf-8"?>
<p:tagLst xmlns:p="http://schemas.openxmlformats.org/presentationml/2006/main">
  <p:tag name="AS_UNIQUEID" val="28"/>
</p:tagLst>
</file>

<file path=ppt/tags/tag90.xml><?xml version="1.0" encoding="utf-8"?>
<p:tagLst xmlns:p="http://schemas.openxmlformats.org/presentationml/2006/main">
  <p:tag name="AS_UNIQUEID" val="109"/>
</p:tagLst>
</file>

<file path=ppt/tags/tag91.xml><?xml version="1.0" encoding="utf-8"?>
<p:tagLst xmlns:p="http://schemas.openxmlformats.org/presentationml/2006/main">
  <p:tag name="AS_UNIQUEID" val="110"/>
</p:tagLst>
</file>

<file path=ppt/tags/tag92.xml><?xml version="1.0" encoding="utf-8"?>
<p:tagLst xmlns:p="http://schemas.openxmlformats.org/presentationml/2006/main">
  <p:tag name="AS_UNIQUEID" val="111"/>
</p:tagLst>
</file>

<file path=ppt/tags/tag93.xml><?xml version="1.0" encoding="utf-8"?>
<p:tagLst xmlns:p="http://schemas.openxmlformats.org/presentationml/2006/main">
  <p:tag name="AS_UNIQUEID" val="112"/>
</p:tagLst>
</file>

<file path=ppt/tags/tag94.xml><?xml version="1.0" encoding="utf-8"?>
<p:tagLst xmlns:p="http://schemas.openxmlformats.org/presentationml/2006/main">
  <p:tag name="AS_UNIQUEID" val="113"/>
</p:tagLst>
</file>

<file path=ppt/tags/tag95.xml><?xml version="1.0" encoding="utf-8"?>
<p:tagLst xmlns:p="http://schemas.openxmlformats.org/presentationml/2006/main">
  <p:tag name="AS_UNIQUEID" val="114"/>
</p:tagLst>
</file>

<file path=ppt/tags/tag96.xml><?xml version="1.0" encoding="utf-8"?>
<p:tagLst xmlns:p="http://schemas.openxmlformats.org/presentationml/2006/main">
  <p:tag name="AS_UNIQUEID" val="115"/>
</p:tagLst>
</file>

<file path=ppt/tags/tag97.xml><?xml version="1.0" encoding="utf-8"?>
<p:tagLst xmlns:p="http://schemas.openxmlformats.org/presentationml/2006/main">
  <p:tag name="AS_UNIQUEID" val="116"/>
</p:tagLst>
</file>

<file path=ppt/tags/tag98.xml><?xml version="1.0" encoding="utf-8"?>
<p:tagLst xmlns:p="http://schemas.openxmlformats.org/presentationml/2006/main">
  <p:tag name="AS_UNIQUEID" val="117"/>
</p:tagLst>
</file>

<file path=ppt/tags/tag99.xml><?xml version="1.0" encoding="utf-8"?>
<p:tagLst xmlns:p="http://schemas.openxmlformats.org/presentationml/2006/main">
  <p:tag name="AS_UNIQUEID" val="118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r="http://schemas.openxmlformats.org/officeDocument/2006/relationships"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Arial"/>
        <a:cs typeface="Arial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Arial"/>
        <a:cs typeface="Arial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Template>Solstice</Template>
  <Company/>
  <PresentationFormat>On-screen Show (4:3)</PresentationFormat>
  <Paragraphs>43</Paragraphs>
  <Slides>12</Slides>
  <Notes>0</Notes>
  <TotalTime>814</TotalTime>
  <HiddenSlides>0</HiddenSlides>
  <MMClips>2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baseType="lpstr" size="19">
      <vt:lpstr>Arial</vt:lpstr>
      <vt:lpstr>Gill Sans MT</vt:lpstr>
      <vt:lpstr>Wingdings 2</vt:lpstr>
      <vt:lpstr>Verdana</vt:lpstr>
      <vt:lpstr>Times New Roman</vt:lpstr>
      <vt:lpstr>Calibri</vt:lpstr>
      <vt:lpstr>Солнцестояние</vt:lpstr>
      <vt:lpstr>PowerPoint Presentation</vt:lpstr>
      <vt:lpstr>Цель и задачи исследования</vt:lpstr>
      <vt:lpstr>Объект и предмет исследования</vt:lpstr>
      <vt:lpstr>Предпосылки освоения школьниками русских народных певческих традиций</vt:lpstr>
      <vt:lpstr>PowerPoint Presentation</vt:lpstr>
      <vt:lpstr>Фольклорный ансамбль «Горошина» МБОУ ДО «ДШИ» с. Рышково</vt:lpstr>
      <vt:lpstr>Уровни оценки критериев и показателей развитости фольклорных певческих традиций</vt:lpstr>
      <vt:lpstr>PowerPoint Presentation</vt:lpstr>
      <vt:lpstr>Диагностика освоенности русских народных певческих традиций учащимися школы искусств</vt:lpstr>
      <vt:lpstr>Методика формирования певческих навыков</vt:lpstr>
      <vt:lpstr>Выводы</vt:lpstr>
      <vt:lpstr>Спасибо за внимание!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secir</dc:creator>
  <cp:lastModifiedBy>ввв</cp:lastModifiedBy>
  <cp:revision>32</cp:revision>
  <dcterms:created xsi:type="dcterms:W3CDTF">2020-10-21T09:46:23Z</dcterms:created>
  <dcterms:modified xsi:type="dcterms:W3CDTF">2022-05-16T17:43:49Z</dcterms:modified>
</cp:coreProperties>
</file>