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20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3976424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24966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1E1387-4185-451E-9477-E7D616006488}"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25814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22159253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1E1387-4185-451E-9477-E7D616006488}"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7433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2636158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026020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368420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3193534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023E20E-104F-4F7A-B9FB-B8DC4B7ACC2E}" type="datetimeFigureOut">
              <a:rPr lang="ru-RU" smtClean="0"/>
              <a:t>16.05.2022</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268631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718394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023E20E-104F-4F7A-B9FB-B8DC4B7ACC2E}" type="datetimeFigureOut">
              <a:rPr lang="ru-RU" smtClean="0"/>
              <a:t>16.05.2022</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3394783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023E20E-104F-4F7A-B9FB-B8DC4B7ACC2E}" type="datetimeFigureOut">
              <a:rPr lang="ru-RU" smtClean="0"/>
              <a:t>16.05.2022</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3083017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3E20E-104F-4F7A-B9FB-B8DC4B7ACC2E}" type="datetimeFigureOut">
              <a:rPr lang="ru-RU" smtClean="0"/>
              <a:t>16.05.2022</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449422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1212586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023E20E-104F-4F7A-B9FB-B8DC4B7ACC2E}" type="datetimeFigureOut">
              <a:rPr lang="ru-RU" smtClean="0"/>
              <a:t>16.05.2022</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E1E1387-4185-451E-9477-E7D616006488}" type="slidenum">
              <a:rPr lang="ru-RU" smtClean="0"/>
              <a:t>‹#›</a:t>
            </a:fld>
            <a:endParaRPr lang="ru-RU"/>
          </a:p>
        </p:txBody>
      </p:sp>
    </p:spTree>
    <p:extLst>
      <p:ext uri="{BB962C8B-B14F-4D97-AF65-F5344CB8AC3E}">
        <p14:creationId xmlns:p14="http://schemas.microsoft.com/office/powerpoint/2010/main" val="3419751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023E20E-104F-4F7A-B9FB-B8DC4B7ACC2E}" type="datetimeFigureOut">
              <a:rPr lang="ru-RU" smtClean="0"/>
              <a:t>16.05.2022</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E1E1387-4185-451E-9477-E7D616006488}" type="slidenum">
              <a:rPr lang="ru-RU" smtClean="0"/>
              <a:t>‹#›</a:t>
            </a:fld>
            <a:endParaRPr lang="ru-RU"/>
          </a:p>
        </p:txBody>
      </p:sp>
    </p:spTree>
    <p:extLst>
      <p:ext uri="{BB962C8B-B14F-4D97-AF65-F5344CB8AC3E}">
        <p14:creationId xmlns:p14="http://schemas.microsoft.com/office/powerpoint/2010/main" val="36996492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7200" dirty="0" err="1" smtClean="0"/>
              <a:t>Osterferien</a:t>
            </a:r>
            <a:endParaRPr lang="ru-RU" sz="7200" dirty="0"/>
          </a:p>
        </p:txBody>
      </p:sp>
      <p:sp>
        <p:nvSpPr>
          <p:cNvPr id="4" name="Rectangle 1"/>
          <p:cNvSpPr>
            <a:spLocks noGrp="1" noChangeArrowheads="1"/>
          </p:cNvSpPr>
          <p:nvPr>
            <p:ph type="subTitle" idx="1"/>
          </p:nvPr>
        </p:nvSpPr>
        <p:spPr bwMode="auto">
          <a:xfrm>
            <a:off x="9928225" y="6222665"/>
            <a:ext cx="38472" cy="134022"/>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ru-RU" sz="1100" b="0" i="0" u="none" strike="noStrike" cap="none" normalizeH="0" baseline="0" dirty="0" smtClean="0">
                <a:ln>
                  <a:noFill/>
                </a:ln>
                <a:solidFill>
                  <a:schemeClr val="tx1"/>
                </a:solidFill>
                <a:effectLst/>
              </a:rPr>
              <a:t> </a:t>
            </a:r>
            <a:endParaRPr kumimoji="0" lang="de-DE"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5" name="Управляющая кнопка: далее 4">
            <a:hlinkClick r:id="" action="ppaction://hlinkshowjump?jump=nextslide" highlightClick="1"/>
          </p:cNvPr>
          <p:cNvSpPr/>
          <p:nvPr/>
        </p:nvSpPr>
        <p:spPr>
          <a:xfrm>
            <a:off x="431074" y="6244046"/>
            <a:ext cx="640080" cy="35116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72889422"/>
      </p:ext>
    </p:extLst>
  </p:cSld>
  <p:clrMapOvr>
    <a:masterClrMapping/>
  </p:clrMapOvr>
  <mc:AlternateContent xmlns:mc="http://schemas.openxmlformats.org/markup-compatibility/2006" xmlns:p14="http://schemas.microsoft.com/office/powerpoint/2010/main">
    <mc:Choice Requires="p14">
      <p:transition spd="slow" p14:dur="3400">
        <p14:reveal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6732" y="679268"/>
            <a:ext cx="4487680" cy="743131"/>
          </a:xfrm>
        </p:spPr>
        <p:txBody>
          <a:bodyPr>
            <a:normAutofit fontScale="90000"/>
          </a:bodyPr>
          <a:lstStyle/>
          <a:p>
            <a:r>
              <a:rPr lang="en-US" sz="4400" b="1" i="1" dirty="0" err="1" smtClean="0"/>
              <a:t>Auferstehung</a:t>
            </a:r>
            <a:r>
              <a:rPr lang="en-US" sz="4400" b="1" i="1" dirty="0" smtClean="0"/>
              <a:t> Christi (</a:t>
            </a:r>
            <a:r>
              <a:rPr lang="en-US" sz="4400" b="1" i="1" dirty="0" err="1" smtClean="0"/>
              <a:t>Ostern</a:t>
            </a:r>
            <a:r>
              <a:rPr lang="en-US" sz="4400" b="1" i="1" dirty="0" smtClean="0"/>
              <a:t>)</a:t>
            </a:r>
            <a:endParaRPr lang="ru-RU" sz="4400" b="1" i="1" dirty="0"/>
          </a:p>
        </p:txBody>
      </p:sp>
      <p:sp>
        <p:nvSpPr>
          <p:cNvPr id="4" name="Текст 3"/>
          <p:cNvSpPr>
            <a:spLocks noGrp="1"/>
          </p:cNvSpPr>
          <p:nvPr>
            <p:ph type="body" sz="half" idx="2"/>
          </p:nvPr>
        </p:nvSpPr>
        <p:spPr>
          <a:xfrm>
            <a:off x="666206" y="2246811"/>
            <a:ext cx="5428205" cy="3614238"/>
          </a:xfrm>
        </p:spPr>
        <p:txBody>
          <a:bodyPr>
            <a:noAutofit/>
          </a:bodyPr>
          <a:lstStyle/>
          <a:p>
            <a:r>
              <a:rPr lang="de-DE" sz="2400" dirty="0" smtClean="0"/>
              <a:t>Dies ist der wichtigste christliche Feiertag zum Gedenken an die Auferstehung Jesu Christi von den Toten. Auch für Religionsferne ist das heilige Osterfest mit einem nächtlichen Festgottesdienst, einer Prozession von Kreuz und Osterkuchen, bemalten Eiern und Glockenläuten verbunden.</a:t>
            </a:r>
            <a:endParaRPr lang="ru-RU" sz="2400" dirty="0"/>
          </a:p>
        </p:txBody>
      </p:sp>
      <p:sp>
        <p:nvSpPr>
          <p:cNvPr id="5" name="Управляющая кнопка: далее 4">
            <a:hlinkClick r:id="" action="ppaction://hlinkshowjump?jump=nextslide" highlightClick="1"/>
          </p:cNvPr>
          <p:cNvSpPr/>
          <p:nvPr/>
        </p:nvSpPr>
        <p:spPr>
          <a:xfrm>
            <a:off x="418011" y="6257109"/>
            <a:ext cx="692332" cy="44413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2" name="Picture 4" descr="Когда Пасха в 2021 году в Украине: дата православной Пасхи"/>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23013" y="562769"/>
            <a:ext cx="51816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194322"/>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5290" y="457200"/>
            <a:ext cx="4689567" cy="1097280"/>
          </a:xfrm>
        </p:spPr>
        <p:txBody>
          <a:bodyPr>
            <a:normAutofit/>
          </a:bodyPr>
          <a:lstStyle/>
          <a:p>
            <a:r>
              <a:rPr lang="en-US" sz="4000" b="1" i="1" dirty="0" err="1" smtClean="0"/>
              <a:t>Ostergottesdienst</a:t>
            </a:r>
            <a:endParaRPr lang="ru-RU" sz="4000" b="1" i="1" dirty="0"/>
          </a:p>
        </p:txBody>
      </p:sp>
      <p:pic>
        <p:nvPicPr>
          <p:cNvPr id="3074" name="Picture 2" descr="Расписание богослужений на Пасху-2018: когда начинается пасхальная ночная  служба и во сколько исповедь"/>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722120" y="1718596"/>
            <a:ext cx="6229481" cy="4150392"/>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half" idx="2"/>
          </p:nvPr>
        </p:nvSpPr>
        <p:spPr>
          <a:xfrm>
            <a:off x="839788" y="1750423"/>
            <a:ext cx="3932237" cy="4118565"/>
          </a:xfrm>
        </p:spPr>
        <p:txBody>
          <a:bodyPr>
            <a:normAutofit fontScale="92500" lnSpcReduction="20000"/>
          </a:bodyPr>
          <a:lstStyle/>
          <a:p>
            <a:r>
              <a:rPr lang="de-DE" sz="2400" dirty="0" smtClean="0"/>
              <a:t>An Ostern, dem wichtigsten Feiertag des Kirchenjahres, wird mit der Liturgie ein besonders feierlicher Gottesdienst gefeiert. Seit der Antike hat sich in der Kirche die Tradition entwickelt, den Ostergottesdienst in der Nacht zu feiern; oder in einigen Ländern (zum Beispiel Serbien) am frühen Morgen - im Morgengrauen</a:t>
            </a:r>
            <a:endParaRPr lang="ru-RU" sz="2400" dirty="0"/>
          </a:p>
        </p:txBody>
      </p:sp>
      <p:sp>
        <p:nvSpPr>
          <p:cNvPr id="5" name="Управляющая кнопка: далее 4">
            <a:hlinkClick r:id="" action="ppaction://hlinkshowjump?jump=nextslide" highlightClick="1"/>
          </p:cNvPr>
          <p:cNvSpPr/>
          <p:nvPr/>
        </p:nvSpPr>
        <p:spPr>
          <a:xfrm>
            <a:off x="261257" y="6361611"/>
            <a:ext cx="783772" cy="37882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1607181"/>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6305595" cy="1084217"/>
          </a:xfrm>
        </p:spPr>
        <p:txBody>
          <a:bodyPr>
            <a:noAutofit/>
          </a:bodyPr>
          <a:lstStyle/>
          <a:p>
            <a:r>
              <a:rPr lang="en-US" sz="4800" b="1" i="1" dirty="0" smtClean="0"/>
              <a:t>      </a:t>
            </a:r>
            <a:r>
              <a:rPr lang="en-US" sz="4800" b="1" i="1" dirty="0" err="1" smtClean="0"/>
              <a:t>Osteressen</a:t>
            </a:r>
            <a:endParaRPr lang="ru-RU" sz="4800" b="1" i="1" dirty="0"/>
          </a:p>
        </p:txBody>
      </p:sp>
      <p:pic>
        <p:nvPicPr>
          <p:cNvPr id="4098" name="Picture 2" descr="Пасха 2021 дата - когда выпадает праздник и начинается Великий пост -  традиции и обряды - Апостроф"/>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878184" y="1982701"/>
            <a:ext cx="5191896" cy="3466589"/>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half" idx="2"/>
          </p:nvPr>
        </p:nvSpPr>
        <p:spPr>
          <a:xfrm>
            <a:off x="839788" y="1541417"/>
            <a:ext cx="5704703" cy="4327571"/>
          </a:xfrm>
        </p:spPr>
        <p:txBody>
          <a:bodyPr>
            <a:noAutofit/>
          </a:bodyPr>
          <a:lstStyle/>
          <a:p>
            <a:r>
              <a:rPr lang="de-DE" sz="2400" dirty="0" smtClean="0"/>
              <a:t>Am Großen Samstag und nach dem Ostergottesdienst findet die Segnung von Kuchen, Quarkkuchen und Ostereiern statt, die für den festlichen Tisch zubereitet werden. In der russisch-orthodoxen Kirche wird die Weihe von "einem Gebet begleitet, um den Käse und die Eier im Igel zu segnen" (</a:t>
            </a:r>
            <a:r>
              <a:rPr lang="de-DE" sz="2400" dirty="0" err="1" smtClean="0"/>
              <a:t>dh</a:t>
            </a:r>
            <a:r>
              <a:rPr lang="de-DE" sz="2400" dirty="0" smtClean="0"/>
              <a:t> zur Weihe von Käse und Eiern). Für die Weihe der Osterkuchen gibt es kein besonderes Gebet.</a:t>
            </a:r>
            <a:endParaRPr lang="ru-RU" sz="2400" dirty="0"/>
          </a:p>
        </p:txBody>
      </p:sp>
      <p:sp>
        <p:nvSpPr>
          <p:cNvPr id="5" name="Управляющая кнопка: далее 4">
            <a:hlinkClick r:id="" action="ppaction://hlinkshowjump?jump=nextslide" highlightClick="1"/>
          </p:cNvPr>
          <p:cNvSpPr/>
          <p:nvPr/>
        </p:nvSpPr>
        <p:spPr>
          <a:xfrm>
            <a:off x="235131" y="6296297"/>
            <a:ext cx="718458" cy="43107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47765881"/>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7233058" cy="1345474"/>
          </a:xfrm>
        </p:spPr>
        <p:txBody>
          <a:bodyPr>
            <a:normAutofit/>
          </a:bodyPr>
          <a:lstStyle/>
          <a:p>
            <a:r>
              <a:rPr lang="en-US" sz="4000" b="1" i="1" dirty="0" smtClean="0"/>
              <a:t>   </a:t>
            </a:r>
            <a:r>
              <a:rPr lang="en-US" sz="4000" b="1" i="1" dirty="0" err="1" smtClean="0"/>
              <a:t>Volkstraditionen</a:t>
            </a:r>
            <a:r>
              <a:rPr lang="en-US" sz="4000" b="1" i="1" dirty="0" smtClean="0"/>
              <a:t> </a:t>
            </a:r>
            <a:r>
              <a:rPr lang="en-US" sz="4000" b="1" i="1" dirty="0" err="1" smtClean="0"/>
              <a:t>zu</a:t>
            </a:r>
            <a:r>
              <a:rPr lang="en-US" sz="4000" b="1" i="1" dirty="0" smtClean="0"/>
              <a:t> </a:t>
            </a:r>
            <a:r>
              <a:rPr lang="en-US" sz="4000" b="1" i="1" dirty="0" err="1" smtClean="0"/>
              <a:t>Ostern</a:t>
            </a:r>
            <a:endParaRPr lang="ru-RU" sz="4000" b="1" i="1" dirty="0"/>
          </a:p>
        </p:txBody>
      </p:sp>
      <p:sp>
        <p:nvSpPr>
          <p:cNvPr id="4" name="Текст 3"/>
          <p:cNvSpPr>
            <a:spLocks noGrp="1"/>
          </p:cNvSpPr>
          <p:nvPr>
            <p:ph type="body" sz="half" idx="2"/>
          </p:nvPr>
        </p:nvSpPr>
        <p:spPr>
          <a:xfrm>
            <a:off x="839788" y="1802673"/>
            <a:ext cx="5521823" cy="4558937"/>
          </a:xfrm>
        </p:spPr>
        <p:txBody>
          <a:bodyPr>
            <a:noAutofit/>
          </a:bodyPr>
          <a:lstStyle/>
          <a:p>
            <a:r>
              <a:rPr lang="de-DE" sz="2000" dirty="0" smtClean="0"/>
              <a:t>Am Osterabend begannen die Feierlichkeiten direkt auf dem Kirchhof. Im kaiserlichen Russland dauerten die Feierlichkeiten mit Reigen, Spielen und Schaukeln in verschiedenen Bereichen von einem Tag bis zu zwei oder drei Wochen und wurden </a:t>
            </a:r>
            <a:r>
              <a:rPr lang="de-DE" sz="2000" dirty="0" err="1" smtClean="0"/>
              <a:t>Krasnaya</a:t>
            </a:r>
            <a:r>
              <a:rPr lang="de-DE" sz="2000" dirty="0" smtClean="0"/>
              <a:t> Gorka genannt. In Serbien und Russland wurden Ostereier "getauft" - verschiedene Enden wurden der Reihe nach abgebrochen, so wie sich die Leute dreimal auf die Wangen küssten. In Russland wurden Ostereier auf den Boden gerollt, damit er fruchtbar war.</a:t>
            </a:r>
            <a:endParaRPr lang="ru-RU" sz="2000" dirty="0"/>
          </a:p>
        </p:txBody>
      </p:sp>
      <p:sp>
        <p:nvSpPr>
          <p:cNvPr id="6" name="Управляющая кнопка: далее 5">
            <a:hlinkClick r:id="" action="ppaction://hlinkshowjump?jump=nextslide" highlightClick="1"/>
          </p:cNvPr>
          <p:cNvSpPr/>
          <p:nvPr/>
        </p:nvSpPr>
        <p:spPr>
          <a:xfrm>
            <a:off x="156754" y="6361611"/>
            <a:ext cx="683034" cy="37882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26" name="Picture 6" descr="Для чего человеку нужна Пасха?"/>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65493" y="1129937"/>
            <a:ext cx="3691199" cy="5414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54944"/>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85110" y="446088"/>
            <a:ext cx="5878284" cy="1446038"/>
          </a:xfrm>
        </p:spPr>
        <p:txBody>
          <a:bodyPr>
            <a:normAutofit/>
          </a:bodyPr>
          <a:lstStyle/>
          <a:p>
            <a:r>
              <a:rPr lang="de-DE" sz="3200" b="1" i="1" dirty="0" smtClean="0"/>
              <a:t>Ostern in verschiedenen Bundesstaaten feiern</a:t>
            </a:r>
            <a:r>
              <a:rPr lang="ru-RU" b="1" i="1" dirty="0"/>
              <a:t/>
            </a:r>
            <a:br>
              <a:rPr lang="ru-RU" b="1" i="1" dirty="0"/>
            </a:br>
            <a:endParaRPr lang="ru-RU" b="1" i="1" dirty="0"/>
          </a:p>
        </p:txBody>
      </p:sp>
      <p:sp>
        <p:nvSpPr>
          <p:cNvPr id="4" name="Текст 3"/>
          <p:cNvSpPr>
            <a:spLocks noGrp="1"/>
          </p:cNvSpPr>
          <p:nvPr>
            <p:ph type="body" sz="half" idx="2"/>
          </p:nvPr>
        </p:nvSpPr>
        <p:spPr>
          <a:xfrm>
            <a:off x="522514" y="2403565"/>
            <a:ext cx="5571897" cy="3457483"/>
          </a:xfrm>
        </p:spPr>
        <p:txBody>
          <a:bodyPr>
            <a:noAutofit/>
          </a:bodyPr>
          <a:lstStyle/>
          <a:p>
            <a:r>
              <a:rPr lang="de-DE" sz="2000" dirty="0" smtClean="0"/>
              <a:t>In den meisten europäischen Ländern sind die Karwoche und die Woche nach Ostern Schul- und Studentenferien. Viele europäische Länder sowie Australien feiern Ostern und Ostermontag als Feiertage. In Australien, Großbritannien, Deutschland, Kanada, Lettland, Portugal, Kroatien und den meisten lateinamerikanischen Ländern ist Karfreitag auch ein Feiertag. Die gesamte Osterdreifaltigkeit ist in Spanien ein gesetzlicher Feiertag.</a:t>
            </a:r>
            <a:endParaRPr lang="ru-RU" sz="2000" dirty="0"/>
          </a:p>
        </p:txBody>
      </p:sp>
      <p:sp>
        <p:nvSpPr>
          <p:cNvPr id="5" name="Управляющая кнопка: в начало 4">
            <a:hlinkClick r:id="" action="ppaction://hlinkshowjump?jump=endshow" highlightClick="1"/>
          </p:cNvPr>
          <p:cNvSpPr/>
          <p:nvPr/>
        </p:nvSpPr>
        <p:spPr>
          <a:xfrm>
            <a:off x="108268" y="6372487"/>
            <a:ext cx="731520" cy="381010"/>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54" name="Picture 10" descr="Пасха картинки фото » Прикольные картинки: скачать бесплатно на рабочий стол"/>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49943" y="628061"/>
            <a:ext cx="3949427" cy="5934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275974"/>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39</TotalTime>
  <Words>332</Words>
  <Application>Microsoft Office PowerPoint</Application>
  <PresentationFormat>Широкоэкранный</PresentationFormat>
  <Paragraphs>12</Paragraphs>
  <Slides>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6</vt:i4>
      </vt:variant>
    </vt:vector>
  </HeadingPairs>
  <TitlesOfParts>
    <vt:vector size="10" baseType="lpstr">
      <vt:lpstr>Arial</vt:lpstr>
      <vt:lpstr>Century Gothic</vt:lpstr>
      <vt:lpstr>Wingdings 3</vt:lpstr>
      <vt:lpstr>Легкий дым</vt:lpstr>
      <vt:lpstr>Osterferien</vt:lpstr>
      <vt:lpstr>Auferstehung Christi (Ostern)</vt:lpstr>
      <vt:lpstr>Ostergottesdienst</vt:lpstr>
      <vt:lpstr>      Osteressen</vt:lpstr>
      <vt:lpstr>   Volkstraditionen zu Ostern</vt:lpstr>
      <vt:lpstr>Ostern in verschiedenen Bundesstaaten feiern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Osterferien</dc:title>
  <dc:creator>Комп</dc:creator>
  <cp:lastModifiedBy>admin</cp:lastModifiedBy>
  <cp:revision>7</cp:revision>
  <dcterms:created xsi:type="dcterms:W3CDTF">2021-12-09T17:13:32Z</dcterms:created>
  <dcterms:modified xsi:type="dcterms:W3CDTF">2022-05-16T17:49:31Z</dcterms:modified>
</cp:coreProperties>
</file>