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7" r:id="rId13"/>
    <p:sldId id="269" r:id="rId14"/>
    <p:sldId id="270" r:id="rId15"/>
    <p:sldId id="273" r:id="rId16"/>
    <p:sldId id="275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008080"/>
    <a:srgbClr val="0000FF"/>
    <a:srgbClr val="CC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88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2A5CA7-C485-40E2-AAD4-018A5DE66A9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6EEF45-60C0-45E8-B712-608FCA59E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344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EEF45-60C0-45E8-B712-608FCA59EF2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654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4CA3-479D-4703-AB1A-F6E4C61DC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955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A0A90-648E-4E35-98E0-BE6C4C194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470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EF856-9D26-439B-A309-B0BADC6C8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895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0F047-5B1E-487B-988A-5718E663E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801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D5E25-8181-4445-9118-9DEDF1400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512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ADAB-2799-488D-8280-9AE924DF3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763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C7432-58FA-4FBF-B06B-4F0FFE05A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051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7A889-420B-407B-9FB4-C71C87338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381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5878E-F56D-4C9D-94B4-F1DFBB3AB5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600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CA9FD-CB1A-4D86-B2D0-926466A7C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512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2E180-573F-44AE-9909-0FD6ED0B1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8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889EC7-836D-4505-9EE0-55EFAA1E2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404664"/>
            <a:ext cx="7772400" cy="1827548"/>
          </a:xfrm>
        </p:spPr>
        <p:txBody>
          <a:bodyPr/>
          <a:lstStyle/>
          <a:p>
            <a:pPr eaLnBrk="1" hangingPunct="1"/>
            <a:r>
              <a:rPr lang="ru-RU" sz="4000" dirty="0">
                <a:solidFill>
                  <a:srgbClr val="C00000"/>
                </a:solidFill>
              </a:rPr>
              <a:t>Главные члены </a:t>
            </a:r>
            <a:r>
              <a:rPr lang="ru-RU" sz="4000" dirty="0" smtClean="0">
                <a:solidFill>
                  <a:srgbClr val="C00000"/>
                </a:solidFill>
              </a:rPr>
              <a:t>предложения.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Вопросы к членам предложения.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2996952"/>
            <a:ext cx="6629400" cy="208823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/>
              <a:t>Урок русского языка  в 3-В классе</a:t>
            </a:r>
          </a:p>
          <a:p>
            <a:pPr eaLnBrk="1" hangingPunct="1">
              <a:lnSpc>
                <a:spcPct val="90000"/>
              </a:lnSpc>
            </a:pPr>
            <a:endParaRPr lang="ru-RU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Учитель: Удод Наталья Викторовна, </a:t>
            </a:r>
            <a:endParaRPr lang="ru-RU" sz="2400" dirty="0" smtClean="0"/>
          </a:p>
          <a:p>
            <a:pPr eaLnBrk="1" hangingPunct="1">
              <a:lnSpc>
                <a:spcPct val="90000"/>
              </a:lnSpc>
            </a:pPr>
            <a:r>
              <a:rPr lang="ru-RU" sz="2400" dirty="0"/>
              <a:t>п</a:t>
            </a:r>
            <a:r>
              <a:rPr lang="ru-RU" sz="2400" dirty="0" smtClean="0"/>
              <a:t>едагог-эксперт</a:t>
            </a:r>
            <a:endParaRPr lang="ru-RU" sz="2400" dirty="0" smtClean="0"/>
          </a:p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КГУ«СШ №2» г. </a:t>
            </a:r>
            <a:r>
              <a:rPr lang="ru-RU" sz="2400" dirty="0" err="1" smtClean="0"/>
              <a:t>Тайынша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                      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     Озёра – моря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4400" dirty="0" smtClean="0"/>
              <a:t>   </a:t>
            </a:r>
            <a:endParaRPr lang="ru-RU" sz="4400" dirty="0" smtClean="0">
              <a:solidFill>
                <a:srgbClr val="FF0000"/>
              </a:solidFill>
            </a:endParaRPr>
          </a:p>
        </p:txBody>
      </p:sp>
      <p:pic>
        <p:nvPicPr>
          <p:cNvPr id="5" name="Рисунок 4" descr="http://sibfun.ru/wp-content/uploads/2015/11/dd5d5c7d1abe4b3d8edf70a3d685486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48472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ale-hobby.ru/wp-content/uploads/2015/06/38b78cce-117c-41fd-ad47-00014fa76cb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96952"/>
            <a:ext cx="4608511" cy="346391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627784" y="296674"/>
            <a:ext cx="144016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ru-RU" sz="3600" b="1" dirty="0" smtClean="0"/>
              <a:t>Арал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732239" y="3212976"/>
            <a:ext cx="20162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ru-RU" sz="3600" b="1" dirty="0" smtClean="0"/>
              <a:t>Каспий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u="sng" dirty="0" smtClean="0"/>
              <a:t>Арал (экологическая катастрофа)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340768"/>
            <a:ext cx="8507288" cy="478539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Резко обмелело;</a:t>
            </a:r>
          </a:p>
          <a:p>
            <a:pPr eaLnBrk="1" hangingPunct="1">
              <a:buFontTx/>
              <a:buNone/>
            </a:pPr>
            <a:r>
              <a:rPr lang="ru-RU" dirty="0"/>
              <a:t>в</a:t>
            </a:r>
            <a:r>
              <a:rPr lang="ru-RU" dirty="0" smtClean="0"/>
              <a:t>ыросла солёность;</a:t>
            </a:r>
          </a:p>
          <a:p>
            <a:pPr eaLnBrk="1" hangingPunct="1">
              <a:buFontTx/>
              <a:buNone/>
            </a:pPr>
            <a:r>
              <a:rPr lang="ru-RU" dirty="0"/>
              <a:t>п</a:t>
            </a:r>
            <a:r>
              <a:rPr lang="ru-RU" dirty="0" smtClean="0"/>
              <a:t>ревратилось</a:t>
            </a:r>
          </a:p>
          <a:p>
            <a:pPr eaLnBrk="1" hangingPunct="1">
              <a:buFontTx/>
              <a:buNone/>
            </a:pPr>
            <a:r>
              <a:rPr lang="ru-RU" dirty="0" smtClean="0"/>
              <a:t>в бесплодную пустыню;</a:t>
            </a:r>
          </a:p>
          <a:p>
            <a:pPr eaLnBrk="1" hangingPunct="1">
              <a:buFontTx/>
              <a:buNone/>
            </a:pPr>
            <a:r>
              <a:rPr lang="ru-RU" dirty="0"/>
              <a:t>р</a:t>
            </a:r>
            <a:r>
              <a:rPr lang="ru-RU" dirty="0" smtClean="0"/>
              <a:t>астения погибли.</a:t>
            </a:r>
          </a:p>
        </p:txBody>
      </p:sp>
      <p:pic>
        <p:nvPicPr>
          <p:cNvPr id="5" name="Рисунок 4" descr="http://ds04.infourok.ru/uploads/ex/0bff/000305b6-3da886ee/img1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35" r="2231" b="-1"/>
          <a:stretch/>
        </p:blipFill>
        <p:spPr bwMode="auto">
          <a:xfrm>
            <a:off x="3923928" y="3645024"/>
            <a:ext cx="5112568" cy="2828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Различает в предложении главные члены, определяет какой частью речи они являются.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Верно находит и подчёркивает подлежащее.</a:t>
            </a:r>
          </a:p>
          <a:p>
            <a:r>
              <a:rPr lang="ru-RU" dirty="0" smtClean="0"/>
              <a:t>Верно находит и подчёркивает сказуемое.</a:t>
            </a:r>
          </a:p>
          <a:p>
            <a:r>
              <a:rPr lang="ru-RU" dirty="0" smtClean="0"/>
              <a:t>Определяет какой частью речи они являются.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58553" y="260647"/>
            <a:ext cx="4250142" cy="115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74948"/>
            <a:ext cx="4032448" cy="914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Критерии оценивания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58553" y="374948"/>
            <a:ext cx="4032448" cy="914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Дескрипторы</a:t>
            </a: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339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600" dirty="0">
                <a:solidFill>
                  <a:srgbClr val="FFFF00"/>
                </a:solidFill>
              </a:rPr>
              <a:t>Проверь себя!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 smtClean="0"/>
              <a:t>       </a:t>
            </a:r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</a:t>
            </a:r>
            <a:r>
              <a:rPr lang="ru-RU" sz="2800" i="1" dirty="0" err="1" smtClean="0"/>
              <a:t>сущ</a:t>
            </a:r>
            <a:r>
              <a:rPr lang="ru-RU" sz="2800" i="1" dirty="0" smtClean="0"/>
              <a:t>          </a:t>
            </a:r>
            <a:r>
              <a:rPr lang="ru-RU" sz="2800" i="1" dirty="0" err="1" smtClean="0"/>
              <a:t>глаг</a:t>
            </a:r>
            <a:r>
              <a:rPr lang="ru-RU" sz="2800" i="1" dirty="0" smtClean="0"/>
              <a:t> </a:t>
            </a:r>
          </a:p>
          <a:p>
            <a:pPr marL="0" indent="0">
              <a:buNone/>
            </a:pPr>
            <a:r>
              <a:rPr lang="ru-RU" i="1" u="sng" dirty="0" smtClean="0">
                <a:solidFill>
                  <a:schemeClr val="accent2">
                    <a:lumMod val="50000"/>
                  </a:schemeClr>
                </a:solidFill>
              </a:rPr>
              <a:t>Озеро</a:t>
            </a:r>
            <a:r>
              <a:rPr lang="ru-RU" dirty="0" smtClean="0"/>
              <a:t> </a:t>
            </a:r>
            <a:r>
              <a:rPr lang="ru-RU" i="1" u="sng" dirty="0" smtClean="0">
                <a:solidFill>
                  <a:schemeClr val="accent2">
                    <a:lumMod val="50000"/>
                  </a:schemeClr>
                </a:solidFill>
              </a:rPr>
              <a:t>называется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 морем из-за его размеров.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                    </a:t>
            </a:r>
            <a:r>
              <a:rPr lang="ru-RU" sz="2800" i="1" dirty="0" err="1" smtClean="0"/>
              <a:t>сущ</a:t>
            </a:r>
            <a:endParaRPr lang="ru-RU" sz="2800" i="1" dirty="0"/>
          </a:p>
          <a:p>
            <a:pPr marL="0" indent="0">
              <a:buNone/>
            </a:pP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Многие </a:t>
            </a:r>
            <a:r>
              <a:rPr lang="ru-RU" i="1" u="sng" dirty="0" smtClean="0">
                <a:solidFill>
                  <a:schemeClr val="accent2">
                    <a:lumMod val="50000"/>
                  </a:schemeClr>
                </a:solidFill>
              </a:rPr>
              <a:t>растения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 по его берегам 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ru-RU" sz="2800" i="1" dirty="0" err="1" smtClean="0">
                <a:solidFill>
                  <a:schemeClr val="accent2">
                    <a:lumMod val="50000"/>
                  </a:schemeClr>
                </a:solidFill>
              </a:rPr>
              <a:t>глаг</a:t>
            </a:r>
            <a:endParaRPr lang="ru-RU" sz="28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i="1" u="sng" dirty="0" smtClean="0">
                <a:solidFill>
                  <a:schemeClr val="accent2">
                    <a:lumMod val="50000"/>
                  </a:schemeClr>
                </a:solidFill>
              </a:rPr>
              <a:t>погибли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845622" y="3068960"/>
            <a:ext cx="236633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83940" y="5733256"/>
            <a:ext cx="153978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7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GungsuhChe" pitchFamily="49" charset="-127"/>
                <a:ea typeface="GungsuhChe" pitchFamily="49" charset="-127"/>
              </a:rPr>
              <a:t>СИНКВЕЙН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31913" y="2341903"/>
            <a:ext cx="482426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Бежит, журчит, волнуется.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на неё любуются!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Никак не остановится,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Назад не поворотится…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 descr="348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64096" cy="109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https://www.syl.ru/misc/i/ai/318251/181054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4104456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7164288" y="3429001"/>
            <a:ext cx="1440160" cy="6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1800" dirty="0" smtClean="0">
                <a:solidFill>
                  <a:schemeClr val="bg1"/>
                </a:solidFill>
                <a:ea typeface="GungsuhChe" pitchFamily="49" charset="-127"/>
              </a:rPr>
              <a:t>Ишим</a:t>
            </a:r>
            <a:endParaRPr lang="ru-RU" sz="1800" dirty="0">
              <a:solidFill>
                <a:schemeClr val="bg1"/>
              </a:solidFill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882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Составляет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предложение;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Различает в предложении главные члены, определяет какой частью речи они являются.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400" dirty="0" smtClean="0"/>
              <a:t>Верно составляет предложение;</a:t>
            </a:r>
          </a:p>
          <a:p>
            <a:r>
              <a:rPr lang="ru-RU" sz="2400" dirty="0"/>
              <a:t>Верно находит и подчёркивает </a:t>
            </a:r>
            <a:r>
              <a:rPr lang="ru-RU" sz="2400" dirty="0" smtClean="0"/>
              <a:t>подлежащее и сказуемое</a:t>
            </a:r>
            <a:r>
              <a:rPr lang="ru-RU" sz="2400" dirty="0"/>
              <a:t>.</a:t>
            </a:r>
          </a:p>
          <a:p>
            <a:r>
              <a:rPr lang="ru-RU" sz="2400" dirty="0" smtClean="0"/>
              <a:t>Определяет какой частью речи они являются.</a:t>
            </a:r>
          </a:p>
          <a:p>
            <a:endParaRPr lang="ru-RU" sz="2400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4010327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Критерии оценивания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4007" y="332656"/>
            <a:ext cx="4032449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Дескрипторы</a:t>
            </a: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0365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Оценивание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«5» – 20 – 23 б</a:t>
            </a:r>
          </a:p>
          <a:p>
            <a:r>
              <a:rPr lang="ru-RU" dirty="0" smtClean="0"/>
              <a:t>«4» </a:t>
            </a:r>
            <a:r>
              <a:rPr lang="ru-RU" dirty="0"/>
              <a:t>–</a:t>
            </a:r>
            <a:r>
              <a:rPr lang="ru-RU" dirty="0" smtClean="0"/>
              <a:t> 14  – 17 б </a:t>
            </a:r>
          </a:p>
          <a:p>
            <a:r>
              <a:rPr lang="ru-RU" dirty="0" smtClean="0"/>
              <a:t>«3» – 10 – 13 б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 descr="https://ds02.infourok.ru/uploads/ex/1207/00034656-a0f132c8/img1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3" t="50835"/>
          <a:stretch/>
        </p:blipFill>
        <p:spPr bwMode="auto">
          <a:xfrm>
            <a:off x="4716016" y="3068960"/>
            <a:ext cx="3960440" cy="31982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4102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2.infourok.ru/uploads/ex/126f/00051b7e-6575c451/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1" t="25864" r="13089" b="19662"/>
          <a:stretch/>
        </p:blipFill>
        <p:spPr bwMode="auto">
          <a:xfrm>
            <a:off x="1733310" y="764704"/>
            <a:ext cx="7142621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h5p.org/sites/default/files/h5p/content/63676/images/file-58d8fb8f9c837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0952"/>
            <a:ext cx="1152128" cy="1584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34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dirty="0" smtClean="0">
                <a:solidFill>
                  <a:schemeClr val="bg1"/>
                </a:solidFill>
              </a:rPr>
              <a:t>ЦЕЛЬ УРОКА: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4652963"/>
            <a:ext cx="2987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971550" y="4005263"/>
            <a:ext cx="375443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1692275" y="5373687"/>
            <a:ext cx="37544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endParaRPr lang="ru-RU" sz="2800" b="1" dirty="0">
              <a:solidFill>
                <a:srgbClr val="336600"/>
              </a:solidFill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4932363" y="5805488"/>
            <a:ext cx="3970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endParaRPr lang="ru-RU" sz="2800" b="1" dirty="0">
              <a:solidFill>
                <a:srgbClr val="00808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333872" y="1792242"/>
            <a:ext cx="8218487" cy="442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ru-RU" dirty="0" smtClean="0"/>
              <a:t>Познакомиться с главными членами предложения, научиться находить их в предложении.</a:t>
            </a:r>
          </a:p>
          <a:p>
            <a:pPr eaLnBrk="1" hangingPunct="1"/>
            <a:r>
              <a:rPr lang="ru-RU" dirty="0" smtClean="0"/>
              <a:t>Какие члены предложения образуют грамматическую основу?</a:t>
            </a:r>
          </a:p>
          <a:p>
            <a:pPr marL="0" indent="0" eaLnBrk="1" hangingPunct="1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/>
      <p:bldP spid="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FF0000"/>
                </a:solidFill>
              </a:rPr>
              <a:t>ЗАГАДКА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/>
              <a:t>   В морях </a:t>
            </a:r>
            <a:r>
              <a:rPr lang="ru-RU" sz="3600" dirty="0"/>
              <a:t>и реках обитает, </a:t>
            </a:r>
            <a:br>
              <a:rPr lang="ru-RU" sz="3600" dirty="0"/>
            </a:br>
            <a:r>
              <a:rPr lang="ru-RU" sz="3600" dirty="0"/>
              <a:t>Но часто по небу летает. </a:t>
            </a:r>
            <a:br>
              <a:rPr lang="ru-RU" sz="3600" dirty="0"/>
            </a:br>
            <a:r>
              <a:rPr lang="ru-RU" sz="3600" dirty="0"/>
              <a:t>А как наскучит ей летать, </a:t>
            </a:r>
            <a:br>
              <a:rPr lang="ru-RU" sz="3600" dirty="0"/>
            </a:br>
            <a:r>
              <a:rPr lang="ru-RU" sz="3600" dirty="0"/>
              <a:t>На землю падает опять. </a:t>
            </a:r>
            <a:br>
              <a:rPr lang="ru-RU" sz="3600" dirty="0"/>
            </a:br>
            <a:endParaRPr lang="ru-RU" sz="3600" dirty="0" smtClean="0"/>
          </a:p>
        </p:txBody>
      </p:sp>
      <p:pic>
        <p:nvPicPr>
          <p:cNvPr id="5" name="Рисунок 4" descr="https://skysay.ru/wp-content/uploads/2016/06/%D0%BF%D0%B0%D0%BC%D1%8F%D1%82%D1%8C-%D0%B2%D0%BE%D0%B4%D1%8B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61048"/>
            <a:ext cx="2808312" cy="1941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Минутка чистописания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67235" y="2276475"/>
            <a:ext cx="870211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4000" dirty="0" smtClean="0"/>
              <a:t> </a:t>
            </a:r>
            <a:endParaRPr lang="ru-RU" sz="4000" dirty="0"/>
          </a:p>
          <a:p>
            <a:pPr marL="342900" indent="-342900">
              <a:spcBef>
                <a:spcPct val="20000"/>
              </a:spcBef>
            </a:pPr>
            <a:r>
              <a:rPr lang="ru-RU" sz="4000" i="1" dirty="0" smtClean="0"/>
              <a:t>Иртыш, Ишим, Урал</a:t>
            </a:r>
          </a:p>
          <a:p>
            <a:pPr marL="342900" indent="-342900">
              <a:spcBef>
                <a:spcPct val="20000"/>
              </a:spcBef>
            </a:pPr>
            <a:r>
              <a:rPr lang="ru-RU" sz="4000" i="1" dirty="0" smtClean="0"/>
              <a:t>Тобол, Сырдарья,</a:t>
            </a:r>
          </a:p>
          <a:p>
            <a:pPr marL="342900" indent="-342900">
              <a:spcBef>
                <a:spcPct val="20000"/>
              </a:spcBef>
            </a:pPr>
            <a:r>
              <a:rPr lang="ru-RU" sz="4000" i="1" dirty="0" smtClean="0"/>
              <a:t> Или, Чу.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10" name="Рисунок 9" descr="https://zabavnik.club/wp-content/uploads/reka_5_0900095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53" y="2312042"/>
            <a:ext cx="3792143" cy="3061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ownloads\1651550346627 (2)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5" r="618" b="10479"/>
          <a:stretch/>
        </p:blipFill>
        <p:spPr bwMode="auto">
          <a:xfrm>
            <a:off x="1043608" y="1221450"/>
            <a:ext cx="6552727" cy="8393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Каждая река </a:t>
            </a:r>
            <a:r>
              <a:rPr lang="ru-RU" i="1" dirty="0"/>
              <a:t>к морю </a:t>
            </a:r>
            <a:r>
              <a:rPr lang="ru-RU" i="1" dirty="0" smtClean="0"/>
              <a:t>течёт</a:t>
            </a:r>
            <a:r>
              <a:rPr lang="ru-RU" i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2852193" y="1124744"/>
            <a:ext cx="1215752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6300192" y="1268760"/>
            <a:ext cx="1872208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6300192" y="1124744"/>
            <a:ext cx="1872208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33872" y="1792242"/>
            <a:ext cx="8218487" cy="442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</a:pPr>
            <a:r>
              <a:rPr lang="ru-RU" i="1" dirty="0" smtClean="0"/>
              <a:t>Река – </a:t>
            </a:r>
            <a:r>
              <a:rPr lang="ru-RU" dirty="0" smtClean="0"/>
              <a:t>подлежащее </a:t>
            </a:r>
          </a:p>
          <a:p>
            <a:pPr marL="0" indent="0" eaLnBrk="1" hangingPunct="1">
              <a:buNone/>
            </a:pPr>
            <a:r>
              <a:rPr lang="ru-RU" i="1" dirty="0"/>
              <a:t>т</a:t>
            </a:r>
            <a:r>
              <a:rPr lang="ru-RU" i="1" dirty="0" smtClean="0"/>
              <a:t>ечёт – </a:t>
            </a:r>
            <a:r>
              <a:rPr lang="ru-RU" dirty="0" smtClean="0"/>
              <a:t>сказуемое</a:t>
            </a:r>
          </a:p>
          <a:p>
            <a:pPr marL="0" indent="0" eaLnBrk="1" hangingPunct="1">
              <a:buNone/>
            </a:pP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            Подлежащее  и  сказуемое</a:t>
            </a:r>
          </a:p>
          <a:p>
            <a:pPr marL="0" indent="0" eaLnBrk="1" hangingPunct="1">
              <a:buNone/>
            </a:pPr>
            <a:endParaRPr lang="ru-RU" dirty="0"/>
          </a:p>
          <a:p>
            <a:pPr marL="0" indent="0" eaLnBrk="1" hangingPunct="1">
              <a:buNone/>
            </a:pPr>
            <a:r>
              <a:rPr lang="ru-RU" dirty="0" smtClean="0"/>
              <a:t>              </a:t>
            </a:r>
            <a:r>
              <a:rPr lang="ru-RU" dirty="0" smtClean="0">
                <a:solidFill>
                  <a:srgbClr val="FF0000"/>
                </a:solidFill>
              </a:rPr>
              <a:t>грамматическая основа  </a:t>
            </a:r>
          </a:p>
        </p:txBody>
      </p:sp>
      <p:sp>
        <p:nvSpPr>
          <p:cNvPr id="3" name="Правая фигурная скобка 2"/>
          <p:cNvSpPr/>
          <p:nvPr/>
        </p:nvSpPr>
        <p:spPr>
          <a:xfrm rot="5400000">
            <a:off x="4086014" y="1826953"/>
            <a:ext cx="467916" cy="4824537"/>
          </a:xfrm>
          <a:prstGeom prst="rightBrace">
            <a:avLst>
              <a:gd name="adj1" fmla="val 29412"/>
              <a:gd name="adj2" fmla="val 4895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893175" cy="1143000"/>
          </a:xfrm>
        </p:spPr>
        <p:txBody>
          <a:bodyPr/>
          <a:lstStyle/>
          <a:p>
            <a:pPr algn="l" eaLnBrk="1" hangingPunct="1"/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>
                <a:solidFill>
                  <a:srgbClr val="FFFF00"/>
                </a:solidFill>
              </a:rPr>
              <a:t>Проверь себя!</a:t>
            </a:r>
            <a:endParaRPr lang="ru-RU" sz="3600" dirty="0" smtClean="0">
              <a:solidFill>
                <a:srgbClr val="FFFF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8713787" cy="38163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  </a:t>
            </a:r>
          </a:p>
          <a:p>
            <a:pPr eaLnBrk="1" hangingPunct="1">
              <a:buFontTx/>
              <a:buNone/>
            </a:pPr>
            <a:endParaRPr lang="ru-RU" dirty="0"/>
          </a:p>
          <a:p>
            <a:pPr eaLnBrk="1" hangingPunct="1">
              <a:buFontTx/>
              <a:buNone/>
            </a:pPr>
            <a:r>
              <a:rPr lang="ru-RU" dirty="0" smtClean="0"/>
              <a:t>   Ж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лтый, 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к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ан, 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дти, т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жёлый, обл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ко, гр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меть. 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30213" y="5300663"/>
            <a:ext cx="17653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Motion origin="layout" path="M 0.08871 -0.04189 L 0.2934 -0.19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-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85937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FF0000"/>
                </a:solidFill>
              </a:rPr>
              <a:t>Кто из ребят прав?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96035"/>
            <a:ext cx="8507288" cy="4230128"/>
          </a:xfrm>
        </p:spPr>
        <p:txBody>
          <a:bodyPr/>
          <a:lstStyle/>
          <a:p>
            <a:pPr eaLnBrk="1" hangingPunct="1">
              <a:buNone/>
            </a:pPr>
            <a:r>
              <a:rPr lang="ru-RU" sz="3600" b="1" dirty="0"/>
              <a:t>Коля</a:t>
            </a:r>
            <a:r>
              <a:rPr lang="ru-RU" sz="3600" b="1" dirty="0" smtClean="0"/>
              <a:t>: </a:t>
            </a:r>
            <a:r>
              <a:rPr lang="ru-RU" sz="2800" i="1" dirty="0" smtClean="0"/>
              <a:t>жёлтый лист, идти по улице, белое облако.</a:t>
            </a:r>
            <a:endParaRPr lang="ru-RU" sz="2800" i="1" dirty="0"/>
          </a:p>
          <a:p>
            <a:pPr eaLnBrk="1" hangingPunct="1">
              <a:buFontTx/>
              <a:buNone/>
            </a:pPr>
            <a:r>
              <a:rPr lang="ru-RU" sz="3600" b="1" dirty="0" smtClean="0"/>
              <a:t>Оля: </a:t>
            </a:r>
            <a:r>
              <a:rPr lang="ru-RU" sz="2800" i="1" dirty="0" smtClean="0"/>
              <a:t>На небе появились серые облака.</a:t>
            </a:r>
            <a:endParaRPr lang="ru-RU" sz="2800" b="1" dirty="0" smtClean="0"/>
          </a:p>
        </p:txBody>
      </p:sp>
      <p:pic>
        <p:nvPicPr>
          <p:cNvPr id="11" name="Рисунок 10" descr="https://www.culture.ru/storage/images/644511c5-20af-5d98-8f7e-f139f71020f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77072"/>
            <a:ext cx="3744416" cy="24482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Возле </a:t>
            </a:r>
            <a:r>
              <a:rPr lang="ru-RU" i="1" dirty="0">
                <a:solidFill>
                  <a:schemeClr val="accent2">
                    <a:lumMod val="75000"/>
                  </a:schemeClr>
                </a:solidFill>
              </a:rPr>
              <a:t>нашего гор…да </a:t>
            </a:r>
            <a:r>
              <a:rPr lang="ru-RU" i="1" dirty="0" err="1">
                <a:solidFill>
                  <a:schemeClr val="accent2">
                    <a:lumMod val="75000"/>
                  </a:schemeClr>
                </a:solidFill>
              </a:rPr>
              <a:t>пр</a:t>
            </a:r>
            <a:r>
              <a:rPr lang="ru-RU" i="1" dirty="0">
                <a:solidFill>
                  <a:schemeClr val="accent2">
                    <a:lumMod val="75000"/>
                  </a:schemeClr>
                </a:solidFill>
              </a:rPr>
              <a:t>…</a:t>
            </a:r>
            <a:r>
              <a:rPr lang="ru-RU" i="1" dirty="0" err="1">
                <a:solidFill>
                  <a:schemeClr val="accent2">
                    <a:lumMod val="75000"/>
                  </a:schemeClr>
                </a:solidFill>
              </a:rPr>
              <a:t>текает</a:t>
            </a:r>
            <a:r>
              <a:rPr lang="ru-RU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accent2">
                    <a:lumMod val="75000"/>
                  </a:schemeClr>
                </a:solidFill>
              </a:rPr>
              <a:t>реч</a:t>
            </a:r>
            <a:r>
              <a:rPr lang="ru-RU" i="1" dirty="0">
                <a:solidFill>
                  <a:schemeClr val="accent2">
                    <a:lumMod val="75000"/>
                  </a:schemeClr>
                </a:solidFill>
              </a:rPr>
              <a:t>…ка.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 descr="https://go.imgsmail.ru/imgpreview?key=751a4ac93004ccb1&amp;mb=imgdb_preview_exp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4" y="2924944"/>
            <a:ext cx="4719018" cy="28803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660232" y="2996952"/>
            <a:ext cx="144016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1800" i="1" dirty="0" smtClean="0">
                <a:solidFill>
                  <a:srgbClr val="336600"/>
                </a:solidFill>
              </a:rPr>
              <a:t>Чаглинка</a:t>
            </a:r>
            <a:endParaRPr lang="ru-RU" sz="1800" dirty="0">
              <a:solidFill>
                <a:srgbClr val="33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72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i="1" dirty="0">
                <a:solidFill>
                  <a:schemeClr val="accent2">
                    <a:lumMod val="75000"/>
                  </a:schemeClr>
                </a:solidFill>
              </a:rPr>
              <a:t>Возле нашего </a:t>
            </a:r>
            <a:r>
              <a:rPr lang="ru-RU" sz="4000" i="1" dirty="0" smtClean="0">
                <a:solidFill>
                  <a:schemeClr val="accent2">
                    <a:lumMod val="75000"/>
                  </a:schemeClr>
                </a:solidFill>
              </a:rPr>
              <a:t>гор</a:t>
            </a:r>
            <a:r>
              <a:rPr lang="ru-RU" sz="4000" i="1" dirty="0" smtClean="0">
                <a:solidFill>
                  <a:srgbClr val="FF0000"/>
                </a:solidFill>
              </a:rPr>
              <a:t>о</a:t>
            </a:r>
            <a:r>
              <a:rPr lang="ru-RU" sz="4000" i="1" dirty="0" smtClean="0">
                <a:solidFill>
                  <a:schemeClr val="accent2">
                    <a:lumMod val="75000"/>
                  </a:schemeClr>
                </a:solidFill>
              </a:rPr>
              <a:t>да пр</a:t>
            </a:r>
            <a:r>
              <a:rPr lang="ru-RU" sz="4000" i="1" dirty="0" smtClean="0">
                <a:solidFill>
                  <a:srgbClr val="FF0000"/>
                </a:solidFill>
              </a:rPr>
              <a:t>о</a:t>
            </a:r>
            <a:r>
              <a:rPr lang="ru-RU" sz="4000" i="1" dirty="0" smtClean="0">
                <a:solidFill>
                  <a:schemeClr val="accent2">
                    <a:lumMod val="75000"/>
                  </a:schemeClr>
                </a:solidFill>
              </a:rPr>
              <a:t>текает речка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4000" i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964613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i="1" dirty="0" smtClean="0"/>
              <a:t>Возле </a:t>
            </a:r>
            <a:r>
              <a:rPr lang="ru-RU" sz="3600" i="1" dirty="0"/>
              <a:t>нашего </a:t>
            </a:r>
            <a:r>
              <a:rPr lang="ru-RU" sz="3600" i="1" dirty="0" smtClean="0"/>
              <a:t>города протекает речка.</a:t>
            </a:r>
          </a:p>
          <a:p>
            <a:pPr eaLnBrk="1" hangingPunct="1">
              <a:buNone/>
            </a:pPr>
            <a:r>
              <a:rPr lang="ru-RU" sz="3600" i="1" dirty="0"/>
              <a:t>Возле нашего города протекает речка.</a:t>
            </a:r>
            <a:endParaRPr lang="ru-RU" sz="3600" dirty="0"/>
          </a:p>
          <a:p>
            <a:pPr eaLnBrk="1" hangingPunct="1">
              <a:buNone/>
            </a:pPr>
            <a:r>
              <a:rPr lang="ru-RU" sz="3600" i="1" dirty="0"/>
              <a:t>Возле нашего города протекает речка.</a:t>
            </a:r>
            <a:endParaRPr lang="ru-RU" sz="3600" dirty="0"/>
          </a:p>
          <a:p>
            <a:pPr eaLnBrk="1" hangingPunct="1">
              <a:buNone/>
            </a:pPr>
            <a:r>
              <a:rPr lang="ru-RU" sz="3600" i="1" dirty="0"/>
              <a:t>Возле нашего города протекает речка.</a:t>
            </a:r>
            <a:endParaRPr lang="ru-RU" sz="3600" dirty="0"/>
          </a:p>
          <a:p>
            <a:pPr eaLnBrk="1" hangingPunct="1">
              <a:buFontTx/>
              <a:buNone/>
            </a:pPr>
            <a:endParaRPr lang="ru-RU" sz="3600" dirty="0" smtClean="0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-108520" y="1703820"/>
            <a:ext cx="1584176" cy="50405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131841" y="2420888"/>
            <a:ext cx="1705164" cy="50405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837005" y="2997678"/>
            <a:ext cx="2537210" cy="50405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374216" y="3645024"/>
            <a:ext cx="1418038" cy="50405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-0.0037 L 0.20278 -0.003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-0.0037 L 0.20278 -0.00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-0.0037 L 0.20278 -0.003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-0.0037 L 0.20278 -0.003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2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327</Words>
  <Application>Microsoft Office PowerPoint</Application>
  <PresentationFormat>Экран (4:3)</PresentationFormat>
  <Paragraphs>80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Главные члены предложения. Вопросы к членам предложения.</vt:lpstr>
      <vt:lpstr>ЦЕЛЬ УРОКА:</vt:lpstr>
      <vt:lpstr>ЗАГАДКА</vt:lpstr>
      <vt:lpstr>Минутка чистописания</vt:lpstr>
      <vt:lpstr> Каждая река к морю течёт. </vt:lpstr>
      <vt:lpstr> Проверь себя!</vt:lpstr>
      <vt:lpstr>Кто из ребят прав?</vt:lpstr>
      <vt:lpstr>  Возле нашего гор…да пр…текает реч…ка.</vt:lpstr>
      <vt:lpstr>Возле нашего города протекает речка.</vt:lpstr>
      <vt:lpstr>                                                    Озёра – моря </vt:lpstr>
      <vt:lpstr>Арал (экологическая катастрофа)</vt:lpstr>
      <vt:lpstr>Презентация PowerPoint</vt:lpstr>
      <vt:lpstr>Проверь себя!</vt:lpstr>
      <vt:lpstr>СИНКВЕЙН</vt:lpstr>
      <vt:lpstr>Критерии оценивания</vt:lpstr>
      <vt:lpstr>Оценивание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Главные члены предложения</dc:title>
  <dc:creator>User</dc:creator>
  <cp:lastModifiedBy>User</cp:lastModifiedBy>
  <cp:revision>34</cp:revision>
  <dcterms:created xsi:type="dcterms:W3CDTF">2009-10-07T12:13:00Z</dcterms:created>
  <dcterms:modified xsi:type="dcterms:W3CDTF">2022-05-16T17:49:58Z</dcterms:modified>
</cp:coreProperties>
</file>