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0" r:id="rId4"/>
    <p:sldId id="284" r:id="rId5"/>
    <p:sldId id="265" r:id="rId6"/>
    <p:sldId id="261" r:id="rId7"/>
    <p:sldId id="262" r:id="rId8"/>
    <p:sldId id="279" r:id="rId9"/>
    <p:sldId id="259" r:id="rId10"/>
    <p:sldId id="283" r:id="rId11"/>
    <p:sldId id="286" r:id="rId12"/>
    <p:sldId id="263" r:id="rId13"/>
    <p:sldId id="264" r:id="rId14"/>
    <p:sldId id="285" r:id="rId15"/>
    <p:sldId id="280" r:id="rId16"/>
    <p:sldId id="287" r:id="rId17"/>
    <p:sldId id="267" r:id="rId18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9900"/>
    <a:srgbClr val="FF99CC"/>
    <a:srgbClr val="85FBF5"/>
    <a:srgbClr val="FFFFCC"/>
    <a:srgbClr val="77777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5" d="100"/>
          <a:sy n="75" d="100"/>
        </p:scale>
        <p:origin x="1014" y="5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BE6A71D-C736-4634-AF9A-A33BDC15822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075D227-702C-4EDE-A3B7-7ACC6FE8FDC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DF67BC-8A59-4913-BE17-44D900C8E3C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2705F54-D10E-4EC2-AE3D-33C44164C27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119BDC-0E27-43B2-8F4F-F4C5AEE1D57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FA37DD3-9F00-42D7-9091-E47CE3E0085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68185E2-D2B2-4166-8A8A-A7124955747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813882-72D8-4A66-9375-E827E8420EC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9DAADDD-21BA-464D-B7A4-3D744F45B05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61DE2DB-F782-4DFC-A05A-29C136AABB5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1E6BA3-9DCF-4765-8A1E-4970AE66EA2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email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F07A639D-CD54-44D3-BF1C-9518D7576D6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7" Type="http://schemas.openxmlformats.org/officeDocument/2006/relationships/image" Target="../media/image42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1.png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7" Type="http://schemas.openxmlformats.org/officeDocument/2006/relationships/image" Target="../media/image4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7.png"/><Relationship Id="rId5" Type="http://schemas.openxmlformats.org/officeDocument/2006/relationships/image" Target="../media/image46.png"/><Relationship Id="rId4" Type="http://schemas.openxmlformats.org/officeDocument/2006/relationships/image" Target="../media/image4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png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18.png"/><Relationship Id="rId7" Type="http://schemas.openxmlformats.org/officeDocument/2006/relationships/image" Target="../media/image22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Relationship Id="rId9" Type="http://schemas.openxmlformats.org/officeDocument/2006/relationships/image" Target="../media/image2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AutoShape 13"/>
          <p:cNvSpPr>
            <a:spLocks noChangeArrowheads="1"/>
          </p:cNvSpPr>
          <p:nvPr/>
        </p:nvSpPr>
        <p:spPr bwMode="auto">
          <a:xfrm>
            <a:off x="381000" y="228600"/>
            <a:ext cx="8458200" cy="6172200"/>
          </a:xfrm>
          <a:prstGeom prst="foldedCorner">
            <a:avLst>
              <a:gd name="adj" fmla="val 23069"/>
            </a:avLst>
          </a:prstGeom>
          <a:solidFill>
            <a:schemeClr val="accent1">
              <a:lumMod val="75000"/>
            </a:schemeClr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>
              <a:defRPr/>
            </a:pPr>
            <a:endParaRPr lang="ru-RU" sz="4800" dirty="0"/>
          </a:p>
        </p:txBody>
      </p:sp>
      <p:pic>
        <p:nvPicPr>
          <p:cNvPr id="2051" name="Picture 17" descr="MC900432586[1]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8077200" y="0"/>
            <a:ext cx="7620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2" name="Picture 19" descr="MC900432586[1]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81000" y="0"/>
            <a:ext cx="7620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685800" y="457200"/>
            <a:ext cx="7772400" cy="2209800"/>
          </a:xfrm>
        </p:spPr>
        <p:txBody>
          <a:bodyPr/>
          <a:lstStyle/>
          <a:p>
            <a:pPr>
              <a:defRPr/>
            </a:pPr>
            <a:r>
              <a:rPr lang="ru-RU" b="1" dirty="0" smtClean="0">
                <a:solidFill>
                  <a:schemeClr val="accent1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dirty="0" smtClean="0">
                <a:solidFill>
                  <a:schemeClr val="accent1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«ВТОРАЯ  ЖИЗНЬ»</a:t>
            </a:r>
            <a:br>
              <a:rPr lang="ru-RU" b="1" i="1" dirty="0" smtClean="0">
                <a:solidFill>
                  <a:schemeClr val="accent1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i="1" dirty="0" smtClean="0">
                <a:solidFill>
                  <a:schemeClr val="accent1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ненужных вещей</a:t>
            </a:r>
            <a:r>
              <a:rPr lang="ru-RU" b="1" i="1" dirty="0" smtClean="0">
                <a:solidFill>
                  <a:schemeClr val="accent1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i="1" dirty="0" smtClean="0">
                <a:solidFill>
                  <a:schemeClr val="accent1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ru-RU" b="1" i="1" dirty="0">
              <a:solidFill>
                <a:schemeClr val="accent1">
                  <a:lumMod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54" name="Подзаголовок 7"/>
          <p:cNvSpPr>
            <a:spLocks noGrp="1"/>
          </p:cNvSpPr>
          <p:nvPr>
            <p:ph type="subTitle" idx="1"/>
          </p:nvPr>
        </p:nvSpPr>
        <p:spPr>
          <a:xfrm>
            <a:off x="4724400" y="3352800"/>
            <a:ext cx="3810000" cy="2286000"/>
          </a:xfrm>
        </p:spPr>
        <p:txBody>
          <a:bodyPr/>
          <a:lstStyle/>
          <a:p>
            <a:pPr eaLnBrk="1" hangingPunct="1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Выполнили: ученики </a:t>
            </a:r>
          </a:p>
          <a:p>
            <a:pPr eaLnBrk="1" hangingPunct="1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9 «а» класса, </a:t>
            </a:r>
          </a:p>
          <a:p>
            <a:pPr eaLnBrk="1" hangingPunct="1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классный руководитель Вяткина Екатерина Борисовна</a:t>
            </a:r>
          </a:p>
          <a:p>
            <a:pPr eaLnBrk="1" hangingPunct="1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ГКОУ С(К)ОШИ</a:t>
            </a:r>
          </a:p>
          <a:p>
            <a:pPr eaLnBrk="1" hangingPunct="1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2022 г.</a:t>
            </a:r>
          </a:p>
        </p:txBody>
      </p:sp>
      <p:pic>
        <p:nvPicPr>
          <p:cNvPr id="2055" name="Picture 8" descr="http://img1.postila.ru/storage/9088000/9073687/fb084551a8bfbfaaff1785daa0fa294a.jpg"/>
          <p:cNvPicPr>
            <a:picLocks noChangeAspect="1" noChangeArrowheads="1"/>
          </p:cNvPicPr>
          <p:nvPr/>
        </p:nvPicPr>
        <p:blipFill>
          <a:blip r:embed="rId3" cstate="email"/>
          <a:srcRect r="-208"/>
          <a:stretch>
            <a:fillRect/>
          </a:stretch>
        </p:blipFill>
        <p:spPr bwMode="auto">
          <a:xfrm>
            <a:off x="1143000" y="2590800"/>
            <a:ext cx="2590800" cy="236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6" name="Picture 8" descr="http://img1.postila.ru/storage/9088000/9073687/fb084551a8bfbfaaff1785daa0fa294a.jpg"/>
          <p:cNvPicPr>
            <a:picLocks noChangeAspect="1" noChangeArrowheads="1"/>
          </p:cNvPicPr>
          <p:nvPr/>
        </p:nvPicPr>
        <p:blipFill>
          <a:blip r:embed="rId4" cstate="email"/>
          <a:srcRect r="-208"/>
          <a:stretch>
            <a:fillRect/>
          </a:stretch>
        </p:blipFill>
        <p:spPr bwMode="auto">
          <a:xfrm>
            <a:off x="1143000" y="4953000"/>
            <a:ext cx="2590800" cy="1176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AutoShape 10"/>
          <p:cNvSpPr>
            <a:spLocks noChangeArrowheads="1"/>
          </p:cNvSpPr>
          <p:nvPr/>
        </p:nvSpPr>
        <p:spPr bwMode="auto">
          <a:xfrm>
            <a:off x="559594" y="457200"/>
            <a:ext cx="8001000" cy="5638800"/>
          </a:xfrm>
          <a:prstGeom prst="foldedCorner">
            <a:avLst>
              <a:gd name="adj" fmla="val 23069"/>
            </a:avLst>
          </a:prstGeom>
          <a:solidFill>
            <a:srgbClr val="85FBF5"/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ru-RU" dirty="0" smtClean="0"/>
          </a:p>
          <a:p>
            <a:pPr algn="ctr"/>
            <a:endParaRPr lang="ru-RU" dirty="0"/>
          </a:p>
          <a:p>
            <a:pPr algn="ctr"/>
            <a:endParaRPr lang="ru-RU" dirty="0" smtClean="0"/>
          </a:p>
          <a:p>
            <a:pPr algn="ctr"/>
            <a:endParaRPr lang="ru-RU" dirty="0"/>
          </a:p>
          <a:p>
            <a:pPr algn="ctr"/>
            <a:endParaRPr lang="ru-RU" dirty="0" smtClean="0"/>
          </a:p>
          <a:p>
            <a:pPr algn="ctr"/>
            <a:endParaRPr lang="ru-RU" dirty="0"/>
          </a:p>
          <a:p>
            <a:pPr algn="ctr"/>
            <a:endParaRPr lang="ru-RU" dirty="0" smtClean="0"/>
          </a:p>
          <a:p>
            <a:pPr algn="ctr"/>
            <a:endParaRPr lang="ru-RU" dirty="0"/>
          </a:p>
          <a:p>
            <a:pPr algn="ctr"/>
            <a:endParaRPr lang="ru-RU" dirty="0" smtClean="0"/>
          </a:p>
          <a:p>
            <a:pPr algn="ctr"/>
            <a:endParaRPr lang="ru-RU" dirty="0"/>
          </a:p>
          <a:p>
            <a:pPr algn="ctr"/>
            <a:endParaRPr lang="ru-RU" dirty="0" smtClean="0"/>
          </a:p>
          <a:p>
            <a:pPr algn="ctr"/>
            <a:endParaRPr lang="ru-RU" dirty="0"/>
          </a:p>
          <a:p>
            <a:pPr algn="ctr"/>
            <a:endParaRPr lang="ru-RU" dirty="0" smtClean="0"/>
          </a:p>
          <a:p>
            <a:pPr algn="ctr"/>
            <a:endParaRPr lang="ru-RU" dirty="0"/>
          </a:p>
          <a:p>
            <a:pPr algn="ctr"/>
            <a:endParaRPr lang="ru-RU" dirty="0" smtClean="0"/>
          </a:p>
          <a:p>
            <a:pPr algn="ctr"/>
            <a:endParaRPr lang="ru-RU" dirty="0"/>
          </a:p>
          <a:p>
            <a:pPr algn="ctr"/>
            <a:endParaRPr lang="ru-RU" dirty="0" smtClean="0"/>
          </a:p>
          <a:p>
            <a:pPr algn="ctr"/>
            <a:endParaRPr lang="ru-RU" dirty="0"/>
          </a:p>
          <a:p>
            <a:pPr algn="ctr"/>
            <a:endParaRPr lang="ru-RU" dirty="0" smtClean="0"/>
          </a:p>
          <a:p>
            <a:pPr algn="ctr"/>
            <a:endParaRPr lang="ru-RU" sz="2000" b="1" i="1" dirty="0" smtClean="0"/>
          </a:p>
          <a:p>
            <a:pPr algn="ctr"/>
            <a:endParaRPr lang="ru-RU" sz="2000" b="1" i="1" dirty="0" smtClean="0"/>
          </a:p>
          <a:p>
            <a:pPr algn="ctr"/>
            <a:r>
              <a:rPr lang="ru-RU" sz="2000" b="1" i="1" dirty="0" smtClean="0"/>
              <a:t>Журнальный столик и шкаф</a:t>
            </a:r>
          </a:p>
        </p:txBody>
      </p:sp>
      <p:pic>
        <p:nvPicPr>
          <p:cNvPr id="6147" name="Picture 7" descr="MC900432586[1]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553200" y="228600"/>
            <a:ext cx="7620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8" name="Прямоугольник 3"/>
          <p:cNvSpPr>
            <a:spLocks noChangeArrowheads="1"/>
          </p:cNvSpPr>
          <p:nvPr/>
        </p:nvSpPr>
        <p:spPr bwMode="auto">
          <a:xfrm>
            <a:off x="990600" y="457200"/>
            <a:ext cx="73914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dirty="0"/>
              <a:t> 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" name="Picture 7" descr="MC900432586[1]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219200" y="228600"/>
            <a:ext cx="7620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8200" y="918865"/>
            <a:ext cx="3276600" cy="418653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78325" y="912167"/>
            <a:ext cx="3409950" cy="44196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5966967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AutoShape 10"/>
          <p:cNvSpPr>
            <a:spLocks noChangeArrowheads="1"/>
          </p:cNvSpPr>
          <p:nvPr/>
        </p:nvSpPr>
        <p:spPr bwMode="auto">
          <a:xfrm>
            <a:off x="559594" y="457200"/>
            <a:ext cx="8001000" cy="5638800"/>
          </a:xfrm>
          <a:prstGeom prst="foldedCorner">
            <a:avLst>
              <a:gd name="adj" fmla="val 23069"/>
            </a:avLst>
          </a:prstGeom>
          <a:solidFill>
            <a:srgbClr val="85FBF5"/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ru-RU" dirty="0" smtClean="0"/>
          </a:p>
          <a:p>
            <a:pPr algn="ctr"/>
            <a:endParaRPr lang="ru-RU" dirty="0"/>
          </a:p>
          <a:p>
            <a:pPr algn="ctr"/>
            <a:endParaRPr lang="ru-RU" dirty="0" smtClean="0"/>
          </a:p>
          <a:p>
            <a:pPr algn="ctr"/>
            <a:endParaRPr lang="ru-RU" dirty="0"/>
          </a:p>
          <a:p>
            <a:pPr algn="ctr"/>
            <a:endParaRPr lang="ru-RU" dirty="0" smtClean="0"/>
          </a:p>
          <a:p>
            <a:pPr algn="ctr"/>
            <a:endParaRPr lang="ru-RU" dirty="0"/>
          </a:p>
          <a:p>
            <a:pPr algn="ctr"/>
            <a:endParaRPr lang="ru-RU" dirty="0" smtClean="0"/>
          </a:p>
          <a:p>
            <a:pPr algn="ctr"/>
            <a:endParaRPr lang="ru-RU" dirty="0"/>
          </a:p>
          <a:p>
            <a:pPr algn="ctr"/>
            <a:endParaRPr lang="ru-RU" dirty="0" smtClean="0"/>
          </a:p>
          <a:p>
            <a:pPr algn="ctr"/>
            <a:endParaRPr lang="ru-RU" dirty="0"/>
          </a:p>
          <a:p>
            <a:pPr algn="ctr"/>
            <a:endParaRPr lang="ru-RU" dirty="0" smtClean="0"/>
          </a:p>
          <a:p>
            <a:pPr algn="ctr"/>
            <a:endParaRPr lang="ru-RU" dirty="0"/>
          </a:p>
          <a:p>
            <a:pPr algn="ctr"/>
            <a:endParaRPr lang="ru-RU" dirty="0" smtClean="0"/>
          </a:p>
          <a:p>
            <a:pPr algn="ctr"/>
            <a:endParaRPr lang="ru-RU" dirty="0"/>
          </a:p>
          <a:p>
            <a:pPr algn="ctr"/>
            <a:endParaRPr lang="ru-RU" dirty="0" smtClean="0"/>
          </a:p>
          <a:p>
            <a:pPr algn="ctr"/>
            <a:endParaRPr lang="ru-RU" dirty="0"/>
          </a:p>
          <a:p>
            <a:pPr algn="ctr"/>
            <a:endParaRPr lang="ru-RU" dirty="0" smtClean="0"/>
          </a:p>
          <a:p>
            <a:pPr algn="ctr"/>
            <a:endParaRPr lang="ru-RU" dirty="0"/>
          </a:p>
          <a:p>
            <a:pPr algn="ctr"/>
            <a:endParaRPr lang="ru-RU" dirty="0" smtClean="0"/>
          </a:p>
          <a:p>
            <a:pPr algn="ctr"/>
            <a:endParaRPr lang="ru-RU" sz="2000" b="1" i="1" dirty="0" smtClean="0"/>
          </a:p>
          <a:p>
            <a:pPr algn="ctr"/>
            <a:r>
              <a:rPr lang="ru-RU" sz="2400" b="1" i="1" dirty="0" smtClean="0">
                <a:solidFill>
                  <a:srgbClr val="FF0000"/>
                </a:solidFill>
              </a:rPr>
              <a:t>Короба для хранения вещей и обуви</a:t>
            </a:r>
          </a:p>
        </p:txBody>
      </p:sp>
      <p:pic>
        <p:nvPicPr>
          <p:cNvPr id="6147" name="Picture 7" descr="MC900432586[1]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553200" y="228600"/>
            <a:ext cx="7620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8" name="Прямоугольник 3"/>
          <p:cNvSpPr>
            <a:spLocks noChangeArrowheads="1"/>
          </p:cNvSpPr>
          <p:nvPr/>
        </p:nvSpPr>
        <p:spPr bwMode="auto">
          <a:xfrm>
            <a:off x="990600" y="457200"/>
            <a:ext cx="73914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dirty="0"/>
              <a:t> 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" name="Picture 7" descr="MC900432586[1]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219200" y="228600"/>
            <a:ext cx="7620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5800" y="990600"/>
            <a:ext cx="2973387" cy="4191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98888" y="918866"/>
            <a:ext cx="4622006" cy="378837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5156698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AutoShape 10"/>
          <p:cNvSpPr>
            <a:spLocks noChangeArrowheads="1"/>
          </p:cNvSpPr>
          <p:nvPr/>
        </p:nvSpPr>
        <p:spPr bwMode="auto">
          <a:xfrm>
            <a:off x="505471" y="469900"/>
            <a:ext cx="8077200" cy="5638800"/>
          </a:xfrm>
          <a:prstGeom prst="foldedCorner">
            <a:avLst>
              <a:gd name="adj" fmla="val 23069"/>
            </a:avLst>
          </a:prstGeom>
          <a:solidFill>
            <a:srgbClr val="85FBF5"/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pic>
        <p:nvPicPr>
          <p:cNvPr id="8195" name="Picture 7" descr="MC900432586[1]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553200" y="228600"/>
            <a:ext cx="7620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7" name="Picture 7" descr="MC900432586[1]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914400" y="228600"/>
            <a:ext cx="7620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95874" y="990600"/>
            <a:ext cx="3514726" cy="40767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0437396">
            <a:off x="1379770" y="732801"/>
            <a:ext cx="3008709" cy="24918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29687" y="3243364"/>
            <a:ext cx="3133725" cy="28526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539708" y="2718208"/>
            <a:ext cx="2432588" cy="316233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AutoShape 10"/>
          <p:cNvSpPr>
            <a:spLocks noChangeArrowheads="1"/>
          </p:cNvSpPr>
          <p:nvPr/>
        </p:nvSpPr>
        <p:spPr bwMode="auto">
          <a:xfrm>
            <a:off x="609600" y="533400"/>
            <a:ext cx="7924800" cy="5638800"/>
          </a:xfrm>
          <a:prstGeom prst="foldedCorner">
            <a:avLst>
              <a:gd name="adj" fmla="val 23069"/>
            </a:avLst>
          </a:prstGeom>
          <a:solidFill>
            <a:srgbClr val="85FBF5"/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ru-RU" dirty="0" smtClean="0"/>
          </a:p>
          <a:p>
            <a:pPr algn="ctr"/>
            <a:endParaRPr lang="ru-RU" dirty="0"/>
          </a:p>
          <a:p>
            <a:pPr algn="ctr"/>
            <a:endParaRPr lang="ru-RU" dirty="0" smtClean="0"/>
          </a:p>
          <a:p>
            <a:pPr algn="ctr"/>
            <a:endParaRPr lang="ru-RU" dirty="0"/>
          </a:p>
          <a:p>
            <a:pPr algn="ctr"/>
            <a:endParaRPr lang="ru-RU" dirty="0" smtClean="0"/>
          </a:p>
          <a:p>
            <a:pPr algn="ctr"/>
            <a:endParaRPr lang="ru-RU" dirty="0"/>
          </a:p>
          <a:p>
            <a:pPr algn="ctr"/>
            <a:endParaRPr lang="ru-RU" dirty="0" smtClean="0"/>
          </a:p>
          <a:p>
            <a:pPr algn="ctr"/>
            <a:endParaRPr lang="ru-RU" dirty="0"/>
          </a:p>
          <a:p>
            <a:pPr algn="ctr"/>
            <a:endParaRPr lang="ru-RU" dirty="0" smtClean="0"/>
          </a:p>
          <a:p>
            <a:pPr algn="ctr"/>
            <a:endParaRPr lang="ru-RU" dirty="0"/>
          </a:p>
          <a:p>
            <a:pPr algn="ctr"/>
            <a:endParaRPr lang="ru-RU" dirty="0" smtClean="0"/>
          </a:p>
          <a:p>
            <a:pPr algn="ctr"/>
            <a:endParaRPr lang="ru-RU" dirty="0"/>
          </a:p>
          <a:p>
            <a:pPr algn="ctr"/>
            <a:endParaRPr lang="ru-RU" dirty="0" smtClean="0"/>
          </a:p>
          <a:p>
            <a:pPr algn="ctr"/>
            <a:endParaRPr lang="ru-RU" dirty="0"/>
          </a:p>
          <a:p>
            <a:pPr algn="ctr"/>
            <a:endParaRPr lang="ru-RU" dirty="0" smtClean="0"/>
          </a:p>
          <a:p>
            <a:pPr algn="ctr"/>
            <a:endParaRPr lang="ru-RU" dirty="0"/>
          </a:p>
          <a:p>
            <a:pPr algn="ctr"/>
            <a:endParaRPr lang="ru-RU" dirty="0" smtClean="0"/>
          </a:p>
          <a:p>
            <a:pPr algn="ctr"/>
            <a:endParaRPr lang="ru-RU" dirty="0"/>
          </a:p>
          <a:p>
            <a:pPr algn="ctr"/>
            <a:endParaRPr lang="ru-RU" dirty="0" smtClean="0"/>
          </a:p>
          <a:p>
            <a:pPr algn="ctr"/>
            <a:endParaRPr lang="ru-RU" dirty="0"/>
          </a:p>
          <a:p>
            <a:pPr algn="ctr"/>
            <a:endParaRPr lang="ru-RU" dirty="0" smtClean="0"/>
          </a:p>
          <a:p>
            <a:pPr algn="ctr"/>
            <a:endParaRPr lang="ru-RU" dirty="0"/>
          </a:p>
          <a:p>
            <a:pPr algn="ctr"/>
            <a:r>
              <a:rPr lang="ru-RU" dirty="0" smtClean="0"/>
              <a:t>                                                    </a:t>
            </a:r>
            <a:r>
              <a:rPr lang="ru-RU" sz="2000" b="1" i="1" dirty="0" err="1" smtClean="0">
                <a:solidFill>
                  <a:srgbClr val="FF0000"/>
                </a:solidFill>
              </a:rPr>
              <a:t>Салфетницы</a:t>
            </a:r>
            <a:endParaRPr lang="ru-RU" sz="2000" b="1" i="1" dirty="0">
              <a:solidFill>
                <a:srgbClr val="FF0000"/>
              </a:solidFill>
            </a:endParaRPr>
          </a:p>
        </p:txBody>
      </p:sp>
      <p:pic>
        <p:nvPicPr>
          <p:cNvPr id="9224" name="Picture 7" descr="MC900432586[1]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315200" y="152400"/>
            <a:ext cx="7620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Picture 7" descr="MC900432586[1]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295400" y="152400"/>
            <a:ext cx="7620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1757" y="652670"/>
            <a:ext cx="3352800" cy="24384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8200" y="3210339"/>
            <a:ext cx="3352800" cy="27432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419600" y="665922"/>
            <a:ext cx="3657600" cy="48006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AutoShape 10"/>
          <p:cNvSpPr>
            <a:spLocks noChangeArrowheads="1"/>
          </p:cNvSpPr>
          <p:nvPr/>
        </p:nvSpPr>
        <p:spPr bwMode="auto">
          <a:xfrm>
            <a:off x="685800" y="533401"/>
            <a:ext cx="7924800" cy="5638800"/>
          </a:xfrm>
          <a:prstGeom prst="foldedCorner">
            <a:avLst>
              <a:gd name="adj" fmla="val 23069"/>
            </a:avLst>
          </a:prstGeom>
          <a:solidFill>
            <a:srgbClr val="85FBF5"/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ru-RU" dirty="0" smtClean="0"/>
          </a:p>
          <a:p>
            <a:pPr algn="ctr"/>
            <a:endParaRPr lang="ru-RU" dirty="0"/>
          </a:p>
          <a:p>
            <a:pPr algn="ctr"/>
            <a:endParaRPr lang="ru-RU" dirty="0" smtClean="0"/>
          </a:p>
          <a:p>
            <a:pPr algn="ctr"/>
            <a:endParaRPr lang="ru-RU" dirty="0"/>
          </a:p>
          <a:p>
            <a:pPr algn="ctr"/>
            <a:endParaRPr lang="ru-RU" dirty="0" smtClean="0"/>
          </a:p>
          <a:p>
            <a:pPr algn="ctr"/>
            <a:endParaRPr lang="ru-RU" dirty="0"/>
          </a:p>
          <a:p>
            <a:pPr algn="ctr"/>
            <a:endParaRPr lang="ru-RU" dirty="0" smtClean="0"/>
          </a:p>
          <a:p>
            <a:pPr algn="ctr"/>
            <a:endParaRPr lang="ru-RU" dirty="0"/>
          </a:p>
          <a:p>
            <a:pPr algn="ctr"/>
            <a:endParaRPr lang="ru-RU" dirty="0" smtClean="0"/>
          </a:p>
          <a:p>
            <a:pPr algn="ctr"/>
            <a:endParaRPr lang="ru-RU" dirty="0"/>
          </a:p>
          <a:p>
            <a:pPr algn="ctr"/>
            <a:endParaRPr lang="ru-RU" dirty="0" smtClean="0"/>
          </a:p>
          <a:p>
            <a:pPr algn="ctr"/>
            <a:endParaRPr lang="ru-RU" dirty="0"/>
          </a:p>
          <a:p>
            <a:pPr algn="ctr"/>
            <a:endParaRPr lang="ru-RU" dirty="0" smtClean="0"/>
          </a:p>
          <a:p>
            <a:pPr algn="ctr"/>
            <a:endParaRPr lang="ru-RU" dirty="0"/>
          </a:p>
          <a:p>
            <a:pPr algn="ctr"/>
            <a:endParaRPr lang="ru-RU" dirty="0" smtClean="0"/>
          </a:p>
          <a:p>
            <a:pPr algn="ctr"/>
            <a:endParaRPr lang="ru-RU" dirty="0"/>
          </a:p>
          <a:p>
            <a:pPr algn="ctr"/>
            <a:endParaRPr lang="ru-RU" dirty="0" smtClean="0"/>
          </a:p>
          <a:p>
            <a:pPr algn="ctr"/>
            <a:endParaRPr lang="ru-RU" dirty="0"/>
          </a:p>
          <a:p>
            <a:pPr algn="ctr"/>
            <a:endParaRPr lang="ru-RU" dirty="0" smtClean="0"/>
          </a:p>
          <a:p>
            <a:pPr algn="ctr"/>
            <a:endParaRPr lang="ru-RU" dirty="0"/>
          </a:p>
          <a:p>
            <a:pPr algn="ctr"/>
            <a:endParaRPr lang="ru-RU" dirty="0" smtClean="0"/>
          </a:p>
          <a:p>
            <a:pPr algn="ctr"/>
            <a:endParaRPr lang="ru-RU" dirty="0"/>
          </a:p>
          <a:p>
            <a:pPr algn="ctr"/>
            <a:r>
              <a:rPr lang="ru-RU" dirty="0" smtClean="0"/>
              <a:t>                                                    </a:t>
            </a:r>
            <a:endParaRPr lang="ru-RU" sz="2000" b="1" i="1" dirty="0">
              <a:solidFill>
                <a:srgbClr val="FF0000"/>
              </a:solidFill>
            </a:endParaRPr>
          </a:p>
        </p:txBody>
      </p:sp>
      <p:pic>
        <p:nvPicPr>
          <p:cNvPr id="9224" name="Picture 7" descr="MC900432586[1]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315200" y="152400"/>
            <a:ext cx="7620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Picture 7" descr="MC900432586[1]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295400" y="152400"/>
            <a:ext cx="7620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81099" y="677764"/>
            <a:ext cx="3886200" cy="246519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69950" y="3287317"/>
            <a:ext cx="2635249" cy="265628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714748" y="3821113"/>
            <a:ext cx="3695700" cy="23510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562598" y="677764"/>
            <a:ext cx="2857501" cy="341828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928936" y="3058716"/>
            <a:ext cx="2724152" cy="171866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9695832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AutoShape 10"/>
          <p:cNvSpPr>
            <a:spLocks noChangeArrowheads="1"/>
          </p:cNvSpPr>
          <p:nvPr/>
        </p:nvSpPr>
        <p:spPr bwMode="auto">
          <a:xfrm>
            <a:off x="381000" y="1013619"/>
            <a:ext cx="8458200" cy="5638800"/>
          </a:xfrm>
          <a:prstGeom prst="foldedCorner">
            <a:avLst>
              <a:gd name="adj" fmla="val 23069"/>
            </a:avLst>
          </a:prstGeom>
          <a:solidFill>
            <a:srgbClr val="85FBF5"/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dirty="0" smtClean="0"/>
              <a:t>                                                             </a:t>
            </a:r>
          </a:p>
          <a:p>
            <a:pPr algn="ctr"/>
            <a:endParaRPr lang="ru-RU" dirty="0"/>
          </a:p>
          <a:p>
            <a:pPr algn="ctr"/>
            <a:endParaRPr lang="ru-RU" dirty="0" smtClean="0"/>
          </a:p>
          <a:p>
            <a:pPr algn="ctr"/>
            <a:endParaRPr lang="ru-RU" dirty="0"/>
          </a:p>
          <a:p>
            <a:pPr algn="ctr"/>
            <a:endParaRPr lang="ru-RU" dirty="0" smtClean="0"/>
          </a:p>
          <a:p>
            <a:pPr algn="ctr"/>
            <a:endParaRPr lang="ru-RU" dirty="0"/>
          </a:p>
          <a:p>
            <a:pPr algn="ctr"/>
            <a:endParaRPr lang="ru-RU" dirty="0" smtClean="0"/>
          </a:p>
          <a:p>
            <a:pPr algn="ctr"/>
            <a:r>
              <a:rPr lang="ru-RU" dirty="0" smtClean="0"/>
              <a:t>                                           </a:t>
            </a:r>
            <a:r>
              <a:rPr lang="ru-RU" sz="2000" b="1" i="1" dirty="0" smtClean="0">
                <a:solidFill>
                  <a:srgbClr val="FF0000"/>
                </a:solidFill>
              </a:rPr>
              <a:t>Бутылочки из-под компота</a:t>
            </a:r>
          </a:p>
          <a:p>
            <a:pPr algn="ctr"/>
            <a:r>
              <a:rPr lang="ru-RU" sz="2000" b="1" i="1" dirty="0" smtClean="0">
                <a:solidFill>
                  <a:srgbClr val="FF0000"/>
                </a:solidFill>
              </a:rPr>
              <a:t>                                                    ,</a:t>
            </a:r>
            <a:r>
              <a:rPr lang="ru-RU" sz="2000" b="1" i="1" dirty="0" err="1" smtClean="0">
                <a:solidFill>
                  <a:srgbClr val="FF0000"/>
                </a:solidFill>
              </a:rPr>
              <a:t>кетчуба</a:t>
            </a:r>
            <a:r>
              <a:rPr lang="ru-RU" sz="2000" b="1" i="1" dirty="0" smtClean="0">
                <a:solidFill>
                  <a:srgbClr val="FF0000"/>
                </a:solidFill>
              </a:rPr>
              <a:t> и сока обкручены пряжей, </a:t>
            </a:r>
          </a:p>
          <a:p>
            <a:pPr algn="ctr"/>
            <a:r>
              <a:rPr lang="ru-RU" sz="2000" b="1" i="1" dirty="0" smtClean="0">
                <a:solidFill>
                  <a:srgbClr val="FF0000"/>
                </a:solidFill>
              </a:rPr>
              <a:t>                            «посаженной» на клей.</a:t>
            </a:r>
            <a:endParaRPr lang="ru-RU" sz="2000" b="1" i="1" dirty="0">
              <a:solidFill>
                <a:srgbClr val="FF0000"/>
              </a:solidFill>
            </a:endParaRPr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457200" y="381000"/>
            <a:ext cx="8686800" cy="1036638"/>
          </a:xfrm>
        </p:spPr>
        <p:txBody>
          <a:bodyPr/>
          <a:lstStyle/>
          <a:p>
            <a:pPr>
              <a:defRPr/>
            </a:pP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13320" name="Picture 7" descr="MC900432586[1]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315200" y="533400"/>
            <a:ext cx="7620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21" name="Picture 7" descr="MC900432586[1]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81000" y="457200"/>
            <a:ext cx="7620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Объект 2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457200" y="1219200"/>
            <a:ext cx="3657600" cy="50292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AutoShape 10"/>
          <p:cNvSpPr>
            <a:spLocks noChangeArrowheads="1"/>
          </p:cNvSpPr>
          <p:nvPr/>
        </p:nvSpPr>
        <p:spPr bwMode="auto">
          <a:xfrm>
            <a:off x="457200" y="609600"/>
            <a:ext cx="8305800" cy="5867400"/>
          </a:xfrm>
          <a:prstGeom prst="foldedCorner">
            <a:avLst>
              <a:gd name="adj" fmla="val 23069"/>
            </a:avLst>
          </a:prstGeom>
          <a:solidFill>
            <a:srgbClr val="85FBF5"/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pic>
        <p:nvPicPr>
          <p:cNvPr id="14345" name="Picture 7" descr="MC900432586[1]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315200" y="152400"/>
            <a:ext cx="7620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6" name="Picture 7" descr="MC900432586[1]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62000" y="228600"/>
            <a:ext cx="7620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" y="673100"/>
            <a:ext cx="2470150" cy="32258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95975" y="660400"/>
            <a:ext cx="2838450" cy="36576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823442" y="3454400"/>
            <a:ext cx="2452688" cy="30734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400946" y="3454400"/>
            <a:ext cx="2304653" cy="31115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109317" y="647700"/>
            <a:ext cx="2393950" cy="28829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2906047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AutoShape 10"/>
          <p:cNvSpPr>
            <a:spLocks noChangeArrowheads="1"/>
          </p:cNvSpPr>
          <p:nvPr/>
        </p:nvSpPr>
        <p:spPr bwMode="auto">
          <a:xfrm>
            <a:off x="457200" y="533400"/>
            <a:ext cx="8305800" cy="5867400"/>
          </a:xfrm>
          <a:prstGeom prst="foldedCorner">
            <a:avLst>
              <a:gd name="adj" fmla="val 23069"/>
            </a:avLst>
          </a:prstGeom>
          <a:solidFill>
            <a:srgbClr val="85FBF5"/>
          </a:solidFill>
          <a:ln w="9525">
            <a:solidFill>
              <a:schemeClr val="accent1">
                <a:lumMod val="50000"/>
              </a:schemeClr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ru-RU" sz="4400" b="1" i="1" dirty="0" smtClean="0">
              <a:solidFill>
                <a:srgbClr val="009900"/>
              </a:solidFill>
            </a:endParaRPr>
          </a:p>
          <a:p>
            <a:pPr algn="ctr"/>
            <a:r>
              <a:rPr lang="ru-RU" sz="4400" b="1" i="1" dirty="0" smtClean="0">
                <a:solidFill>
                  <a:srgbClr val="009900"/>
                </a:solidFill>
              </a:rPr>
              <a:t> </a:t>
            </a:r>
            <a:endParaRPr lang="ru-RU" sz="4400" b="1" i="1" dirty="0">
              <a:solidFill>
                <a:srgbClr val="009900"/>
              </a:solidFill>
            </a:endParaRPr>
          </a:p>
        </p:txBody>
      </p:sp>
      <p:sp>
        <p:nvSpPr>
          <p:cNvPr id="14340" name="Прямоугольник 5"/>
          <p:cNvSpPr>
            <a:spLocks noChangeArrowheads="1"/>
          </p:cNvSpPr>
          <p:nvPr/>
        </p:nvSpPr>
        <p:spPr bwMode="auto">
          <a:xfrm>
            <a:off x="609600" y="914400"/>
            <a:ext cx="45720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345" name="Picture 7" descr="MC900432586[1]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315200" y="152400"/>
            <a:ext cx="7620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6" name="Picture 7" descr="MC900432586[1]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62000" y="228600"/>
            <a:ext cx="7620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200" y="633377"/>
            <a:ext cx="8051800" cy="566744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Прямоугольник 4"/>
          <p:cNvSpPr/>
          <p:nvPr/>
        </p:nvSpPr>
        <p:spPr>
          <a:xfrm rot="21106626">
            <a:off x="457200" y="1281785"/>
            <a:ext cx="830580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i="1" dirty="0">
                <a:solidFill>
                  <a:srgbClr val="FFC000"/>
                </a:solidFill>
              </a:rPr>
              <a:t>Мы </a:t>
            </a:r>
            <a:r>
              <a:rPr lang="ru-RU" sz="4400" b="1" i="1" dirty="0" err="1" smtClean="0">
                <a:solidFill>
                  <a:srgbClr val="FFC000"/>
                </a:solidFill>
              </a:rPr>
              <a:t>хотим,чтоб</a:t>
            </a:r>
            <a:r>
              <a:rPr lang="ru-RU" sz="4400" b="1" i="1" dirty="0" smtClean="0">
                <a:solidFill>
                  <a:srgbClr val="FFC000"/>
                </a:solidFill>
              </a:rPr>
              <a:t> </a:t>
            </a:r>
            <a:r>
              <a:rPr lang="ru-RU" sz="4400" b="1" i="1" dirty="0">
                <a:solidFill>
                  <a:srgbClr val="FFC000"/>
                </a:solidFill>
              </a:rPr>
              <a:t>вокруг нас</a:t>
            </a:r>
          </a:p>
          <a:p>
            <a:pPr algn="ctr"/>
            <a:r>
              <a:rPr lang="ru-RU" sz="4400" b="1" i="1" dirty="0">
                <a:solidFill>
                  <a:srgbClr val="FFC000"/>
                </a:solidFill>
              </a:rPr>
              <a:t> было чисто и красиво!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AutoShape 8"/>
          <p:cNvSpPr>
            <a:spLocks noChangeArrowheads="1"/>
          </p:cNvSpPr>
          <p:nvPr/>
        </p:nvSpPr>
        <p:spPr bwMode="auto">
          <a:xfrm>
            <a:off x="228600" y="228600"/>
            <a:ext cx="8686800" cy="6400800"/>
          </a:xfrm>
          <a:prstGeom prst="foldedCorner">
            <a:avLst>
              <a:gd name="adj" fmla="val 23069"/>
            </a:avLst>
          </a:prstGeom>
          <a:solidFill>
            <a:srgbClr val="FF99CC"/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pic>
        <p:nvPicPr>
          <p:cNvPr id="3075" name="Picture 5" descr="MC900432586[1]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905000" y="0"/>
            <a:ext cx="7620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6" name="Picture 7" descr="MC900432586[1]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7935913" y="152400"/>
            <a:ext cx="903287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7" name="Rectangle 18"/>
          <p:cNvSpPr>
            <a:spLocks noChangeArrowheads="1"/>
          </p:cNvSpPr>
          <p:nvPr/>
        </p:nvSpPr>
        <p:spPr bwMode="auto">
          <a:xfrm>
            <a:off x="411956" y="457586"/>
            <a:ext cx="8077200" cy="22775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marL="228600">
              <a:buFont typeface="Arial" panose="020B0604020202020204" pitchFamily="34" charset="0"/>
              <a:buChar char="•"/>
            </a:pPr>
            <a:r>
              <a:rPr lang="ru-RU" sz="2800" b="1" dirty="0" smtClean="0">
                <a:solidFill>
                  <a:srgbClr val="2D2D8A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400" b="1" dirty="0" smtClean="0">
                <a:solidFill>
                  <a:srgbClr val="2D2D8A"/>
                </a:solidFill>
                <a:latin typeface="Times New Roman" pitchFamily="18" charset="0"/>
                <a:cs typeface="Times New Roman" pitchFamily="18" charset="0"/>
              </a:rPr>
              <a:t>Цель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– создать условия для творческой самореализации личности, </a:t>
            </a:r>
            <a:r>
              <a:rPr lang="ru-RU" sz="24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научиться </a:t>
            </a:r>
            <a:r>
              <a:rPr lang="ru-RU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через </a:t>
            </a:r>
            <a:r>
              <a:rPr lang="ru-RU" sz="24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практическую </a:t>
            </a:r>
            <a:r>
              <a:rPr lang="ru-RU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работу находить полезное применение бытовому мусору, тем самым внести свой посильный вклад </a:t>
            </a:r>
            <a:r>
              <a:rPr lang="ru-RU" sz="24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сохранение здоровой экологии.</a:t>
            </a:r>
            <a:endParaRPr lang="ru-RU" sz="14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sp>
        <p:nvSpPr>
          <p:cNvPr id="3078" name="Rectangle 19"/>
          <p:cNvSpPr>
            <a:spLocks noChangeArrowheads="1"/>
          </p:cNvSpPr>
          <p:nvPr/>
        </p:nvSpPr>
        <p:spPr bwMode="auto">
          <a:xfrm>
            <a:off x="488156" y="2511624"/>
            <a:ext cx="7924800" cy="47397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just">
              <a:tabLst>
                <a:tab pos="457200" algn="l"/>
              </a:tabLst>
            </a:pPr>
            <a:r>
              <a:rPr lang="ru-RU" sz="2800" b="1" dirty="0">
                <a:solidFill>
                  <a:srgbClr val="2D2D8A"/>
                </a:solidFill>
                <a:latin typeface="Times New Roman" pitchFamily="18" charset="0"/>
                <a:cs typeface="Times New Roman" pitchFamily="18" charset="0"/>
              </a:rPr>
              <a:t>Задачи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charset="0"/>
              <a:buChar char="•"/>
              <a:tabLst>
                <a:tab pos="457200" algn="l"/>
              </a:tabLst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научить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приемам и техникам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газетоплетения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;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изготовления мозаики и панно из пробок, вазочек из использованных бутылок и пряжи.</a:t>
            </a:r>
          </a:p>
          <a:p>
            <a:pPr lvl="0">
              <a:buFont typeface="Arial" charset="0"/>
              <a:buChar char="•"/>
              <a:tabLst>
                <a:tab pos="457200" algn="l"/>
              </a:tabLst>
            </a:pPr>
            <a:r>
              <a:rPr lang="ru-RU" sz="20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воспитывать ценностное отношение к природе, окружающей среде, другому человеку;</a:t>
            </a:r>
            <a:endParaRPr lang="ru-RU" sz="2000" b="1" u="sng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charset="0"/>
              <a:buChar char="•"/>
              <a:tabLst>
                <a:tab pos="457200" algn="l"/>
              </a:tabLst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развивать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воображение, образное и конструктивное мышление;</a:t>
            </a:r>
            <a:endParaRPr lang="ru-RU" sz="2000" b="1" u="sng" dirty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charset="0"/>
              <a:buChar char="•"/>
              <a:tabLst>
                <a:tab pos="457200" algn="l"/>
              </a:tabLst>
            </a:pP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развивать мотивацию к познавательной и творческой деятельности;</a:t>
            </a:r>
            <a:endParaRPr lang="ru-RU" sz="2000" b="1" u="sng" dirty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charset="0"/>
              <a:buChar char="•"/>
              <a:tabLst>
                <a:tab pos="457200" algn="l"/>
              </a:tabLst>
            </a:pP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развивать навыки сотрудничества, взаимопомощи и </a:t>
            </a:r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tabLst>
                <a:tab pos="457200" algn="l"/>
              </a:tabLst>
            </a:pP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бщения в коллективе;</a:t>
            </a:r>
            <a:endParaRPr lang="ru-RU" sz="2000" b="1" u="sng" dirty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charset="0"/>
              <a:buChar char="•"/>
              <a:tabLst>
                <a:tab pos="457200" algn="l"/>
              </a:tabLst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воспитывать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художественный вкус, эстетические чувства;</a:t>
            </a:r>
            <a:endParaRPr lang="ru-RU" sz="2000" b="1" u="sng" dirty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charset="0"/>
              <a:buChar char="•"/>
              <a:tabLst>
                <a:tab pos="457200" algn="l"/>
              </a:tabLst>
            </a:pPr>
            <a:endParaRPr lang="ru-RU" u="sng" dirty="0"/>
          </a:p>
          <a:p>
            <a:pPr>
              <a:buFont typeface="Arial" charset="0"/>
              <a:buChar char="•"/>
              <a:tabLst>
                <a:tab pos="457200" algn="l"/>
              </a:tabLst>
            </a:pPr>
            <a:endParaRPr lang="ru-RU" u="sng" dirty="0"/>
          </a:p>
          <a:p>
            <a:pPr algn="just">
              <a:buFontTx/>
              <a:buChar char="•"/>
              <a:tabLst>
                <a:tab pos="457200" algn="l"/>
              </a:tabLst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AutoShape 10"/>
          <p:cNvSpPr>
            <a:spLocks noChangeArrowheads="1"/>
          </p:cNvSpPr>
          <p:nvPr/>
        </p:nvSpPr>
        <p:spPr bwMode="auto">
          <a:xfrm>
            <a:off x="609600" y="609600"/>
            <a:ext cx="8001000" cy="5638800"/>
          </a:xfrm>
          <a:prstGeom prst="foldedCorner">
            <a:avLst>
              <a:gd name="adj" fmla="val 23069"/>
            </a:avLst>
          </a:prstGeom>
          <a:solidFill>
            <a:srgbClr val="85FBF5"/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ru-RU" dirty="0" smtClean="0">
              <a:solidFill>
                <a:srgbClr val="00B0F0"/>
              </a:solidFill>
            </a:endParaRPr>
          </a:p>
          <a:p>
            <a:pPr algn="ctr"/>
            <a:endParaRPr lang="ru-RU" dirty="0">
              <a:solidFill>
                <a:srgbClr val="00B0F0"/>
              </a:solidFill>
            </a:endParaRPr>
          </a:p>
          <a:p>
            <a:pPr algn="ctr"/>
            <a:endParaRPr lang="ru-RU" dirty="0" smtClean="0">
              <a:solidFill>
                <a:srgbClr val="00B0F0"/>
              </a:solidFill>
            </a:endParaRPr>
          </a:p>
          <a:p>
            <a:pPr algn="ctr"/>
            <a:endParaRPr lang="ru-RU" dirty="0">
              <a:solidFill>
                <a:srgbClr val="00B0F0"/>
              </a:solidFill>
            </a:endParaRPr>
          </a:p>
          <a:p>
            <a:pPr algn="ctr"/>
            <a:endParaRPr lang="ru-RU" dirty="0" smtClean="0">
              <a:solidFill>
                <a:srgbClr val="00B0F0"/>
              </a:solidFill>
            </a:endParaRPr>
          </a:p>
          <a:p>
            <a:pPr algn="ctr"/>
            <a:endParaRPr lang="ru-RU" dirty="0">
              <a:solidFill>
                <a:srgbClr val="00B0F0"/>
              </a:solidFill>
            </a:endParaRPr>
          </a:p>
          <a:p>
            <a:pPr algn="ctr"/>
            <a:endParaRPr lang="ru-RU" dirty="0" smtClean="0">
              <a:solidFill>
                <a:srgbClr val="00B0F0"/>
              </a:solidFill>
            </a:endParaRPr>
          </a:p>
          <a:p>
            <a:pPr algn="ctr"/>
            <a:endParaRPr lang="ru-RU" dirty="0">
              <a:solidFill>
                <a:srgbClr val="00B0F0"/>
              </a:solidFill>
            </a:endParaRPr>
          </a:p>
          <a:p>
            <a:pPr algn="ctr"/>
            <a:endParaRPr lang="ru-RU" dirty="0" smtClean="0">
              <a:solidFill>
                <a:srgbClr val="00B0F0"/>
              </a:solidFill>
            </a:endParaRPr>
          </a:p>
          <a:p>
            <a:pPr algn="ctr"/>
            <a:endParaRPr lang="ru-RU" dirty="0">
              <a:solidFill>
                <a:srgbClr val="00B0F0"/>
              </a:solidFill>
            </a:endParaRPr>
          </a:p>
          <a:p>
            <a:pPr algn="ctr"/>
            <a:endParaRPr lang="ru-RU" dirty="0" smtClean="0">
              <a:solidFill>
                <a:srgbClr val="00B0F0"/>
              </a:solidFill>
            </a:endParaRPr>
          </a:p>
          <a:p>
            <a:pPr algn="ctr"/>
            <a:endParaRPr lang="ru-RU" dirty="0">
              <a:solidFill>
                <a:srgbClr val="00B0F0"/>
              </a:solidFill>
            </a:endParaRPr>
          </a:p>
          <a:p>
            <a:pPr algn="ctr"/>
            <a:endParaRPr lang="ru-RU" dirty="0" smtClean="0">
              <a:solidFill>
                <a:srgbClr val="00B0F0"/>
              </a:solidFill>
            </a:endParaRPr>
          </a:p>
          <a:p>
            <a:pPr algn="ctr"/>
            <a:endParaRPr lang="ru-RU" dirty="0">
              <a:solidFill>
                <a:srgbClr val="00B0F0"/>
              </a:solidFill>
            </a:endParaRPr>
          </a:p>
          <a:p>
            <a:pPr algn="ctr"/>
            <a:endParaRPr lang="ru-RU" dirty="0" smtClean="0">
              <a:solidFill>
                <a:srgbClr val="00B0F0"/>
              </a:solidFill>
            </a:endParaRPr>
          </a:p>
          <a:p>
            <a:pPr algn="ctr"/>
            <a:endParaRPr lang="ru-RU" dirty="0">
              <a:solidFill>
                <a:srgbClr val="00B0F0"/>
              </a:solidFill>
            </a:endParaRPr>
          </a:p>
          <a:p>
            <a:pPr algn="ctr"/>
            <a:endParaRPr lang="ru-RU" dirty="0" smtClean="0">
              <a:solidFill>
                <a:srgbClr val="00B0F0"/>
              </a:solidFill>
            </a:endParaRPr>
          </a:p>
          <a:p>
            <a:pPr algn="ctr"/>
            <a:endParaRPr lang="ru-RU" dirty="0">
              <a:solidFill>
                <a:srgbClr val="00B0F0"/>
              </a:solidFill>
            </a:endParaRPr>
          </a:p>
          <a:p>
            <a:pPr algn="ctr"/>
            <a:endParaRPr lang="ru-RU" dirty="0">
              <a:solidFill>
                <a:srgbClr val="00B0F0"/>
              </a:solidFill>
            </a:endParaRPr>
          </a:p>
          <a:p>
            <a:pPr algn="ctr"/>
            <a:endParaRPr lang="ru-RU" dirty="0" smtClean="0">
              <a:solidFill>
                <a:srgbClr val="00B0F0"/>
              </a:solidFill>
            </a:endParaRPr>
          </a:p>
          <a:p>
            <a:pPr algn="ctr"/>
            <a:endParaRPr lang="ru-RU" sz="2000" b="1" i="1" dirty="0" smtClean="0">
              <a:solidFill>
                <a:srgbClr val="00B0F0"/>
              </a:solidFill>
            </a:endParaRPr>
          </a:p>
          <a:p>
            <a:pPr algn="ctr"/>
            <a:r>
              <a:rPr lang="ru-RU" sz="2400" b="1" i="1" dirty="0" smtClean="0">
                <a:solidFill>
                  <a:srgbClr val="C00000"/>
                </a:solidFill>
              </a:rPr>
              <a:t>Дорожки в саду из пластиковых  пробок</a:t>
            </a:r>
            <a:endParaRPr lang="ru-RU" sz="2400" b="1" i="1" dirty="0">
              <a:solidFill>
                <a:srgbClr val="C00000"/>
              </a:solidFill>
            </a:endParaRPr>
          </a:p>
        </p:txBody>
      </p:sp>
      <p:pic>
        <p:nvPicPr>
          <p:cNvPr id="5123" name="Picture 7" descr="MC900432586[1]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553200" y="228600"/>
            <a:ext cx="7620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7" name="Picture 7" descr="MC900432586[1]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219200" y="152400"/>
            <a:ext cx="7620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10100" y="850900"/>
            <a:ext cx="3352800" cy="412750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4400" y="838200"/>
            <a:ext cx="3238500" cy="429069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AutoShape 10"/>
          <p:cNvSpPr>
            <a:spLocks noChangeArrowheads="1"/>
          </p:cNvSpPr>
          <p:nvPr/>
        </p:nvSpPr>
        <p:spPr bwMode="auto">
          <a:xfrm>
            <a:off x="609600" y="609600"/>
            <a:ext cx="8001000" cy="5638800"/>
          </a:xfrm>
          <a:prstGeom prst="foldedCorner">
            <a:avLst>
              <a:gd name="adj" fmla="val 23069"/>
            </a:avLst>
          </a:prstGeom>
          <a:solidFill>
            <a:srgbClr val="85FBF5"/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ru-RU" dirty="0" smtClean="0">
              <a:solidFill>
                <a:srgbClr val="00B0F0"/>
              </a:solidFill>
            </a:endParaRPr>
          </a:p>
          <a:p>
            <a:pPr algn="ctr"/>
            <a:endParaRPr lang="ru-RU" dirty="0">
              <a:solidFill>
                <a:srgbClr val="00B0F0"/>
              </a:solidFill>
            </a:endParaRPr>
          </a:p>
          <a:p>
            <a:pPr algn="ctr"/>
            <a:endParaRPr lang="ru-RU" dirty="0" smtClean="0">
              <a:solidFill>
                <a:srgbClr val="00B0F0"/>
              </a:solidFill>
            </a:endParaRPr>
          </a:p>
          <a:p>
            <a:pPr algn="ctr"/>
            <a:endParaRPr lang="ru-RU" dirty="0">
              <a:solidFill>
                <a:srgbClr val="00B0F0"/>
              </a:solidFill>
            </a:endParaRPr>
          </a:p>
          <a:p>
            <a:pPr algn="ctr"/>
            <a:endParaRPr lang="ru-RU" dirty="0" smtClean="0">
              <a:solidFill>
                <a:srgbClr val="00B0F0"/>
              </a:solidFill>
            </a:endParaRPr>
          </a:p>
          <a:p>
            <a:pPr algn="ctr"/>
            <a:endParaRPr lang="ru-RU" dirty="0">
              <a:solidFill>
                <a:srgbClr val="00B0F0"/>
              </a:solidFill>
            </a:endParaRPr>
          </a:p>
          <a:p>
            <a:pPr algn="ctr"/>
            <a:endParaRPr lang="ru-RU" dirty="0" smtClean="0">
              <a:solidFill>
                <a:srgbClr val="00B0F0"/>
              </a:solidFill>
            </a:endParaRPr>
          </a:p>
          <a:p>
            <a:pPr algn="ctr"/>
            <a:endParaRPr lang="ru-RU" dirty="0">
              <a:solidFill>
                <a:srgbClr val="00B0F0"/>
              </a:solidFill>
            </a:endParaRPr>
          </a:p>
          <a:p>
            <a:pPr algn="ctr"/>
            <a:endParaRPr lang="ru-RU" dirty="0" smtClean="0">
              <a:solidFill>
                <a:srgbClr val="00B0F0"/>
              </a:solidFill>
            </a:endParaRPr>
          </a:p>
          <a:p>
            <a:pPr algn="ctr"/>
            <a:endParaRPr lang="ru-RU" dirty="0">
              <a:solidFill>
                <a:srgbClr val="00B0F0"/>
              </a:solidFill>
            </a:endParaRPr>
          </a:p>
          <a:p>
            <a:pPr algn="ctr"/>
            <a:endParaRPr lang="ru-RU" dirty="0" smtClean="0">
              <a:solidFill>
                <a:srgbClr val="00B0F0"/>
              </a:solidFill>
            </a:endParaRPr>
          </a:p>
          <a:p>
            <a:pPr algn="ctr"/>
            <a:endParaRPr lang="ru-RU" dirty="0">
              <a:solidFill>
                <a:srgbClr val="00B0F0"/>
              </a:solidFill>
            </a:endParaRPr>
          </a:p>
          <a:p>
            <a:pPr algn="ctr"/>
            <a:endParaRPr lang="ru-RU" dirty="0" smtClean="0">
              <a:solidFill>
                <a:srgbClr val="00B0F0"/>
              </a:solidFill>
            </a:endParaRPr>
          </a:p>
          <a:p>
            <a:pPr algn="ctr"/>
            <a:endParaRPr lang="ru-RU" dirty="0">
              <a:solidFill>
                <a:srgbClr val="00B0F0"/>
              </a:solidFill>
            </a:endParaRPr>
          </a:p>
          <a:p>
            <a:pPr algn="ctr"/>
            <a:endParaRPr lang="ru-RU" dirty="0" smtClean="0">
              <a:solidFill>
                <a:srgbClr val="00B0F0"/>
              </a:solidFill>
            </a:endParaRPr>
          </a:p>
          <a:p>
            <a:pPr algn="ctr"/>
            <a:endParaRPr lang="ru-RU" dirty="0">
              <a:solidFill>
                <a:srgbClr val="00B0F0"/>
              </a:solidFill>
            </a:endParaRPr>
          </a:p>
          <a:p>
            <a:pPr algn="ctr"/>
            <a:endParaRPr lang="ru-RU" dirty="0" smtClean="0">
              <a:solidFill>
                <a:srgbClr val="00B0F0"/>
              </a:solidFill>
            </a:endParaRPr>
          </a:p>
          <a:p>
            <a:pPr algn="ctr"/>
            <a:endParaRPr lang="ru-RU" dirty="0">
              <a:solidFill>
                <a:srgbClr val="00B0F0"/>
              </a:solidFill>
            </a:endParaRPr>
          </a:p>
          <a:p>
            <a:pPr algn="ctr"/>
            <a:endParaRPr lang="ru-RU" dirty="0">
              <a:solidFill>
                <a:srgbClr val="00B0F0"/>
              </a:solidFill>
            </a:endParaRPr>
          </a:p>
          <a:p>
            <a:pPr algn="ctr"/>
            <a:endParaRPr lang="ru-RU" dirty="0" smtClean="0">
              <a:solidFill>
                <a:srgbClr val="00B0F0"/>
              </a:solidFill>
            </a:endParaRPr>
          </a:p>
          <a:p>
            <a:pPr algn="ctr"/>
            <a:endParaRPr lang="ru-RU" sz="2400" b="1" i="1" dirty="0" smtClean="0">
              <a:solidFill>
                <a:srgbClr val="C00000"/>
              </a:solidFill>
            </a:endParaRPr>
          </a:p>
          <a:p>
            <a:pPr algn="ctr"/>
            <a:r>
              <a:rPr lang="ru-RU" sz="2800" b="1" i="1" dirty="0" smtClean="0">
                <a:solidFill>
                  <a:srgbClr val="C00000"/>
                </a:solidFill>
              </a:rPr>
              <a:t>Картины в саду</a:t>
            </a:r>
            <a:endParaRPr lang="ru-RU" sz="2800" b="1" i="1" dirty="0">
              <a:solidFill>
                <a:srgbClr val="C00000"/>
              </a:solidFill>
            </a:endParaRPr>
          </a:p>
        </p:txBody>
      </p:sp>
      <p:pic>
        <p:nvPicPr>
          <p:cNvPr id="5123" name="Picture 7" descr="MC900432586[1]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553200" y="228600"/>
            <a:ext cx="7620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7" name="Picture 7" descr="MC900432586[1]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219200" y="152400"/>
            <a:ext cx="7620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10100" y="914400"/>
            <a:ext cx="3790950" cy="421481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2475" y="774700"/>
            <a:ext cx="3857625" cy="46355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7827717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AutoShape 10"/>
          <p:cNvSpPr>
            <a:spLocks noChangeArrowheads="1"/>
          </p:cNvSpPr>
          <p:nvPr/>
        </p:nvSpPr>
        <p:spPr bwMode="auto">
          <a:xfrm>
            <a:off x="457200" y="533400"/>
            <a:ext cx="8382000" cy="6096000"/>
          </a:xfrm>
          <a:prstGeom prst="foldedCorner">
            <a:avLst>
              <a:gd name="adj" fmla="val 23069"/>
            </a:avLst>
          </a:prstGeom>
          <a:solidFill>
            <a:srgbClr val="85FBF5"/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10243" name="Прямоугольник 3"/>
          <p:cNvSpPr>
            <a:spLocks noChangeArrowheads="1"/>
          </p:cNvSpPr>
          <p:nvPr/>
        </p:nvSpPr>
        <p:spPr bwMode="auto">
          <a:xfrm>
            <a:off x="685800" y="762000"/>
            <a:ext cx="8001000" cy="157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>
                <a:latin typeface="Times New Roman" pitchFamily="18" charset="0"/>
                <a:cs typeface="Times New Roman" pitchFamily="18" charset="0"/>
              </a:rPr>
              <a:t>Плетения из газетных трубочек, эта технология мало отличается от плетения из лозы. Часто плетение из бумаги так и называют – плетение из газетной (или журнальной) лозы.</a:t>
            </a:r>
          </a:p>
        </p:txBody>
      </p:sp>
      <p:pic>
        <p:nvPicPr>
          <p:cNvPr id="10248" name="Picture 8" descr="http://img2.searchmasterclass.net/uploads/posts/2013-06-25/image_4207411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976700" y="3811983"/>
            <a:ext cx="3657600" cy="274320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50" name="Picture 10" descr="http://900igr.net/datai/tekhnologija/Podelka-drakon/0010-016-Gazetopletenie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976700" y="1966118"/>
            <a:ext cx="2362200" cy="17716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Прямоугольник 11"/>
          <p:cNvSpPr>
            <a:spLocks noChangeArrowheads="1"/>
          </p:cNvSpPr>
          <p:nvPr/>
        </p:nvSpPr>
        <p:spPr bwMode="auto">
          <a:xfrm>
            <a:off x="6400800" y="2362200"/>
            <a:ext cx="220980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b="1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плетения из  газетной лозы (трубочка)</a:t>
            </a:r>
          </a:p>
        </p:txBody>
      </p:sp>
      <p:pic>
        <p:nvPicPr>
          <p:cNvPr id="10249" name="Picture 7" descr="MC900432586[1]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7315200" y="152400"/>
            <a:ext cx="7620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7" descr="MC900432586[1]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990600" y="152400"/>
            <a:ext cx="7620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90500" y="2209800"/>
            <a:ext cx="3511600" cy="434538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AutoShape 10"/>
          <p:cNvSpPr>
            <a:spLocks noChangeArrowheads="1"/>
          </p:cNvSpPr>
          <p:nvPr/>
        </p:nvSpPr>
        <p:spPr bwMode="auto">
          <a:xfrm>
            <a:off x="406400" y="609600"/>
            <a:ext cx="8153400" cy="5867400"/>
          </a:xfrm>
          <a:prstGeom prst="foldedCorner">
            <a:avLst>
              <a:gd name="adj" fmla="val 23069"/>
            </a:avLst>
          </a:prstGeom>
          <a:solidFill>
            <a:srgbClr val="85FBF5"/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ru-RU" dirty="0" smtClean="0"/>
          </a:p>
          <a:p>
            <a:pPr algn="ctr"/>
            <a:endParaRPr lang="ru-RU" dirty="0"/>
          </a:p>
          <a:p>
            <a:pPr algn="ctr"/>
            <a:endParaRPr lang="ru-RU" dirty="0" smtClean="0"/>
          </a:p>
          <a:p>
            <a:pPr algn="ctr"/>
            <a:endParaRPr lang="ru-RU" dirty="0"/>
          </a:p>
          <a:p>
            <a:pPr algn="ctr"/>
            <a:endParaRPr lang="ru-RU" dirty="0" smtClean="0"/>
          </a:p>
          <a:p>
            <a:pPr algn="ctr"/>
            <a:endParaRPr lang="ru-RU" dirty="0"/>
          </a:p>
          <a:p>
            <a:pPr algn="ctr"/>
            <a:endParaRPr lang="ru-RU" dirty="0" smtClean="0"/>
          </a:p>
          <a:p>
            <a:pPr algn="ctr"/>
            <a:endParaRPr lang="ru-RU" dirty="0"/>
          </a:p>
          <a:p>
            <a:pPr algn="ctr"/>
            <a:endParaRPr lang="ru-RU" dirty="0" smtClean="0"/>
          </a:p>
          <a:p>
            <a:pPr algn="ctr"/>
            <a:endParaRPr lang="ru-RU" dirty="0"/>
          </a:p>
          <a:p>
            <a:pPr algn="ctr"/>
            <a:endParaRPr lang="ru-RU" dirty="0" smtClean="0"/>
          </a:p>
          <a:p>
            <a:pPr algn="ctr"/>
            <a:endParaRPr lang="ru-RU" dirty="0"/>
          </a:p>
          <a:p>
            <a:pPr algn="ctr"/>
            <a:endParaRPr lang="ru-RU" dirty="0" smtClean="0"/>
          </a:p>
          <a:p>
            <a:pPr algn="ctr"/>
            <a:endParaRPr lang="ru-RU" dirty="0"/>
          </a:p>
          <a:p>
            <a:pPr algn="ctr"/>
            <a:endParaRPr lang="ru-RU" dirty="0" smtClean="0"/>
          </a:p>
          <a:p>
            <a:pPr algn="ctr"/>
            <a:endParaRPr lang="ru-RU" dirty="0"/>
          </a:p>
          <a:p>
            <a:pPr algn="ctr"/>
            <a:endParaRPr lang="ru-RU" dirty="0" smtClean="0"/>
          </a:p>
          <a:p>
            <a:pPr algn="ctr"/>
            <a:endParaRPr lang="ru-RU" dirty="0"/>
          </a:p>
          <a:p>
            <a:pPr algn="ctr"/>
            <a:endParaRPr lang="ru-RU" dirty="0" smtClean="0"/>
          </a:p>
          <a:p>
            <a:pPr algn="ctr"/>
            <a:endParaRPr lang="ru-RU" dirty="0"/>
          </a:p>
          <a:p>
            <a:pPr algn="ctr"/>
            <a:endParaRPr lang="ru-RU" dirty="0" smtClean="0"/>
          </a:p>
          <a:p>
            <a:pPr algn="ctr"/>
            <a:endParaRPr lang="ru-RU" dirty="0" smtClean="0"/>
          </a:p>
          <a:p>
            <a:pPr algn="ctr"/>
            <a:endParaRPr lang="ru-RU" dirty="0"/>
          </a:p>
          <a:p>
            <a:pPr algn="ctr"/>
            <a:endParaRPr lang="ru-RU" dirty="0" smtClean="0"/>
          </a:p>
          <a:p>
            <a:pPr algn="ctr"/>
            <a:r>
              <a:rPr lang="ru-RU" sz="2000" b="1" i="1" dirty="0" err="1" smtClean="0">
                <a:solidFill>
                  <a:srgbClr val="FF0000"/>
                </a:solidFill>
              </a:rPr>
              <a:t>Объёмныйе</a:t>
            </a:r>
            <a:r>
              <a:rPr lang="ru-RU" sz="2000" b="1" i="1" dirty="0" smtClean="0">
                <a:solidFill>
                  <a:srgbClr val="FF0000"/>
                </a:solidFill>
              </a:rPr>
              <a:t> изделия из газетной бумаги</a:t>
            </a:r>
            <a:endParaRPr lang="ru-RU" sz="2000" b="1" i="1" dirty="0">
              <a:solidFill>
                <a:srgbClr val="FF0000"/>
              </a:solidFill>
            </a:endParaRPr>
          </a:p>
        </p:txBody>
      </p:sp>
      <p:pic>
        <p:nvPicPr>
          <p:cNvPr id="7171" name="Picture 7" descr="MC900432586[1]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553200" y="228600"/>
            <a:ext cx="7620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Picture 7" descr="MC900432586[1]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371600" y="152400"/>
            <a:ext cx="7620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8200" y="1066800"/>
            <a:ext cx="3733800" cy="47244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86300" y="1028700"/>
            <a:ext cx="3733800" cy="39624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AutoShape 10"/>
          <p:cNvSpPr>
            <a:spLocks noChangeArrowheads="1"/>
          </p:cNvSpPr>
          <p:nvPr/>
        </p:nvSpPr>
        <p:spPr bwMode="auto">
          <a:xfrm>
            <a:off x="685800" y="688032"/>
            <a:ext cx="8001000" cy="6019800"/>
          </a:xfrm>
          <a:prstGeom prst="foldedCorner">
            <a:avLst>
              <a:gd name="adj" fmla="val 23069"/>
            </a:avLst>
          </a:prstGeom>
          <a:solidFill>
            <a:srgbClr val="85FBF5"/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ru-RU" dirty="0" smtClean="0"/>
          </a:p>
          <a:p>
            <a:pPr algn="ctr"/>
            <a:endParaRPr lang="ru-RU" dirty="0"/>
          </a:p>
          <a:p>
            <a:pPr algn="ctr"/>
            <a:endParaRPr lang="ru-RU" dirty="0" smtClean="0"/>
          </a:p>
          <a:p>
            <a:pPr algn="ctr"/>
            <a:endParaRPr lang="ru-RU" dirty="0"/>
          </a:p>
          <a:p>
            <a:pPr algn="ctr"/>
            <a:endParaRPr lang="ru-RU" dirty="0" smtClean="0"/>
          </a:p>
          <a:p>
            <a:pPr algn="ctr"/>
            <a:endParaRPr lang="ru-RU" dirty="0"/>
          </a:p>
          <a:p>
            <a:pPr algn="ctr"/>
            <a:endParaRPr lang="ru-RU" dirty="0" smtClean="0"/>
          </a:p>
          <a:p>
            <a:pPr algn="ctr"/>
            <a:endParaRPr lang="ru-RU" dirty="0"/>
          </a:p>
          <a:p>
            <a:pPr algn="ctr"/>
            <a:endParaRPr lang="ru-RU" dirty="0" smtClean="0"/>
          </a:p>
          <a:p>
            <a:pPr algn="ctr"/>
            <a:endParaRPr lang="ru-RU" dirty="0"/>
          </a:p>
          <a:p>
            <a:pPr algn="ctr"/>
            <a:endParaRPr lang="ru-RU" dirty="0" smtClean="0"/>
          </a:p>
          <a:p>
            <a:pPr algn="ctr"/>
            <a:endParaRPr lang="ru-RU" dirty="0"/>
          </a:p>
          <a:p>
            <a:pPr algn="ctr"/>
            <a:endParaRPr lang="ru-RU" dirty="0" smtClean="0"/>
          </a:p>
          <a:p>
            <a:pPr algn="ctr"/>
            <a:endParaRPr lang="ru-RU" dirty="0"/>
          </a:p>
          <a:p>
            <a:pPr algn="ctr"/>
            <a:endParaRPr lang="ru-RU" dirty="0" smtClean="0"/>
          </a:p>
          <a:p>
            <a:pPr algn="ctr"/>
            <a:endParaRPr lang="ru-RU" dirty="0"/>
          </a:p>
          <a:p>
            <a:pPr algn="ctr"/>
            <a:endParaRPr lang="ru-RU" dirty="0" smtClean="0"/>
          </a:p>
          <a:p>
            <a:pPr algn="ctr"/>
            <a:endParaRPr lang="ru-RU" dirty="0"/>
          </a:p>
          <a:p>
            <a:pPr algn="ctr"/>
            <a:endParaRPr lang="ru-RU" dirty="0" smtClean="0"/>
          </a:p>
          <a:p>
            <a:pPr algn="ctr"/>
            <a:endParaRPr lang="ru-RU" sz="2000" b="1" i="1" dirty="0" smtClean="0"/>
          </a:p>
          <a:p>
            <a:pPr algn="ctr"/>
            <a:r>
              <a:rPr lang="ru-RU" sz="2000" b="1" i="1" dirty="0" smtClean="0"/>
              <a:t>                                  </a:t>
            </a:r>
            <a:r>
              <a:rPr lang="ru-RU" sz="2400" b="1" i="1" dirty="0" smtClean="0">
                <a:solidFill>
                  <a:srgbClr val="FF0000"/>
                </a:solidFill>
              </a:rPr>
              <a:t>Вазоны для цветов</a:t>
            </a:r>
          </a:p>
        </p:txBody>
      </p:sp>
      <p:pic>
        <p:nvPicPr>
          <p:cNvPr id="6147" name="Picture 7" descr="MC900432586[1]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553200" y="228600"/>
            <a:ext cx="7620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8" name="Прямоугольник 3"/>
          <p:cNvSpPr>
            <a:spLocks noChangeArrowheads="1"/>
          </p:cNvSpPr>
          <p:nvPr/>
        </p:nvSpPr>
        <p:spPr bwMode="auto">
          <a:xfrm>
            <a:off x="990600" y="457200"/>
            <a:ext cx="73914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dirty="0"/>
              <a:t> 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" name="Picture 7" descr="MC900432586[1]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219200" y="228600"/>
            <a:ext cx="7620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8200" y="1905000"/>
            <a:ext cx="3416300" cy="433893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06106" y="931565"/>
            <a:ext cx="3623469" cy="41932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AutoShape 10"/>
          <p:cNvSpPr>
            <a:spLocks noChangeArrowheads="1"/>
          </p:cNvSpPr>
          <p:nvPr/>
        </p:nvSpPr>
        <p:spPr bwMode="auto">
          <a:xfrm>
            <a:off x="228600" y="914400"/>
            <a:ext cx="8458200" cy="5638800"/>
          </a:xfrm>
          <a:prstGeom prst="foldedCorner">
            <a:avLst>
              <a:gd name="adj" fmla="val 23069"/>
            </a:avLst>
          </a:prstGeom>
          <a:solidFill>
            <a:srgbClr val="85FBF5"/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879858"/>
          </a:xfrm>
        </p:spPr>
        <p:txBody>
          <a:bodyPr/>
          <a:lstStyle/>
          <a:p>
            <a:pPr>
              <a:defRPr/>
            </a:pPr>
            <a:r>
              <a:rPr lang="ru-RU" sz="32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Декоративные изделия из газетной лозы</a:t>
            </a:r>
            <a:endParaRPr lang="ru-RU" sz="3200" b="1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275" name="Picture 7" descr="MC900432586[1]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315200" y="533400"/>
            <a:ext cx="7620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76" name="Picture 7" descr="MC900432586[1]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85800" y="533400"/>
            <a:ext cx="7620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7179" y="1097742"/>
            <a:ext cx="2971799" cy="20256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41650" y="3983031"/>
            <a:ext cx="3429000" cy="25146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130551" y="1219196"/>
            <a:ext cx="3403600" cy="261143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515101" y="997744"/>
            <a:ext cx="1981200" cy="17621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84165" y="3215876"/>
            <a:ext cx="2819400" cy="310038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426201" y="2737645"/>
            <a:ext cx="2197099" cy="185499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470650" y="4605339"/>
            <a:ext cx="2266949" cy="17363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AutoShape 10"/>
          <p:cNvSpPr>
            <a:spLocks noChangeArrowheads="1"/>
          </p:cNvSpPr>
          <p:nvPr/>
        </p:nvSpPr>
        <p:spPr bwMode="auto">
          <a:xfrm>
            <a:off x="520700" y="1417240"/>
            <a:ext cx="8382000" cy="4876800"/>
          </a:xfrm>
          <a:prstGeom prst="foldedCorner">
            <a:avLst>
              <a:gd name="adj" fmla="val 23069"/>
            </a:avLst>
          </a:prstGeom>
          <a:solidFill>
            <a:srgbClr val="85FBF5"/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pic>
        <p:nvPicPr>
          <p:cNvPr id="4099" name="Picture 7" descr="MC900432586[1]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848600" y="1295400"/>
            <a:ext cx="7620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0" name="Picture 7" descr="MC900432586[1]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066800" y="1371600"/>
            <a:ext cx="7620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11700" y="1676400"/>
            <a:ext cx="3479800" cy="435848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9450" y="1765300"/>
            <a:ext cx="3892550" cy="435848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1754</TotalTime>
  <Words>230</Words>
  <Application>Microsoft Office PowerPoint</Application>
  <PresentationFormat>Экран (4:3)</PresentationFormat>
  <Paragraphs>216</Paragraphs>
  <Slides>17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1" baseType="lpstr">
      <vt:lpstr>Arial</vt:lpstr>
      <vt:lpstr>Calibri</vt:lpstr>
      <vt:lpstr>Times New Roman</vt:lpstr>
      <vt:lpstr>Оформление по умолчанию</vt:lpstr>
      <vt:lpstr> «ВТОРАЯ  ЖИЗНЬ» ненужных вещей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Декоративные изделия из газетной лозы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user</dc:creator>
  <cp:lastModifiedBy>Екатерина</cp:lastModifiedBy>
  <cp:revision>152</cp:revision>
  <cp:lastPrinted>1601-01-01T00:00:00Z</cp:lastPrinted>
  <dcterms:created xsi:type="dcterms:W3CDTF">2011-07-11T05:51:16Z</dcterms:created>
  <dcterms:modified xsi:type="dcterms:W3CDTF">2022-04-17T18:41:45Z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