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80" r:id="rId2"/>
    <p:sldId id="259" r:id="rId3"/>
    <p:sldId id="263" r:id="rId4"/>
    <p:sldId id="264" r:id="rId5"/>
    <p:sldId id="265" r:id="rId6"/>
    <p:sldId id="266" r:id="rId7"/>
    <p:sldId id="267" r:id="rId8"/>
    <p:sldId id="268" r:id="rId9"/>
    <p:sldId id="270" r:id="rId10"/>
    <p:sldId id="271" r:id="rId11"/>
    <p:sldId id="272" r:id="rId12"/>
    <p:sldId id="273" r:id="rId13"/>
    <p:sldId id="274" r:id="rId14"/>
    <p:sldId id="275" r:id="rId15"/>
    <p:sldId id="276" r:id="rId16"/>
    <p:sldId id="277" r:id="rId17"/>
    <p:sldId id="278" r:id="rId18"/>
    <p:sldId id="279" r:id="rId19"/>
    <p:sldId id="281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-1620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png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78F4EADF-6A0C-4594-99AD-4F93A9B1D7E3}" type="datetimeFigureOut">
              <a:rPr lang="ru-RU" smtClean="0"/>
              <a:pPr/>
              <a:t>10.04.2018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510F03FB-A2A5-4226-A997-927086E850A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8F4EADF-6A0C-4594-99AD-4F93A9B1D7E3}" type="datetimeFigureOut">
              <a:rPr lang="ru-RU" smtClean="0"/>
              <a:pPr/>
              <a:t>10.04.2018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10F03FB-A2A5-4226-A997-927086E850A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8F4EADF-6A0C-4594-99AD-4F93A9B1D7E3}" type="datetimeFigureOut">
              <a:rPr lang="ru-RU" smtClean="0"/>
              <a:pPr/>
              <a:t>10.04.2018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10F03FB-A2A5-4226-A997-927086E850A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8F4EADF-6A0C-4594-99AD-4F93A9B1D7E3}" type="datetimeFigureOut">
              <a:rPr lang="ru-RU" smtClean="0"/>
              <a:pPr/>
              <a:t>10.04.2018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10F03FB-A2A5-4226-A997-927086E850A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8F4EADF-6A0C-4594-99AD-4F93A9B1D7E3}" type="datetimeFigureOut">
              <a:rPr lang="ru-RU" smtClean="0"/>
              <a:pPr/>
              <a:t>10.04.2018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10F03FB-A2A5-4226-A997-927086E850A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8F4EADF-6A0C-4594-99AD-4F93A9B1D7E3}" type="datetimeFigureOut">
              <a:rPr lang="ru-RU" smtClean="0"/>
              <a:pPr/>
              <a:t>10.04.2018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10F03FB-A2A5-4226-A997-927086E850A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8F4EADF-6A0C-4594-99AD-4F93A9B1D7E3}" type="datetimeFigureOut">
              <a:rPr lang="ru-RU" smtClean="0"/>
              <a:pPr/>
              <a:t>10.04.2018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10F03FB-A2A5-4226-A997-927086E850A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8F4EADF-6A0C-4594-99AD-4F93A9B1D7E3}" type="datetimeFigureOut">
              <a:rPr lang="ru-RU" smtClean="0"/>
              <a:pPr/>
              <a:t>10.04.2018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10F03FB-A2A5-4226-A997-927086E850A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8F4EADF-6A0C-4594-99AD-4F93A9B1D7E3}" type="datetimeFigureOut">
              <a:rPr lang="ru-RU" smtClean="0"/>
              <a:pPr/>
              <a:t>10.04.2018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10F03FB-A2A5-4226-A997-927086E850A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78F4EADF-6A0C-4594-99AD-4F93A9B1D7E3}" type="datetimeFigureOut">
              <a:rPr lang="ru-RU" smtClean="0"/>
              <a:pPr/>
              <a:t>10.04.2018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10F03FB-A2A5-4226-A997-927086E850A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78F4EADF-6A0C-4594-99AD-4F93A9B1D7E3}" type="datetimeFigureOut">
              <a:rPr lang="ru-RU" smtClean="0"/>
              <a:pPr/>
              <a:t>10.04.2018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510F03FB-A2A5-4226-A997-927086E850A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78F4EADF-6A0C-4594-99AD-4F93A9B1D7E3}" type="datetimeFigureOut">
              <a:rPr lang="ru-RU" smtClean="0"/>
              <a:pPr/>
              <a:t>10.04.2018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510F03FB-A2A5-4226-A997-927086E850A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7" Type="http://schemas.openxmlformats.org/officeDocument/2006/relationships/image" Target="../media/image20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85728"/>
            <a:ext cx="7772400" cy="4857783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C:\Users\user\Documents\1412496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14338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1" name="Rectangle 1"/>
          <p:cNvSpPr>
            <a:spLocks noChangeArrowheads="1"/>
          </p:cNvSpPr>
          <p:nvPr/>
        </p:nvSpPr>
        <p:spPr bwMode="auto">
          <a:xfrm>
            <a:off x="142844" y="-214337"/>
            <a:ext cx="8715436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4000" b="1" dirty="0" smtClean="0">
                <a:solidFill>
                  <a:srgbClr val="FFC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</a:t>
            </a: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раздник – конкурс на День птиц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143372" y="5429264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 smtClean="0">
                <a:solidFill>
                  <a:srgbClr val="FF0066"/>
                </a:solidFill>
                <a:cs typeface="Times New Roman" pitchFamily="18" charset="0"/>
              </a:rPr>
              <a:t>Подготовила: учитель биологии</a:t>
            </a:r>
          </a:p>
          <a:p>
            <a:r>
              <a:rPr lang="ru-RU" b="1" dirty="0" smtClean="0">
                <a:solidFill>
                  <a:srgbClr val="FF0066"/>
                </a:solidFill>
                <a:cs typeface="Times New Roman" pitchFamily="18" charset="0"/>
              </a:rPr>
              <a:t>МКОУ «</a:t>
            </a:r>
            <a:r>
              <a:rPr lang="ru-RU" b="1" dirty="0" err="1" smtClean="0">
                <a:solidFill>
                  <a:srgbClr val="FF0066"/>
                </a:solidFill>
                <a:cs typeface="Times New Roman" pitchFamily="18" charset="0"/>
              </a:rPr>
              <a:t>Микрахская</a:t>
            </a:r>
            <a:r>
              <a:rPr lang="ru-RU" b="1" dirty="0" smtClean="0">
                <a:solidFill>
                  <a:srgbClr val="FF0066"/>
                </a:solidFill>
                <a:cs typeface="Times New Roman" pitchFamily="18" charset="0"/>
              </a:rPr>
              <a:t> СОШ» </a:t>
            </a:r>
            <a:r>
              <a:rPr lang="ru-RU" b="1" dirty="0" err="1" smtClean="0">
                <a:solidFill>
                  <a:srgbClr val="FF0066"/>
                </a:solidFill>
                <a:cs typeface="Times New Roman" pitchFamily="18" charset="0"/>
              </a:rPr>
              <a:t>Докузпаринского</a:t>
            </a:r>
            <a:r>
              <a:rPr lang="ru-RU" b="1" dirty="0" smtClean="0">
                <a:solidFill>
                  <a:srgbClr val="FF0066"/>
                </a:solidFill>
                <a:cs typeface="Times New Roman" pitchFamily="18" charset="0"/>
              </a:rPr>
              <a:t> района РД</a:t>
            </a:r>
          </a:p>
          <a:p>
            <a:r>
              <a:rPr lang="ru-RU" b="1" dirty="0" err="1" smtClean="0">
                <a:solidFill>
                  <a:srgbClr val="FF0066"/>
                </a:solidFill>
                <a:cs typeface="Times New Roman" pitchFamily="18" charset="0"/>
              </a:rPr>
              <a:t>Абасова</a:t>
            </a:r>
            <a:r>
              <a:rPr lang="ru-RU" b="1" dirty="0" smtClean="0">
                <a:solidFill>
                  <a:srgbClr val="FF0066"/>
                </a:solidFill>
                <a:cs typeface="Times New Roman" pitchFamily="18" charset="0"/>
              </a:rPr>
              <a:t> Лида </a:t>
            </a:r>
            <a:r>
              <a:rPr lang="ru-RU" b="1" dirty="0" err="1" smtClean="0">
                <a:solidFill>
                  <a:srgbClr val="FF0066"/>
                </a:solidFill>
                <a:cs typeface="Times New Roman" pitchFamily="18" charset="0"/>
              </a:rPr>
              <a:t>Камаловна</a:t>
            </a:r>
            <a:endParaRPr lang="ru-RU" b="1" dirty="0">
              <a:solidFill>
                <a:srgbClr val="FF0066"/>
              </a:solidFill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0" y="1142984"/>
            <a:ext cx="7493270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ru-RU" sz="5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«Птицы -наши друзья»</a:t>
            </a:r>
            <a:endParaRPr lang="ru-RU" sz="5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07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1" grpId="0"/>
      <p:bldP spid="6" grpId="0"/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857256"/>
          </a:xfrm>
        </p:spPr>
        <p:txBody>
          <a:bodyPr/>
          <a:lstStyle/>
          <a:p>
            <a:r>
              <a:rPr lang="ru-RU" dirty="0" smtClean="0">
                <a:solidFill>
                  <a:srgbClr val="C00000"/>
                </a:solidFill>
              </a:rPr>
              <a:t>Конкурс: «Птичьи разговоры»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4" name="Picture 2" descr="http://www.rspb.org.uk/images/cache/cuckoo_female_rufous_300_tcm9-139785_v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57620" y="2143116"/>
            <a:ext cx="1928826" cy="928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http://upload.wikimedia.org/wikipedia/commons/thumb/5/5b/Horsfield's_Bronze-Cuckoo_Capertee.JPG/220px-Horsfield's_Bronze-Cuckoo_Capertee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15074" y="3929066"/>
            <a:ext cx="2286016" cy="19859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7072330" y="6143644"/>
            <a:ext cx="108645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latin typeface="Constantia" pitchFamily="18" charset="0"/>
              </a:rPr>
              <a:t>Кукушка</a:t>
            </a:r>
            <a:endParaRPr lang="ru-RU" dirty="0">
              <a:latin typeface="Constantia" pitchFamily="18" charset="0"/>
            </a:endParaRPr>
          </a:p>
        </p:txBody>
      </p:sp>
      <p:pic>
        <p:nvPicPr>
          <p:cNvPr id="7" name="Picture 2" descr="http://stat17.privet.ru/lr/091d32c0c84c0a9ea3249b5e7ba3a87e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14744" y="3286124"/>
            <a:ext cx="1928827" cy="15763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 descr="http://file.mobilmusic.ru/f2/ab/97/49184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643570" y="1071546"/>
            <a:ext cx="1109640" cy="928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5929322" y="2071678"/>
            <a:ext cx="64222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latin typeface="Constantia" pitchFamily="18" charset="0"/>
              </a:rPr>
              <a:t>Гусь</a:t>
            </a:r>
            <a:endParaRPr lang="ru-RU" dirty="0"/>
          </a:p>
        </p:txBody>
      </p:sp>
      <p:pic>
        <p:nvPicPr>
          <p:cNvPr id="10" name="Picture 2" descr="http://www.elitparrots.ru/foto_lebedi/65435a7ecb46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858016" y="1000108"/>
            <a:ext cx="2071702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рямоугольник 10"/>
          <p:cNvSpPr/>
          <p:nvPr/>
        </p:nvSpPr>
        <p:spPr>
          <a:xfrm>
            <a:off x="4143372" y="2928934"/>
            <a:ext cx="101553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rgbClr val="0070C0"/>
                </a:solidFill>
              </a:rPr>
              <a:t>Соловей</a:t>
            </a:r>
            <a:endParaRPr lang="ru-RU" dirty="0"/>
          </a:p>
        </p:txBody>
      </p:sp>
      <p:pic>
        <p:nvPicPr>
          <p:cNvPr id="12" name="Picture 2" descr="http://www.catarrh.narod.ru/gallery/korean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929058" y="5286388"/>
            <a:ext cx="1714512" cy="12858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Прямоугольник 12"/>
          <p:cNvSpPr/>
          <p:nvPr/>
        </p:nvSpPr>
        <p:spPr>
          <a:xfrm>
            <a:off x="5500694" y="6143644"/>
            <a:ext cx="95545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latin typeface="Constantia" pitchFamily="18" charset="0"/>
              </a:rPr>
              <a:t>Ворон </a:t>
            </a:r>
            <a:endParaRPr lang="ru-RU" b="1" dirty="0">
              <a:latin typeface="Constantia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000232" y="1285860"/>
            <a:ext cx="8864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rgbClr val="0070C0"/>
                </a:solidFill>
              </a:rPr>
              <a:t>гогочут</a:t>
            </a:r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857224" y="1285860"/>
            <a:ext cx="8239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rgbClr val="0070C0"/>
                </a:solidFill>
              </a:rPr>
              <a:t>Гуси - 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571472" y="1643050"/>
            <a:ext cx="11854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rgbClr val="0070C0"/>
                </a:solidFill>
              </a:rPr>
              <a:t>Соловьи - </a:t>
            </a:r>
            <a:endParaRPr lang="ru-RU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1857356" y="1714488"/>
            <a:ext cx="31639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rgbClr val="0070C0"/>
                </a:solidFill>
              </a:rPr>
              <a:t>заливаются ,свистят, щелкают.</a:t>
            </a:r>
            <a:endParaRPr lang="ru-RU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785786" y="1928802"/>
            <a:ext cx="10759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rgbClr val="0070C0"/>
                </a:solidFill>
              </a:rPr>
              <a:t>Вороны -</a:t>
            </a:r>
            <a:endParaRPr lang="ru-RU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1928794" y="2000240"/>
            <a:ext cx="9905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rgbClr val="0070C0"/>
                </a:solidFill>
              </a:rPr>
              <a:t>каркают</a:t>
            </a:r>
            <a:endParaRPr lang="ru-RU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785786" y="2214554"/>
            <a:ext cx="10845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0070C0"/>
                </a:solidFill>
              </a:rPr>
              <a:t>Ласточки</a:t>
            </a:r>
            <a:endParaRPr lang="ru-RU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2000232" y="2285992"/>
            <a:ext cx="11363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rgbClr val="0070C0"/>
                </a:solidFill>
              </a:rPr>
              <a:t>- щебечут</a:t>
            </a:r>
            <a:endParaRPr lang="ru-RU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714348" y="2571744"/>
            <a:ext cx="89928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rgbClr val="0070C0"/>
                </a:solidFill>
              </a:rPr>
              <a:t>Голуби </a:t>
            </a:r>
            <a:endParaRPr lang="ru-RU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1928794" y="2571744"/>
            <a:ext cx="11111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rgbClr val="0070C0"/>
                </a:solidFill>
              </a:rPr>
              <a:t>  воркуют</a:t>
            </a:r>
            <a:endParaRPr lang="ru-RU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571472" y="2571744"/>
            <a:ext cx="12858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>
              <a:solidFill>
                <a:srgbClr val="0070C0"/>
              </a:solidFill>
            </a:endParaRPr>
          </a:p>
          <a:p>
            <a:r>
              <a:rPr lang="ru-RU" dirty="0" smtClean="0">
                <a:solidFill>
                  <a:srgbClr val="0070C0"/>
                </a:solidFill>
              </a:rPr>
              <a:t>Синицы  -  </a:t>
            </a:r>
            <a:endParaRPr lang="ru-RU" dirty="0"/>
          </a:p>
        </p:txBody>
      </p:sp>
      <p:sp>
        <p:nvSpPr>
          <p:cNvPr id="25" name="Прямоугольник 24"/>
          <p:cNvSpPr/>
          <p:nvPr/>
        </p:nvSpPr>
        <p:spPr>
          <a:xfrm>
            <a:off x="2000232" y="2857496"/>
            <a:ext cx="8027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rgbClr val="0070C0"/>
                </a:solidFill>
              </a:rPr>
              <a:t>пищат</a:t>
            </a:r>
            <a:endParaRPr lang="ru-RU" dirty="0"/>
          </a:p>
        </p:txBody>
      </p:sp>
      <p:sp>
        <p:nvSpPr>
          <p:cNvPr id="26" name="Прямоугольник 25"/>
          <p:cNvSpPr/>
          <p:nvPr/>
        </p:nvSpPr>
        <p:spPr>
          <a:xfrm>
            <a:off x="642910" y="3143248"/>
            <a:ext cx="69442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rgbClr val="0070C0"/>
                </a:solidFill>
              </a:rPr>
              <a:t>Совы</a:t>
            </a:r>
            <a:endParaRPr lang="ru-RU" dirty="0"/>
          </a:p>
        </p:txBody>
      </p:sp>
      <p:sp>
        <p:nvSpPr>
          <p:cNvPr id="27" name="Прямоугольник 26"/>
          <p:cNvSpPr/>
          <p:nvPr/>
        </p:nvSpPr>
        <p:spPr>
          <a:xfrm>
            <a:off x="1928794" y="3143248"/>
            <a:ext cx="83029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rgbClr val="0070C0"/>
                </a:solidFill>
              </a:rPr>
              <a:t>хохочу</a:t>
            </a:r>
            <a:endParaRPr lang="ru-RU" dirty="0"/>
          </a:p>
        </p:txBody>
      </p:sp>
      <p:sp>
        <p:nvSpPr>
          <p:cNvPr id="28" name="Прямоугольник 27"/>
          <p:cNvSpPr/>
          <p:nvPr/>
        </p:nvSpPr>
        <p:spPr>
          <a:xfrm>
            <a:off x="642910" y="3429000"/>
            <a:ext cx="11038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rgbClr val="0070C0"/>
                </a:solidFill>
              </a:rPr>
              <a:t>Журавли </a:t>
            </a:r>
            <a:endParaRPr lang="ru-RU" dirty="0"/>
          </a:p>
        </p:txBody>
      </p:sp>
      <p:sp>
        <p:nvSpPr>
          <p:cNvPr id="29" name="Прямоугольник 28"/>
          <p:cNvSpPr/>
          <p:nvPr/>
        </p:nvSpPr>
        <p:spPr>
          <a:xfrm>
            <a:off x="1785918" y="3500438"/>
            <a:ext cx="10873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rgbClr val="0070C0"/>
                </a:solidFill>
              </a:rPr>
              <a:t>курлычут</a:t>
            </a:r>
            <a:endParaRPr lang="ru-RU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4143372" y="4857760"/>
            <a:ext cx="128548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latin typeface="Constantia" pitchFamily="18" charset="0"/>
              </a:rPr>
              <a:t> Журавль </a:t>
            </a:r>
            <a:endParaRPr lang="ru-RU" dirty="0"/>
          </a:p>
        </p:txBody>
      </p:sp>
      <p:sp>
        <p:nvSpPr>
          <p:cNvPr id="31" name="Прямоугольник 30"/>
          <p:cNvSpPr/>
          <p:nvPr/>
        </p:nvSpPr>
        <p:spPr>
          <a:xfrm>
            <a:off x="4206162" y="3244334"/>
            <a:ext cx="2904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rgbClr val="0070C0"/>
                </a:solidFill>
              </a:rPr>
              <a:t>  </a:t>
            </a:r>
            <a:endParaRPr lang="ru-RU" dirty="0"/>
          </a:p>
        </p:txBody>
      </p:sp>
      <p:sp>
        <p:nvSpPr>
          <p:cNvPr id="32" name="Прямоугольник 31"/>
          <p:cNvSpPr/>
          <p:nvPr/>
        </p:nvSpPr>
        <p:spPr>
          <a:xfrm>
            <a:off x="785786" y="3786190"/>
            <a:ext cx="7316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rgbClr val="0070C0"/>
                </a:solidFill>
              </a:rPr>
              <a:t>Утки  </a:t>
            </a:r>
            <a:endParaRPr lang="ru-RU" dirty="0"/>
          </a:p>
        </p:txBody>
      </p:sp>
      <p:sp>
        <p:nvSpPr>
          <p:cNvPr id="33" name="Прямоугольник 32"/>
          <p:cNvSpPr/>
          <p:nvPr/>
        </p:nvSpPr>
        <p:spPr>
          <a:xfrm>
            <a:off x="1785918" y="3857628"/>
            <a:ext cx="10452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rgbClr val="0070C0"/>
                </a:solidFill>
              </a:rPr>
              <a:t>крякают </a:t>
            </a:r>
            <a:endParaRPr lang="ru-RU" dirty="0"/>
          </a:p>
        </p:txBody>
      </p:sp>
      <p:sp>
        <p:nvSpPr>
          <p:cNvPr id="34" name="Прямоугольник 33"/>
          <p:cNvSpPr/>
          <p:nvPr/>
        </p:nvSpPr>
        <p:spPr>
          <a:xfrm>
            <a:off x="857224" y="4143380"/>
            <a:ext cx="98302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rgbClr val="0070C0"/>
                </a:solidFill>
              </a:rPr>
              <a:t>Лебеди </a:t>
            </a:r>
            <a:endParaRPr lang="ru-RU" dirty="0"/>
          </a:p>
        </p:txBody>
      </p:sp>
      <p:sp>
        <p:nvSpPr>
          <p:cNvPr id="35" name="Прямоугольник 34"/>
          <p:cNvSpPr/>
          <p:nvPr/>
        </p:nvSpPr>
        <p:spPr>
          <a:xfrm>
            <a:off x="2000232" y="4214818"/>
            <a:ext cx="8209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rgbClr val="0070C0"/>
                </a:solidFill>
              </a:rPr>
              <a:t>трубят</a:t>
            </a:r>
            <a:endParaRPr lang="ru-RU" dirty="0"/>
          </a:p>
        </p:txBody>
      </p:sp>
      <p:sp>
        <p:nvSpPr>
          <p:cNvPr id="37" name="Прямоугольник 36"/>
          <p:cNvSpPr/>
          <p:nvPr/>
        </p:nvSpPr>
        <p:spPr>
          <a:xfrm>
            <a:off x="785786" y="4357694"/>
            <a:ext cx="9893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rgbClr val="0070C0"/>
                </a:solidFill>
              </a:rPr>
              <a:t>Филины</a:t>
            </a:r>
            <a:endParaRPr lang="ru-RU" dirty="0"/>
          </a:p>
        </p:txBody>
      </p:sp>
      <p:sp>
        <p:nvSpPr>
          <p:cNvPr id="38" name="Прямоугольник 37"/>
          <p:cNvSpPr/>
          <p:nvPr/>
        </p:nvSpPr>
        <p:spPr>
          <a:xfrm>
            <a:off x="2071670" y="4429132"/>
            <a:ext cx="80656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0070C0"/>
                </a:solidFill>
              </a:rPr>
              <a:t> ухают</a:t>
            </a:r>
            <a:endParaRPr lang="ru-RU" dirty="0"/>
          </a:p>
        </p:txBody>
      </p:sp>
      <p:sp>
        <p:nvSpPr>
          <p:cNvPr id="39" name="Прямоугольник 38"/>
          <p:cNvSpPr/>
          <p:nvPr/>
        </p:nvSpPr>
        <p:spPr>
          <a:xfrm>
            <a:off x="785786" y="4643446"/>
            <a:ext cx="6622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rgbClr val="0070C0"/>
                </a:solidFill>
              </a:rPr>
              <a:t>Грач </a:t>
            </a:r>
            <a:endParaRPr lang="ru-RU" dirty="0"/>
          </a:p>
        </p:txBody>
      </p:sp>
      <p:sp>
        <p:nvSpPr>
          <p:cNvPr id="40" name="Прямоугольник 39"/>
          <p:cNvSpPr/>
          <p:nvPr/>
        </p:nvSpPr>
        <p:spPr>
          <a:xfrm>
            <a:off x="1643042" y="4714884"/>
            <a:ext cx="22860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0070C0"/>
                </a:solidFill>
              </a:rPr>
              <a:t>— кричит «</a:t>
            </a:r>
            <a:r>
              <a:rPr lang="ru-RU" dirty="0" err="1" smtClean="0">
                <a:solidFill>
                  <a:srgbClr val="0070C0"/>
                </a:solidFill>
              </a:rPr>
              <a:t>гра</a:t>
            </a:r>
            <a:r>
              <a:rPr lang="ru-RU" dirty="0" smtClean="0">
                <a:solidFill>
                  <a:srgbClr val="0070C0"/>
                </a:solidFill>
              </a:rPr>
              <a:t>»,</a:t>
            </a:r>
            <a:br>
              <a:rPr lang="ru-RU" dirty="0" smtClean="0">
                <a:solidFill>
                  <a:srgbClr val="0070C0"/>
                </a:solidFill>
              </a:rPr>
            </a:br>
            <a:endParaRPr lang="ru-RU" dirty="0"/>
          </a:p>
        </p:txBody>
      </p:sp>
      <p:sp>
        <p:nvSpPr>
          <p:cNvPr id="41" name="Прямоугольник 40"/>
          <p:cNvSpPr/>
          <p:nvPr/>
        </p:nvSpPr>
        <p:spPr>
          <a:xfrm>
            <a:off x="428596" y="4857760"/>
            <a:ext cx="135730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0070C0"/>
                </a:solidFill>
              </a:rPr>
              <a:t/>
            </a:r>
            <a:br>
              <a:rPr lang="ru-RU" dirty="0" smtClean="0">
                <a:solidFill>
                  <a:srgbClr val="0070C0"/>
                </a:solidFill>
              </a:rPr>
            </a:br>
            <a:r>
              <a:rPr lang="ru-RU" dirty="0" smtClean="0">
                <a:solidFill>
                  <a:srgbClr val="0070C0"/>
                </a:solidFill>
              </a:rPr>
              <a:t>Кукушка </a:t>
            </a:r>
            <a:endParaRPr lang="ru-RU" dirty="0"/>
          </a:p>
        </p:txBody>
      </p:sp>
      <p:sp>
        <p:nvSpPr>
          <p:cNvPr id="42" name="Прямоугольник 41"/>
          <p:cNvSpPr/>
          <p:nvPr/>
        </p:nvSpPr>
        <p:spPr>
          <a:xfrm>
            <a:off x="2500298" y="5000636"/>
            <a:ext cx="85792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rgbClr val="0070C0"/>
                </a:solidFill>
              </a:rPr>
              <a:t>кукует,</a:t>
            </a:r>
            <a:endParaRPr lang="ru-RU" dirty="0"/>
          </a:p>
        </p:txBody>
      </p:sp>
      <p:sp>
        <p:nvSpPr>
          <p:cNvPr id="43" name="Прямоугольник 42"/>
          <p:cNvSpPr/>
          <p:nvPr/>
        </p:nvSpPr>
        <p:spPr>
          <a:xfrm>
            <a:off x="285720" y="5429264"/>
            <a:ext cx="13074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rgbClr val="0070C0"/>
                </a:solidFill>
              </a:rPr>
              <a:t>Жаворонок</a:t>
            </a:r>
            <a:endParaRPr lang="ru-RU" dirty="0"/>
          </a:p>
        </p:txBody>
      </p:sp>
      <p:sp>
        <p:nvSpPr>
          <p:cNvPr id="44" name="Прямоугольник 43"/>
          <p:cNvSpPr/>
          <p:nvPr/>
        </p:nvSpPr>
        <p:spPr>
          <a:xfrm>
            <a:off x="1857356" y="5429264"/>
            <a:ext cx="115615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rgbClr val="0070C0"/>
                </a:solidFill>
              </a:rPr>
              <a:t>— звенит.</a:t>
            </a:r>
            <a:endParaRPr lang="ru-RU" dirty="0"/>
          </a:p>
        </p:txBody>
      </p:sp>
      <p:sp>
        <p:nvSpPr>
          <p:cNvPr id="45" name="Содержимое 44"/>
          <p:cNvSpPr>
            <a:spLocks noGrp="1"/>
          </p:cNvSpPr>
          <p:nvPr>
            <p:ph idx="1"/>
          </p:nvPr>
        </p:nvSpPr>
        <p:spPr>
          <a:xfrm>
            <a:off x="457200" y="928670"/>
            <a:ext cx="8229600" cy="5715040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500"/>
                            </p:stCondLst>
                            <p:childTnLst>
                              <p:par>
                                <p:cTn id="13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7" fill="hold">
                      <p:stCondLst>
                        <p:cond delay="indefinite"/>
                      </p:stCondLst>
                      <p:childTnLst>
                        <p:par>
                          <p:cTn id="218" fill="hold">
                            <p:stCondLst>
                              <p:cond delay="0"/>
                            </p:stCondLst>
                            <p:childTnLst>
                              <p:par>
                                <p:cTn id="21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3" fill="hold">
                      <p:stCondLst>
                        <p:cond delay="indefinite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9" grpId="0"/>
      <p:bldP spid="11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2" grpId="0"/>
      <p:bldP spid="33" grpId="0"/>
      <p:bldP spid="34" grpId="0"/>
      <p:bldP spid="35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42844" y="274638"/>
            <a:ext cx="8858312" cy="1143000"/>
          </a:xfrm>
        </p:spPr>
        <p:txBody>
          <a:bodyPr>
            <a:normAutofit fontScale="90000"/>
          </a:bodyPr>
          <a:lstStyle/>
          <a:p>
            <a:r>
              <a:rPr lang="ru-RU" sz="2000" dirty="0" smtClean="0">
                <a:solidFill>
                  <a:srgbClr val="7030A0"/>
                </a:solidFill>
              </a:rPr>
              <a:t>В конце марта – начале апреля чибисы возвращаются с зимовок к местам гнездования. Селятся они на сырых лугах, по окраинам травянистых степных и лесостепных болот. Живут обычно парами, изредка стаями, но при этом каждая пара имеет свой гнездовой участок. Чибис кружит над самкой, с криками «чьи - вы». </a:t>
            </a:r>
            <a:endParaRPr lang="ru-RU" sz="2000" dirty="0">
              <a:solidFill>
                <a:srgbClr val="7030A0"/>
              </a:solidFill>
            </a:endParaRPr>
          </a:p>
        </p:txBody>
      </p:sp>
      <p:pic>
        <p:nvPicPr>
          <p:cNvPr id="4" name="Содержимое 3" descr="C:\Users\user\Documents\simple-chibis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57356" y="1516308"/>
            <a:ext cx="6286544" cy="44556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Петух -  </a:t>
            </a:r>
          </a:p>
          <a:p>
            <a:r>
              <a:rPr lang="ru-RU" dirty="0" smtClean="0"/>
              <a:t>Гусь -    </a:t>
            </a:r>
          </a:p>
          <a:p>
            <a:r>
              <a:rPr lang="ru-RU" dirty="0" smtClean="0"/>
              <a:t>Утка -  </a:t>
            </a:r>
          </a:p>
          <a:p>
            <a:r>
              <a:rPr lang="ru-RU" dirty="0" smtClean="0"/>
              <a:t>Голубь -  </a:t>
            </a:r>
          </a:p>
          <a:p>
            <a:r>
              <a:rPr lang="ru-RU" dirty="0" smtClean="0"/>
              <a:t>Перепел -  </a:t>
            </a:r>
          </a:p>
          <a:p>
            <a:r>
              <a:rPr lang="ru-RU" dirty="0" smtClean="0"/>
              <a:t>Индюк - </a:t>
            </a:r>
          </a:p>
          <a:p>
            <a:r>
              <a:rPr lang="ru-RU" dirty="0" smtClean="0"/>
              <a:t>Орёл -    </a:t>
            </a:r>
          </a:p>
          <a:p>
            <a:r>
              <a:rPr lang="ru-RU" dirty="0" smtClean="0"/>
              <a:t>Тетерев -</a:t>
            </a:r>
          </a:p>
          <a:p>
            <a:r>
              <a:rPr lang="ru-RU" dirty="0" smtClean="0"/>
              <a:t>Глухарь - </a:t>
            </a:r>
          </a:p>
          <a:p>
            <a:r>
              <a:rPr lang="ru-RU" dirty="0" smtClean="0"/>
              <a:t>Фазан -  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Конкурс «Птичьи пары»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27650" name="Picture 2" descr="C:\Users\user\Documents\260999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57883" y="1357298"/>
            <a:ext cx="2857521" cy="1714512"/>
          </a:xfrm>
          <a:prstGeom prst="rect">
            <a:avLst/>
          </a:prstGeom>
          <a:noFill/>
        </p:spPr>
      </p:pic>
      <p:sp>
        <p:nvSpPr>
          <p:cNvPr id="27652" name="AutoShape 4" descr="http://uslide.ru/images/4/10548/736/img8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7654" name="AutoShape 6" descr="https://im0-tub-ru.yandex.net/i?id=5a5581c02edaa015ab0734414bffe5a7&amp;n=22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7655" name="Picture 7" descr="C:\Users\user\Documents\img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72166" y="3071810"/>
            <a:ext cx="3071834" cy="2571768"/>
          </a:xfrm>
          <a:prstGeom prst="rect">
            <a:avLst/>
          </a:prstGeom>
          <a:noFill/>
        </p:spPr>
      </p:pic>
      <p:sp>
        <p:nvSpPr>
          <p:cNvPr id="27657" name="AutoShape 9" descr="http://clubhunters.ru/images/stories/birds/kryakv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7658" name="Picture 10" descr="C:\Users\user\Documents\kryakva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143372" y="3071810"/>
            <a:ext cx="2143140" cy="2500318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2214546" y="1500174"/>
            <a:ext cx="87876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курица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2214546" y="1928802"/>
            <a:ext cx="9051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 гусыня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2143108" y="2285992"/>
            <a:ext cx="107208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селезень</a:t>
            </a: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2285984" y="2857496"/>
            <a:ext cx="93904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голубка</a:t>
            </a:r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2428860" y="3214686"/>
            <a:ext cx="12209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перепелка</a:t>
            </a:r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2285984" y="3643314"/>
            <a:ext cx="10143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индейка</a:t>
            </a:r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2143108" y="4000504"/>
            <a:ext cx="9014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орлица</a:t>
            </a:r>
            <a:endParaRPr lang="ru-RU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2285984" y="4500570"/>
            <a:ext cx="97937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 тетёрка</a:t>
            </a:r>
            <a:endParaRPr lang="ru-RU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2357422" y="4929198"/>
            <a:ext cx="102335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err="1" smtClean="0"/>
              <a:t>глухарка</a:t>
            </a:r>
            <a:endParaRPr lang="ru-RU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2357422" y="5357826"/>
            <a:ext cx="10388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 </a:t>
            </a:r>
            <a:r>
              <a:rPr lang="ru-RU" dirty="0" err="1" smtClean="0"/>
              <a:t>фазанка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276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276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276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Сова - …</a:t>
            </a:r>
          </a:p>
          <a:p>
            <a:r>
              <a:rPr lang="ru-RU" dirty="0" smtClean="0"/>
              <a:t>Скворец - …</a:t>
            </a:r>
          </a:p>
          <a:p>
            <a:r>
              <a:rPr lang="ru-RU" dirty="0" smtClean="0"/>
              <a:t>Ласточка - …</a:t>
            </a:r>
          </a:p>
          <a:p>
            <a:r>
              <a:rPr lang="ru-RU" dirty="0" smtClean="0"/>
              <a:t>Зяблик -…</a:t>
            </a:r>
          </a:p>
          <a:p>
            <a:r>
              <a:rPr lang="ru-RU" dirty="0" smtClean="0"/>
              <a:t>Грач - … </a:t>
            </a:r>
          </a:p>
          <a:p>
            <a:r>
              <a:rPr lang="ru-RU" dirty="0" smtClean="0"/>
              <a:t>Кукушка - … </a:t>
            </a:r>
          </a:p>
          <a:p>
            <a:r>
              <a:rPr lang="ru-RU" dirty="0" smtClean="0"/>
              <a:t>Чибис -…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Игра «Как зовут деток у птиц?».                                                           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143504" y="1571612"/>
            <a:ext cx="196380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(Совенок - совята)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143240" y="2000240"/>
            <a:ext cx="27615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(скворчонок — скворчата)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143240" y="2428868"/>
            <a:ext cx="148790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(</a:t>
            </a:r>
            <a:r>
              <a:rPr lang="ru-RU" dirty="0" err="1" smtClean="0"/>
              <a:t>ластушонок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000364" y="2928934"/>
            <a:ext cx="147719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(</a:t>
            </a:r>
            <a:r>
              <a:rPr lang="ru-RU" dirty="0" err="1" smtClean="0"/>
              <a:t>зябличонок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643174" y="3500438"/>
            <a:ext cx="226786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(грачонок — грачата)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3000364" y="4000504"/>
            <a:ext cx="26606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(кукушонок — кукушата) 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2714612" y="4500570"/>
            <a:ext cx="265168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…( </a:t>
            </a:r>
            <a:r>
              <a:rPr lang="ru-RU" dirty="0" err="1" smtClean="0"/>
              <a:t>чибисенок</a:t>
            </a:r>
            <a:r>
              <a:rPr lang="ru-RU" dirty="0" smtClean="0"/>
              <a:t> - </a:t>
            </a:r>
            <a:r>
              <a:rPr lang="ru-RU" dirty="0" err="1" smtClean="0"/>
              <a:t>чибисята</a:t>
            </a:r>
            <a:r>
              <a:rPr lang="ru-RU" dirty="0" smtClean="0"/>
              <a:t>)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785794"/>
            <a:ext cx="8229600" cy="5221497"/>
          </a:xfrm>
        </p:spPr>
        <p:txBody>
          <a:bodyPr>
            <a:normAutofit/>
          </a:bodyPr>
          <a:lstStyle/>
          <a:p>
            <a:r>
              <a:rPr lang="ru-RU" sz="1800" dirty="0" smtClean="0"/>
              <a:t>1.Кто  дважды  родиться,  один  раз  умирает? </a:t>
            </a:r>
            <a:endParaRPr lang="ru-RU" sz="18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594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C00000"/>
                </a:solidFill>
              </a:rPr>
              <a:t> Конкурс «Загадки» 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928662" y="1214422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2.И</a:t>
            </a:r>
            <a:r>
              <a:rPr lang="ru-RU" dirty="0"/>
              <a:t> в лесу заметьте дети,                      </a:t>
            </a:r>
            <a:r>
              <a:rPr lang="ru-RU" dirty="0" smtClean="0"/>
              <a:t>              Есть</a:t>
            </a:r>
            <a:r>
              <a:rPr lang="ru-RU" dirty="0"/>
              <a:t> ночные сторожа                                            </a:t>
            </a:r>
            <a:r>
              <a:rPr lang="ru-RU" dirty="0" smtClean="0"/>
              <a:t>Сторожей</a:t>
            </a:r>
            <a:r>
              <a:rPr lang="ru-RU" dirty="0"/>
              <a:t> бояться этих                                        </a:t>
            </a:r>
            <a:r>
              <a:rPr lang="ru-RU" dirty="0" smtClean="0"/>
              <a:t> </a:t>
            </a:r>
            <a:r>
              <a:rPr lang="ru-RU" dirty="0"/>
              <a:t>Мыши, прячутся  дрожа.                                      </a:t>
            </a:r>
            <a:r>
              <a:rPr lang="ru-RU" dirty="0" smtClean="0"/>
              <a:t>Очень</a:t>
            </a:r>
            <a:r>
              <a:rPr lang="ru-RU" dirty="0"/>
              <a:t>  уж  суровы</a:t>
            </a:r>
            <a:r>
              <a:rPr lang="ru-RU" dirty="0" smtClean="0"/>
              <a:t>…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928662" y="2643182"/>
            <a:ext cx="242889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3. Бела  как  снег,           </a:t>
            </a:r>
            <a:r>
              <a:rPr lang="ru-RU" dirty="0" smtClean="0"/>
              <a:t>Черна</a:t>
            </a:r>
            <a:r>
              <a:rPr lang="ru-RU" dirty="0"/>
              <a:t>  как  жук,          </a:t>
            </a:r>
            <a:r>
              <a:rPr lang="ru-RU" dirty="0" smtClean="0"/>
              <a:t>Вертится</a:t>
            </a:r>
            <a:r>
              <a:rPr lang="ru-RU" dirty="0"/>
              <a:t>  как  бес,    </a:t>
            </a:r>
            <a:endParaRPr lang="ru-RU" dirty="0" smtClean="0"/>
          </a:p>
          <a:p>
            <a:r>
              <a:rPr lang="ru-RU" dirty="0" smtClean="0"/>
              <a:t>Повернулась</a:t>
            </a:r>
            <a:r>
              <a:rPr lang="ru-RU" dirty="0"/>
              <a:t>  и  в  лес. 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071538" y="3786190"/>
            <a:ext cx="342902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4.Подскажите</a:t>
            </a:r>
            <a:r>
              <a:rPr lang="ru-RU" dirty="0"/>
              <a:t>,  что  за  птички:    </a:t>
            </a:r>
            <a:r>
              <a:rPr lang="ru-RU" dirty="0" smtClean="0"/>
              <a:t>Хвостик, тонких</a:t>
            </a:r>
            <a:r>
              <a:rPr lang="ru-RU" dirty="0"/>
              <a:t>  две  косички   </a:t>
            </a:r>
            <a:r>
              <a:rPr lang="ru-RU" dirty="0" smtClean="0"/>
              <a:t>    </a:t>
            </a:r>
          </a:p>
          <a:p>
            <a:r>
              <a:rPr lang="ru-RU" dirty="0" smtClean="0"/>
              <a:t>  Темно </a:t>
            </a:r>
            <a:r>
              <a:rPr lang="ru-RU" dirty="0"/>
              <a:t>– </a:t>
            </a:r>
            <a:r>
              <a:rPr lang="ru-RU" dirty="0" smtClean="0"/>
              <a:t>синего цвета,</a:t>
            </a:r>
          </a:p>
          <a:p>
            <a:r>
              <a:rPr lang="ru-RU" dirty="0"/>
              <a:t> </a:t>
            </a:r>
            <a:r>
              <a:rPr lang="ru-RU" dirty="0" smtClean="0"/>
              <a:t>К</a:t>
            </a:r>
            <a:r>
              <a:rPr lang="ru-RU" dirty="0"/>
              <a:t>  нам  летят  в  начале  лета 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5357818" y="1643050"/>
            <a:ext cx="22860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5. В  болоте  плачет,  </a:t>
            </a:r>
            <a:r>
              <a:rPr lang="ru-RU" dirty="0" smtClean="0"/>
              <a:t>  </a:t>
            </a:r>
            <a:r>
              <a:rPr lang="ru-RU" dirty="0"/>
              <a:t>А из болота  не  идет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5214942" y="2428868"/>
            <a:ext cx="28575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6. Он серенький  на  вид,     </a:t>
            </a:r>
            <a:r>
              <a:rPr lang="ru-RU" dirty="0" smtClean="0"/>
              <a:t>но</a:t>
            </a:r>
            <a:r>
              <a:rPr lang="ru-RU" dirty="0"/>
              <a:t>  пением  знаменит. </a:t>
            </a:r>
          </a:p>
        </p:txBody>
      </p:sp>
      <p:pic>
        <p:nvPicPr>
          <p:cNvPr id="9" name="Picture 2" descr="http://s51.radikal.ru/i134/0810/b0/29ac823e333e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6248" y="3071810"/>
            <a:ext cx="4714908" cy="3786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2060"/>
                </a:solidFill>
              </a:rPr>
              <a:t>-Слово не воробей – вылетит, не поймаешь.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-Счастье-вольная птица: где захотела, там и села.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-Где ворона ни летала, а к ястребу в когти попала.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-Всякий кулик – своё болото хвалит. 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 -Старого воробья – на мякине не проведёшь. 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 -Одна ласточка – весны не делает. 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-Рано пташечка запела, как бы кошечка не съела. 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00034" y="0"/>
            <a:ext cx="8501122" cy="1071546"/>
          </a:xfrm>
        </p:spPr>
        <p:txBody>
          <a:bodyPr>
            <a:normAutofit fontScale="90000"/>
          </a:bodyPr>
          <a:lstStyle/>
          <a:p>
            <a:r>
              <a:rPr lang="ru-RU" i="1" dirty="0" smtClean="0">
                <a:solidFill>
                  <a:srgbClr val="C00000"/>
                </a:solidFill>
              </a:rPr>
              <a:t/>
            </a:r>
            <a:br>
              <a:rPr lang="ru-RU" i="1" dirty="0" smtClean="0">
                <a:solidFill>
                  <a:srgbClr val="C00000"/>
                </a:solidFill>
              </a:rPr>
            </a:br>
            <a:r>
              <a:rPr lang="ru-RU" i="1" dirty="0" smtClean="0">
                <a:solidFill>
                  <a:srgbClr val="C00000"/>
                </a:solidFill>
              </a:rPr>
              <a:t>Конкурс «Пословицы  и поговорки о птицах». 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481328"/>
            <a:ext cx="8543956" cy="4525963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1.Какие птицы прилетают к нам с юга первыми? </a:t>
            </a:r>
          </a:p>
          <a:p>
            <a:r>
              <a:rPr lang="ru-RU" dirty="0" smtClean="0"/>
              <a:t>2.Какие птицы выводят птенцов зимой? </a:t>
            </a:r>
          </a:p>
          <a:p>
            <a:r>
              <a:rPr lang="ru-RU" dirty="0" smtClean="0"/>
              <a:t>3.Какая птица самая большая в мире?  </a:t>
            </a:r>
          </a:p>
          <a:p>
            <a:r>
              <a:rPr lang="ru-RU" dirty="0" smtClean="0"/>
              <a:t>4.Какая из наших птиц быстрее всех летает?</a:t>
            </a:r>
          </a:p>
          <a:p>
            <a:r>
              <a:rPr lang="ru-RU" dirty="0" smtClean="0"/>
              <a:t>5.Какая из птиц наших хвойных лесов самая маленькая? </a:t>
            </a:r>
          </a:p>
          <a:p>
            <a:endParaRPr lang="ru-RU" dirty="0" smtClean="0"/>
          </a:p>
          <a:p>
            <a:r>
              <a:rPr lang="ru-RU" dirty="0" smtClean="0"/>
              <a:t>6.Какие  наши птицы не садятся ни на землю, ни на воду?  </a:t>
            </a:r>
          </a:p>
          <a:p>
            <a:endParaRPr lang="ru-RU" dirty="0" smtClean="0"/>
          </a:p>
          <a:p>
            <a:r>
              <a:rPr lang="ru-RU" dirty="0" smtClean="0"/>
              <a:t>7. Какие птицы устраивают гнёзда в земляных норах?  </a:t>
            </a:r>
          </a:p>
          <a:p>
            <a:endParaRPr lang="ru-RU" dirty="0" smtClean="0"/>
          </a:p>
          <a:p>
            <a:r>
              <a:rPr lang="ru-RU" dirty="0" smtClean="0"/>
              <a:t>8.Какая птица не вьёт гнезда и не вынашивает птенцов? 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C00000"/>
                </a:solidFill>
              </a:rPr>
              <a:t>Викторина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7643834" y="1500174"/>
            <a:ext cx="87235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(грачи)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643438" y="6000768"/>
            <a:ext cx="104759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6643702" y="1857364"/>
            <a:ext cx="10599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 (клесты)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6143636" y="2214554"/>
            <a:ext cx="229338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(африканский страус)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7000892" y="2714620"/>
            <a:ext cx="91884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(стриж)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7643834" y="3500438"/>
            <a:ext cx="11308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(королёк)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2571736" y="4214818"/>
            <a:ext cx="104387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(стрижи)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1500166" y="5000636"/>
            <a:ext cx="41680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(береговая ласточка, щурка, зимородок)</a:t>
            </a: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3500430" y="5929330"/>
            <a:ext cx="118955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(кукушка).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  <p:bldP spid="7" grpId="0"/>
      <p:bldP spid="8" grpId="0"/>
      <p:bldP spid="9" grpId="0"/>
      <p:bldP spid="11" grpId="0"/>
      <p:bldP spid="12" grpId="0"/>
      <p:bldP spid="1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C00000"/>
                </a:solidFill>
              </a:rPr>
              <a:t>вальдшнеп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4" name="Содержимое 3" descr="C:\Users\user\Documents\Opisanie_valdshnepa-1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557783" y="1481138"/>
            <a:ext cx="6028433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82726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Берегите птиц! Птицы – наши друзья! </a:t>
            </a:r>
            <a:br>
              <a:rPr lang="ru-RU" dirty="0" smtClean="0">
                <a:solidFill>
                  <a:srgbClr val="C00000"/>
                </a:solidFill>
              </a:rPr>
            </a:br>
            <a:r>
              <a:rPr lang="ru-RU" dirty="0" smtClean="0">
                <a:solidFill>
                  <a:srgbClr val="C00000"/>
                </a:solidFill>
              </a:rPr>
              <a:t>Мы природу сохраним</a:t>
            </a:r>
            <a:br>
              <a:rPr lang="ru-RU" dirty="0" smtClean="0">
                <a:solidFill>
                  <a:srgbClr val="C00000"/>
                </a:solidFill>
              </a:rPr>
            </a:br>
            <a:r>
              <a:rPr lang="ru-RU" dirty="0" smtClean="0">
                <a:solidFill>
                  <a:srgbClr val="C00000"/>
                </a:solidFill>
              </a:rPr>
              <a:t>И в обиду не дадим.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056" y="1484784"/>
            <a:ext cx="2545853" cy="4525962"/>
          </a:xfrm>
        </p:spPr>
      </p:pic>
      <p:pic>
        <p:nvPicPr>
          <p:cNvPr id="22531" name="Picture 3" descr="C:\Documents and Settings\Admin\Мои документы\Bluetooth\inbox\IMG_20180407_12424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2274085"/>
            <a:ext cx="2628292" cy="35043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215727"/>
            <a:ext cx="6552728" cy="6552728"/>
          </a:xfrm>
        </p:spPr>
      </p:pic>
    </p:spTree>
    <p:extLst>
      <p:ext uri="{BB962C8B-B14F-4D97-AF65-F5344CB8AC3E}">
        <p14:creationId xmlns:p14="http://schemas.microsoft.com/office/powerpoint/2010/main" val="26964315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71472" y="142852"/>
            <a:ext cx="8358246" cy="2571768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01 апреля по </a:t>
            </a:r>
            <a:r>
              <a:rPr lang="ru-RU" dirty="0">
                <a:solidFill>
                  <a:srgbClr val="FF0000"/>
                </a:solidFill>
              </a:rPr>
              <a:t>народному </a:t>
            </a:r>
            <a:r>
              <a:rPr lang="ru-RU" dirty="0" smtClean="0">
                <a:solidFill>
                  <a:srgbClr val="FF0000"/>
                </a:solidFill>
              </a:rPr>
              <a:t>календарю праздник День </a:t>
            </a:r>
            <a:r>
              <a:rPr lang="ru-RU" dirty="0">
                <a:solidFill>
                  <a:srgbClr val="FF0000"/>
                </a:solidFill>
              </a:rPr>
              <a:t>Жаворонки </a:t>
            </a:r>
            <a:r>
              <a:rPr lang="ru-RU" dirty="0" smtClean="0">
                <a:solidFill>
                  <a:srgbClr val="FF0000"/>
                </a:solidFill>
              </a:rPr>
              <a:t>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C:\Users\user\Documents\original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86182" y="2071679"/>
            <a:ext cx="5549264" cy="4786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Users\user\Documents\22-marta--Soroki-ili-den-Zhavoronkov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071678"/>
            <a:ext cx="4786314" cy="4429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17638"/>
          </a:xfrm>
        </p:spPr>
        <p:txBody>
          <a:bodyPr>
            <a:normAutofit fontScale="90000"/>
          </a:bodyPr>
          <a:lstStyle/>
          <a:p>
            <a:r>
              <a:rPr lang="ru-RU" sz="2200" dirty="0" smtClean="0">
                <a:solidFill>
                  <a:srgbClr val="C00000"/>
                </a:solidFill>
              </a:rPr>
              <a:t/>
            </a:r>
            <a:br>
              <a:rPr lang="ru-RU" sz="2200" dirty="0" smtClean="0">
                <a:solidFill>
                  <a:srgbClr val="C00000"/>
                </a:solidFill>
              </a:rPr>
            </a:br>
            <a:r>
              <a:rPr lang="ru-RU" sz="2200" dirty="0" smtClean="0">
                <a:solidFill>
                  <a:srgbClr val="C00000"/>
                </a:solidFill>
              </a:rPr>
              <a:t/>
            </a:r>
            <a:br>
              <a:rPr lang="ru-RU" sz="2200" dirty="0" smtClean="0">
                <a:solidFill>
                  <a:srgbClr val="C00000"/>
                </a:solidFill>
              </a:rPr>
            </a:br>
            <a:r>
              <a:rPr lang="ru-RU" sz="2200" dirty="0" smtClean="0">
                <a:solidFill>
                  <a:srgbClr val="C00000"/>
                </a:solidFill>
              </a:rPr>
              <a:t/>
            </a:r>
            <a:br>
              <a:rPr lang="ru-RU" sz="2200" dirty="0" smtClean="0">
                <a:solidFill>
                  <a:srgbClr val="C00000"/>
                </a:solidFill>
              </a:rPr>
            </a:br>
            <a:r>
              <a:rPr lang="ru-RU" sz="2200" dirty="0" smtClean="0">
                <a:solidFill>
                  <a:schemeClr val="accent1">
                    <a:lumMod val="75000"/>
                  </a:schemeClr>
                </a:solidFill>
              </a:rPr>
              <a:t>Грач строит своё гнездо на вершине дерева.  Грач, следуя за плугом, способен уничтожить за день 400 червей, вредителей растений.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Содержимое 3" descr="C:\Users\user\Documents\729_486_560d05800152b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177528" y="1481138"/>
            <a:ext cx="6788943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857620" y="274638"/>
            <a:ext cx="5143536" cy="11430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«Скворец – молодой весны гонец!»</a:t>
            </a: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4" name="Содержимое 3" descr="C:\Users\user\Documents\1412496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571868" y="1500174"/>
            <a:ext cx="5366045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d0650378f4af2b10b7335ca135309de1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2844" y="2428868"/>
            <a:ext cx="3214710" cy="2786082"/>
          </a:xfrm>
          <a:prstGeom prst="rect">
            <a:avLst/>
          </a:prstGeom>
        </p:spPr>
      </p:pic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0"/>
            <a:ext cx="3353803" cy="2585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rgbClr val="800080"/>
              </a:solidFill>
              <a:effectLst/>
              <a:latin typeface="Georgia" pitchFamily="18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rgbClr val="80008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Раз дощечка, два дощечка,</a:t>
            </a:r>
            <a:b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rgbClr val="80008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</a:b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rgbClr val="80008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После </a:t>
            </a:r>
            <a:r>
              <a:rPr kumimoji="0" lang="ru-RU" sz="1800" b="0" i="0" u="none" strike="noStrike" cap="none" normalizeH="0" baseline="0" dirty="0" err="1" smtClean="0">
                <a:ln>
                  <a:noFill/>
                </a:ln>
                <a:solidFill>
                  <a:srgbClr val="80008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перикладинка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rgbClr val="80008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,</a:t>
            </a:r>
            <a:b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rgbClr val="80008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</a:b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rgbClr val="80008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Мастерим в саду скворечник</a:t>
            </a:r>
            <a:b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rgbClr val="80008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</a:b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rgbClr val="80008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Для птенцов, для маленьких.</a:t>
            </a:r>
            <a:b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rgbClr val="80008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</a:b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rgbClr val="80008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Будут птицы очень рады</a:t>
            </a:r>
            <a:b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rgbClr val="80008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</a:b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rgbClr val="80008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Нашему творению,</a:t>
            </a:r>
            <a:b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rgbClr val="80008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</a:b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rgbClr val="80008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А нам будет как награда</a:t>
            </a:r>
            <a:b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rgbClr val="80008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</a:b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rgbClr val="80008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По утрам их пение!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09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17638"/>
          </a:xfrm>
        </p:spPr>
        <p:txBody>
          <a:bodyPr>
            <a:normAutofit fontScale="90000"/>
          </a:bodyPr>
          <a:lstStyle/>
          <a:p>
            <a:r>
              <a:rPr lang="ru-RU" sz="27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Жаворонок — маленькая сильная птица с большой головой и коротким клювом, длинными крыльями и короткими ногами</a:t>
            </a:r>
            <a:r>
              <a:rPr lang="ru-RU" sz="2700" dirty="0" smtClean="0"/>
              <a:t>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Содержимое 3" descr="C:\Users\user\Documents\Alauda_arvensis_2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2000" y="1571612"/>
            <a:ext cx="4357718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http://img-2007-01.photosight.ru/31/189870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1571612"/>
            <a:ext cx="4000528" cy="42576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4686304" cy="1582726"/>
          </a:xfrm>
        </p:spPr>
        <p:txBody>
          <a:bodyPr>
            <a:noAutofit/>
          </a:bodyPr>
          <a:lstStyle/>
          <a:p>
            <a:r>
              <a:rPr lang="ru-RU" sz="2800" dirty="0" smtClean="0">
                <a:solidFill>
                  <a:srgbClr val="C00000"/>
                </a:solidFill>
              </a:rPr>
              <a:t>С юга ласточки явились,</a:t>
            </a:r>
            <a:br>
              <a:rPr lang="ru-RU" sz="2800" dirty="0" smtClean="0">
                <a:solidFill>
                  <a:srgbClr val="C00000"/>
                </a:solidFill>
              </a:rPr>
            </a:br>
            <a:r>
              <a:rPr lang="ru-RU" sz="2800" dirty="0" smtClean="0">
                <a:solidFill>
                  <a:srgbClr val="C00000"/>
                </a:solidFill>
              </a:rPr>
              <a:t>Прилетели к нам весной,</a:t>
            </a:r>
            <a:br>
              <a:rPr lang="ru-RU" sz="2800" dirty="0" smtClean="0">
                <a:solidFill>
                  <a:srgbClr val="C00000"/>
                </a:solidFill>
              </a:rPr>
            </a:br>
            <a:r>
              <a:rPr lang="ru-RU" sz="2800" dirty="0" smtClean="0">
                <a:solidFill>
                  <a:srgbClr val="C00000"/>
                </a:solidFill>
              </a:rPr>
              <a:t>Хлопотливо закружились</a:t>
            </a:r>
            <a:br>
              <a:rPr lang="ru-RU" sz="2800" dirty="0" smtClean="0">
                <a:solidFill>
                  <a:srgbClr val="C00000"/>
                </a:solidFill>
              </a:rPr>
            </a:br>
            <a:r>
              <a:rPr lang="ru-RU" sz="2800" dirty="0" smtClean="0">
                <a:solidFill>
                  <a:srgbClr val="C00000"/>
                </a:solidFill>
              </a:rPr>
              <a:t>Над беседкой вырезной.</a:t>
            </a:r>
            <a:endParaRPr lang="ru-RU" sz="2800" dirty="0">
              <a:solidFill>
                <a:srgbClr val="C00000"/>
              </a:solidFill>
            </a:endParaRPr>
          </a:p>
        </p:txBody>
      </p:sp>
      <p:pic>
        <p:nvPicPr>
          <p:cNvPr id="4" name="Содержимое 3" descr="C:\Users\user\Documents\4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943320" y="2571720"/>
            <a:ext cx="5200680" cy="4286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Users\user\Documents\bnews347757145466234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928802"/>
            <a:ext cx="3714777" cy="41927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6" name="Picture 2" descr="C:\Users\user\Documents\lastocka4_30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43438" y="0"/>
            <a:ext cx="4500562" cy="25717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100" dirty="0" smtClean="0">
                <a:solidFill>
                  <a:srgbClr val="C00000"/>
                </a:solidFill>
              </a:rPr>
              <a:t>Кукушка  съедает за день 39 кузнечиков, 43 гусеницы, 5 личинок майского жука, 3 куколки бабочки, 4 паука и много муравьиных яиц.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endParaRPr lang="ru-RU" sz="2000" dirty="0"/>
          </a:p>
        </p:txBody>
      </p:sp>
      <p:pic>
        <p:nvPicPr>
          <p:cNvPr id="4" name="Содержимое 3" descr="C:\Users\user\Documents\1953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312003" y="1481138"/>
            <a:ext cx="6519993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dirty="0" smtClean="0">
                <a:solidFill>
                  <a:srgbClr val="C00000"/>
                </a:solidFill>
              </a:rPr>
              <a:t>А мухоловка - пеструшка очень маленькая птичка, но аппетит у неё большой. Она съедает каждый день по 300 комаров и мух. </a:t>
            </a:r>
            <a:endParaRPr lang="ru-RU" sz="2400" dirty="0">
              <a:solidFill>
                <a:srgbClr val="C00000"/>
              </a:solidFill>
            </a:endParaRPr>
          </a:p>
        </p:txBody>
      </p:sp>
      <p:pic>
        <p:nvPicPr>
          <p:cNvPr id="4" name="Содержимое 3" descr="C:\Users\user\Documents\muholovka_2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871662" y="1824831"/>
            <a:ext cx="5400675" cy="3838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"/>
            <a:ext cx="9144000" cy="1785925"/>
          </a:xfrm>
        </p:spPr>
        <p:txBody>
          <a:bodyPr>
            <a:normAutofit/>
          </a:bodyPr>
          <a:lstStyle/>
          <a:p>
            <a:endParaRPr lang="ru-RU" sz="2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11" name="PaperPort Document" r:id="rId3" imgW="11657143" imgH="6380952" progId="Paper.Document">
                  <p:embed/>
                </p:oleObj>
              </mc:Choice>
              <mc:Fallback>
                <p:oleObj name="PaperPort Document" r:id="rId3" imgW="11657143" imgH="6380952" progId="Paper.Document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144000" cy="685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714348" y="3441680"/>
            <a:ext cx="2998660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Гуси серые летели,</a:t>
            </a:r>
            <a:br>
              <a:rPr kumimoji="0" lang="ru-RU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 лужайке тихо сели,</a:t>
            </a:r>
            <a:br>
              <a:rPr kumimoji="0" lang="ru-RU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Походили, поклевали,</a:t>
            </a:r>
            <a:br>
              <a:rPr kumimoji="0" lang="ru-RU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Потом быстро побежали.</a:t>
            </a:r>
            <a:br>
              <a:rPr kumimoji="0" lang="ru-RU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Лебеди летят,</a:t>
            </a:r>
            <a:br>
              <a:rPr kumimoji="0" lang="ru-RU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Крыльями машут,</a:t>
            </a:r>
            <a:br>
              <a:rPr kumimoji="0" lang="ru-RU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Прогнулись над водой,</a:t>
            </a:r>
            <a:br>
              <a:rPr kumimoji="0" lang="ru-RU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Качают головой.</a:t>
            </a:r>
            <a:br>
              <a:rPr kumimoji="0" lang="ru-RU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Плавно и гордо</a:t>
            </a:r>
            <a:br>
              <a:rPr kumimoji="0" lang="ru-RU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Умеют держаться,</a:t>
            </a:r>
            <a:br>
              <a:rPr kumimoji="0" lang="ru-RU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Очень бесшумно</a:t>
            </a:r>
            <a:br>
              <a:rPr kumimoji="0" lang="ru-RU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 воду садятся.</a:t>
            </a:r>
            <a:endParaRPr kumimoji="0" lang="ru-RU" b="1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404</TotalTime>
  <Words>506</Words>
  <Application>Microsoft Office PowerPoint</Application>
  <PresentationFormat>Экран (4:3)</PresentationFormat>
  <Paragraphs>128</Paragraphs>
  <Slides>19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1" baseType="lpstr">
      <vt:lpstr>Открытая</vt:lpstr>
      <vt:lpstr>PaperPort Document</vt:lpstr>
      <vt:lpstr>Презентация PowerPoint</vt:lpstr>
      <vt:lpstr>01 апреля по народному календарю праздник День Жаворонки . </vt:lpstr>
      <vt:lpstr>   Грач строит своё гнездо на вершине дерева.  Грач, следуя за плугом, способен уничтожить за день 400 червей, вредителей растений. </vt:lpstr>
      <vt:lpstr>«Скворец – молодой весны гонец!»</vt:lpstr>
      <vt:lpstr>Жаворонок — маленькая сильная птица с большой головой и коротким клювом, длинными крыльями и короткими ногами. </vt:lpstr>
      <vt:lpstr>С юга ласточки явились, Прилетели к нам весной, Хлопотливо закружились Над беседкой вырезной.</vt:lpstr>
      <vt:lpstr>Кукушка  съедает за день 39 кузнечиков, 43 гусеницы, 5 личинок майского жука, 3 куколки бабочки, 4 паука и много муравьиных яиц.  </vt:lpstr>
      <vt:lpstr>А мухоловка - пеструшка очень маленькая птичка, но аппетит у неё большой. Она съедает каждый день по 300 комаров и мух. </vt:lpstr>
      <vt:lpstr>Презентация PowerPoint</vt:lpstr>
      <vt:lpstr>Конкурс: «Птичьи разговоры»</vt:lpstr>
      <vt:lpstr>В конце марта – начале апреля чибисы возвращаются с зимовок к местам гнездования. Селятся они на сырых лугах, по окраинам травянистых степных и лесостепных болот. Живут обычно парами, изредка стаями, но при этом каждая пара имеет свой гнездовой участок. Чибис кружит над самкой, с криками «чьи - вы». </vt:lpstr>
      <vt:lpstr>Конкурс «Птичьи пары» </vt:lpstr>
      <vt:lpstr>Игра «Как зовут деток у птиц?».                                                             </vt:lpstr>
      <vt:lpstr> Конкурс «Загадки» </vt:lpstr>
      <vt:lpstr> Конкурс «Пословицы  и поговорки о птицах».  </vt:lpstr>
      <vt:lpstr>Викторина  </vt:lpstr>
      <vt:lpstr>вальдшнеп</vt:lpstr>
      <vt:lpstr>Берегите птиц! Птицы – наши друзья!  Мы природу сохраним И в обиду не дадим.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Admin</cp:lastModifiedBy>
  <cp:revision>42</cp:revision>
  <dcterms:created xsi:type="dcterms:W3CDTF">2016-02-17T18:52:29Z</dcterms:created>
  <dcterms:modified xsi:type="dcterms:W3CDTF">2018-04-10T17:42:48Z</dcterms:modified>
</cp:coreProperties>
</file>