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74" r:id="rId14"/>
    <p:sldId id="275" r:id="rId15"/>
    <p:sldId id="276" r:id="rId16"/>
    <p:sldId id="277" r:id="rId17"/>
    <p:sldId id="263" r:id="rId18"/>
    <p:sldId id="264" r:id="rId19"/>
    <p:sldId id="266" r:id="rId20"/>
    <p:sldId id="267" r:id="rId21"/>
    <p:sldId id="268" r:id="rId22"/>
    <p:sldId id="269" r:id="rId23"/>
    <p:sldId id="270" r:id="rId24"/>
    <p:sldId id="271" r:id="rId25"/>
    <p:sldId id="278" r:id="rId26"/>
    <p:sldId id="273" r:id="rId27"/>
    <p:sldId id="265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62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F2B-63E6-4472-9162-22BFD24AC3C9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AC31A-11B4-44F5-9EF9-0F974C1930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F2B-63E6-4472-9162-22BFD24AC3C9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AC31A-11B4-44F5-9EF9-0F974C1930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F2B-63E6-4472-9162-22BFD24AC3C9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AC31A-11B4-44F5-9EF9-0F974C1930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F2B-63E6-4472-9162-22BFD24AC3C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AC31A-11B4-44F5-9EF9-0F974C1930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3189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F2B-63E6-4472-9162-22BFD24AC3C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AC31A-11B4-44F5-9EF9-0F974C1930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1971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F2B-63E6-4472-9162-22BFD24AC3C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AC31A-11B4-44F5-9EF9-0F974C1930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3059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F2B-63E6-4472-9162-22BFD24AC3C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AC31A-11B4-44F5-9EF9-0F974C1930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3823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F2B-63E6-4472-9162-22BFD24AC3C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AC31A-11B4-44F5-9EF9-0F974C1930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557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F2B-63E6-4472-9162-22BFD24AC3C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AC31A-11B4-44F5-9EF9-0F974C1930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721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F2B-63E6-4472-9162-22BFD24AC3C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AC31A-11B4-44F5-9EF9-0F974C1930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8520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F2B-63E6-4472-9162-22BFD24AC3C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AC31A-11B4-44F5-9EF9-0F974C1930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31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F2B-63E6-4472-9162-22BFD24AC3C9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AC31A-11B4-44F5-9EF9-0F974C1930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F2B-63E6-4472-9162-22BFD24AC3C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AC31A-11B4-44F5-9EF9-0F974C1930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8697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F2B-63E6-4472-9162-22BFD24AC3C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AC31A-11B4-44F5-9EF9-0F974C1930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9440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F2B-63E6-4472-9162-22BFD24AC3C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AC31A-11B4-44F5-9EF9-0F974C1930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8317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F2B-63E6-4472-9162-22BFD24AC3C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AC31A-11B4-44F5-9EF9-0F974C1930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3189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F2B-63E6-4472-9162-22BFD24AC3C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AC31A-11B4-44F5-9EF9-0F974C1930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1971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F2B-63E6-4472-9162-22BFD24AC3C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AC31A-11B4-44F5-9EF9-0F974C1930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3059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F2B-63E6-4472-9162-22BFD24AC3C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AC31A-11B4-44F5-9EF9-0F974C1930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38237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F2B-63E6-4472-9162-22BFD24AC3C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AC31A-11B4-44F5-9EF9-0F974C1930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5579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F2B-63E6-4472-9162-22BFD24AC3C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AC31A-11B4-44F5-9EF9-0F974C1930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7216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F2B-63E6-4472-9162-22BFD24AC3C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AC31A-11B4-44F5-9EF9-0F974C1930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852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F2B-63E6-4472-9162-22BFD24AC3C9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AC31A-11B4-44F5-9EF9-0F974C1930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F2B-63E6-4472-9162-22BFD24AC3C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AC31A-11B4-44F5-9EF9-0F974C1930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317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F2B-63E6-4472-9162-22BFD24AC3C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AC31A-11B4-44F5-9EF9-0F974C1930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8697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F2B-63E6-4472-9162-22BFD24AC3C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AC31A-11B4-44F5-9EF9-0F974C1930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94401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F2B-63E6-4472-9162-22BFD24AC3C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AC31A-11B4-44F5-9EF9-0F974C1930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83175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F2B-63E6-4472-9162-22BFD24AC3C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AC31A-11B4-44F5-9EF9-0F974C1930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31895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F2B-63E6-4472-9162-22BFD24AC3C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AC31A-11B4-44F5-9EF9-0F974C1930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19711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F2B-63E6-4472-9162-22BFD24AC3C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AC31A-11B4-44F5-9EF9-0F974C1930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30595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F2B-63E6-4472-9162-22BFD24AC3C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AC31A-11B4-44F5-9EF9-0F974C1930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38237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F2B-63E6-4472-9162-22BFD24AC3C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AC31A-11B4-44F5-9EF9-0F974C1930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5579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F2B-63E6-4472-9162-22BFD24AC3C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AC31A-11B4-44F5-9EF9-0F974C1930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72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F2B-63E6-4472-9162-22BFD24AC3C9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AC31A-11B4-44F5-9EF9-0F974C1930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F2B-63E6-4472-9162-22BFD24AC3C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AC31A-11B4-44F5-9EF9-0F974C1930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85207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F2B-63E6-4472-9162-22BFD24AC3C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AC31A-11B4-44F5-9EF9-0F974C1930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3179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F2B-63E6-4472-9162-22BFD24AC3C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AC31A-11B4-44F5-9EF9-0F974C1930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86973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F2B-63E6-4472-9162-22BFD24AC3C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AC31A-11B4-44F5-9EF9-0F974C1930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94401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F2B-63E6-4472-9162-22BFD24AC3C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AC31A-11B4-44F5-9EF9-0F974C1930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83175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54994-04BC-4247-A9E6-F33579D6E66B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DF78-1B58-4025-94C6-578876DB3974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2697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5000">
        <p:split orient="vert"/>
      </p:transition>
    </mc:Choice>
    <mc:Fallback xmlns="">
      <p:transition spd="slow" advClick="0" advTm="15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54994-04BC-4247-A9E6-F33579D6E66B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DF78-1B58-4025-94C6-578876DB3974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650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5000">
        <p:split orient="vert"/>
      </p:transition>
    </mc:Choice>
    <mc:Fallback xmlns="">
      <p:transition spd="slow" advClick="0" advTm="15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54994-04BC-4247-A9E6-F33579D6E66B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DF78-1B58-4025-94C6-578876DB3974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855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5000">
        <p:split orient="vert"/>
      </p:transition>
    </mc:Choice>
    <mc:Fallback xmlns="">
      <p:transition spd="slow" advClick="0" advTm="15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54994-04BC-4247-A9E6-F33579D6E66B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DF78-1B58-4025-94C6-578876DB3974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57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5000">
        <p:split orient="vert"/>
      </p:transition>
    </mc:Choice>
    <mc:Fallback xmlns="">
      <p:transition spd="slow" advClick="0" advTm="15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54994-04BC-4247-A9E6-F33579D6E66B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DF78-1B58-4025-94C6-578876DB3974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2108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5000">
        <p:split orient="vert"/>
      </p:transition>
    </mc:Choice>
    <mc:Fallback xmlns="">
      <p:transition spd="slow" advClick="0" advTm="15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F2B-63E6-4472-9162-22BFD24AC3C9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AC31A-11B4-44F5-9EF9-0F974C1930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54994-04BC-4247-A9E6-F33579D6E66B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DF78-1B58-4025-94C6-578876DB3974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777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5000">
        <p:split orient="vert"/>
      </p:transition>
    </mc:Choice>
    <mc:Fallback xmlns="">
      <p:transition spd="slow" advClick="0" advTm="15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54994-04BC-4247-A9E6-F33579D6E66B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DF78-1B58-4025-94C6-578876DB3974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289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5000">
        <p:split orient="vert"/>
      </p:transition>
    </mc:Choice>
    <mc:Fallback xmlns="">
      <p:transition spd="slow" advClick="0" advTm="15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54994-04BC-4247-A9E6-F33579D6E66B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DF78-1B58-4025-94C6-578876DB3974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26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5000">
        <p:split orient="vert"/>
      </p:transition>
    </mc:Choice>
    <mc:Fallback xmlns="">
      <p:transition spd="slow" advClick="0" advTm="15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54994-04BC-4247-A9E6-F33579D6E66B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DF78-1B58-4025-94C6-578876DB3974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7583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5000">
        <p:split orient="vert"/>
      </p:transition>
    </mc:Choice>
    <mc:Fallback xmlns="">
      <p:transition spd="slow" advClick="0" advTm="15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54994-04BC-4247-A9E6-F33579D6E66B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DF78-1B58-4025-94C6-578876DB3974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95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5000">
        <p:split orient="vert"/>
      </p:transition>
    </mc:Choice>
    <mc:Fallback xmlns="">
      <p:transition spd="slow" advClick="0" advTm="15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54994-04BC-4247-A9E6-F33579D6E66B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DF78-1B58-4025-94C6-578876DB3974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8774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5000">
        <p:split orient="vert"/>
      </p:transition>
    </mc:Choice>
    <mc:Fallback xmlns="">
      <p:transition spd="slow" advClick="0" advTm="15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54994-04BC-4247-A9E6-F33579D6E66B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DF78-1B58-4025-94C6-578876DB3974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5142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5000">
        <p:split orient="vert"/>
      </p:transition>
    </mc:Choice>
    <mc:Fallback xmlns="">
      <p:transition spd="slow" advClick="0" advTm="15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54994-04BC-4247-A9E6-F33579D6E66B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DF78-1B58-4025-94C6-578876DB3974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7370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5000">
        <p:split orient="vert"/>
      </p:transition>
    </mc:Choice>
    <mc:Fallback xmlns="">
      <p:transition spd="slow" advClick="0" advTm="15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54994-04BC-4247-A9E6-F33579D6E66B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DF78-1B58-4025-94C6-578876DB3974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108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5000">
        <p:split orient="vert"/>
      </p:transition>
    </mc:Choice>
    <mc:Fallback xmlns="">
      <p:transition spd="slow" advClick="0" advTm="15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54994-04BC-4247-A9E6-F33579D6E66B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DF78-1B58-4025-94C6-578876DB3974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813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5000">
        <p:split orient="vert"/>
      </p:transition>
    </mc:Choice>
    <mc:Fallback xmlns="">
      <p:transition spd="slow" advClick="0" advTm="15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F2B-63E6-4472-9162-22BFD24AC3C9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AC31A-11B4-44F5-9EF9-0F974C1930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54994-04BC-4247-A9E6-F33579D6E66B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DF78-1B58-4025-94C6-578876DB3974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663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5000">
        <p:split orient="vert"/>
      </p:transition>
    </mc:Choice>
    <mc:Fallback xmlns="">
      <p:transition spd="slow" advClick="0" advTm="15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54994-04BC-4247-A9E6-F33579D6E66B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DF78-1B58-4025-94C6-578876DB3974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553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5000">
        <p:split orient="vert"/>
      </p:transition>
    </mc:Choice>
    <mc:Fallback xmlns="">
      <p:transition spd="slow" advClick="0" advTm="15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54994-04BC-4247-A9E6-F33579D6E66B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DF78-1B58-4025-94C6-578876DB3974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8884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5000">
        <p:split orient="vert"/>
      </p:transition>
    </mc:Choice>
    <mc:Fallback xmlns="">
      <p:transition spd="slow" advClick="0" advTm="15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54994-04BC-4247-A9E6-F33579D6E66B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DF78-1B58-4025-94C6-578876DB3974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5861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5000">
        <p:split orient="vert"/>
      </p:transition>
    </mc:Choice>
    <mc:Fallback xmlns="">
      <p:transition spd="slow" advClick="0" advTm="15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54994-04BC-4247-A9E6-F33579D6E66B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DF78-1B58-4025-94C6-578876DB3974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4220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5000">
        <p:split orient="vert"/>
      </p:transition>
    </mc:Choice>
    <mc:Fallback xmlns="">
      <p:transition spd="slow" advClick="0" advTm="15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54994-04BC-4247-A9E6-F33579D6E66B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DF78-1B58-4025-94C6-578876DB3974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856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5000">
        <p:split orient="vert"/>
      </p:transition>
    </mc:Choice>
    <mc:Fallback xmlns="">
      <p:transition spd="slow" advClick="0" advTm="15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54994-04BC-4247-A9E6-F33579D6E66B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DF78-1B58-4025-94C6-578876DB3974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005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5000">
        <p:split orient="vert"/>
      </p:transition>
    </mc:Choice>
    <mc:Fallback xmlns="">
      <p:transition spd="slow" advClick="0" advTm="15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F2B-63E6-4472-9162-22BFD24AC3C9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AC31A-11B4-44F5-9EF9-0F974C1930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F2B-63E6-4472-9162-22BFD24AC3C9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AC31A-11B4-44F5-9EF9-0F974C1930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F2B-63E6-4472-9162-22BFD24AC3C9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AC31A-11B4-44F5-9EF9-0F974C1930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FFF2B-63E6-4472-9162-22BFD24AC3C9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CAC31A-11B4-44F5-9EF9-0F974C1930F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FFF2B-63E6-4472-9162-22BFD24AC3C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CAC31A-11B4-44F5-9EF9-0F974C1930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141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FFF2B-63E6-4472-9162-22BFD24AC3C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CAC31A-11B4-44F5-9EF9-0F974C1930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141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FFF2B-63E6-4472-9162-22BFD24AC3C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CAC31A-11B4-44F5-9EF9-0F974C1930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141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9D54994-04BC-4247-A9E6-F33579D6E66B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B03DF78-1B58-4025-94C6-578876DB3974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43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15000">
        <p:split orient="vert"/>
      </p:transition>
    </mc:Choice>
    <mc:Fallback xmlns="">
      <p:transition spd="slow" advClick="0" advTm="15000">
        <p:split orient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9D54994-04BC-4247-A9E6-F33579D6E66B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10.04.2018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B03DF78-1B58-4025-94C6-578876DB3974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094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15000">
        <p:split orient="vert"/>
      </p:transition>
    </mc:Choice>
    <mc:Fallback xmlns="">
      <p:transition spd="slow" advClick="0" advTm="15000">
        <p:split orient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club.foto.ru/gallery/images/photo/2005/09/23/487554.jpg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M:\&#1079;&#1072;&#1082;&#1083;&#1080;&#1095;&#1082;&#1080;\&#1053;&#1086;&#1074;&#1072;&#1103;%20&#1087;&#1072;&#1087;&#1082;&#1072;\&#1078;&#1072;&#1074;&#1086;&#1088;&#1086;&#1085;&#1086;&#1082;.wav" TargetMode="External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&#1087;&#1077;&#1076;&#1072;&#1075;&#1086;&#1075;&#1080;-&#1080;-&#1088;&#1086;&#1076;&#1080;&#1090;&#1077;&#1083;&#1080;.&#1088;&#1092;/master-klass/podelki-iz-bumagi/objemnye-podelki/230-kak-sdelat-ptitsu-svoimi-rukami.html" TargetMode="External"/><Relationship Id="rId2" Type="http://schemas.openxmlformats.org/officeDocument/2006/relationships/hyperlink" Target="http://&#1087;&#1077;&#1076;&#1072;&#1075;&#1086;&#1075;&#1080;-&#1080;-&#1088;&#1086;&#1076;&#1080;&#1090;&#1077;&#1083;&#1080;.&#1088;&#1092;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yandex.ru/images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&#1087;&#1077;&#1076;&#1072;&#1075;&#1086;&#1075;&#1080;-&#1080;-&#1088;&#1086;&#1076;&#1080;&#1090;&#1077;&#1083;&#1080;.&#1088;&#1092;/images/stories/printlogok2_images/104___/birds-10.jpg" TargetMode="External"/><Relationship Id="rId13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0.jpeg"/><Relationship Id="rId12" Type="http://schemas.openxmlformats.org/officeDocument/2006/relationships/hyperlink" Target="http://&#1087;&#1077;&#1076;&#1072;&#1075;&#1086;&#1075;&#1080;-&#1080;-&#1088;&#1086;&#1076;&#1080;&#1090;&#1077;&#1083;&#1080;.&#1088;&#1092;/images/stories/printlogok2_images/104___/birds-14.jpg" TargetMode="External"/><Relationship Id="rId17" Type="http://schemas.openxmlformats.org/officeDocument/2006/relationships/image" Target="../media/image15.jpeg"/><Relationship Id="rId2" Type="http://schemas.openxmlformats.org/officeDocument/2006/relationships/hyperlink" Target="http://&#1087;&#1077;&#1076;&#1072;&#1075;&#1086;&#1075;&#1080;-&#1080;-&#1088;&#1086;&#1076;&#1080;&#1090;&#1077;&#1083;&#1080;.&#1088;&#1092;/images/stories/printlogok2_images/104___/birds-5.jpg" TargetMode="External"/><Relationship Id="rId16" Type="http://schemas.openxmlformats.org/officeDocument/2006/relationships/hyperlink" Target="http://&#1087;&#1077;&#1076;&#1072;&#1075;&#1086;&#1075;&#1080;-&#1080;-&#1088;&#1086;&#1076;&#1080;&#1090;&#1077;&#1083;&#1080;.&#1088;&#1092;/images/stories/printlogok2_images/104___/birds-12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&#1087;&#1077;&#1076;&#1072;&#1075;&#1086;&#1075;&#1080;-&#1080;-&#1088;&#1086;&#1076;&#1080;&#1090;&#1077;&#1083;&#1080;.&#1088;&#1092;/images/stories/printlogok2_images/104___/birds-9.jpg" TargetMode="External"/><Relationship Id="rId11" Type="http://schemas.openxmlformats.org/officeDocument/2006/relationships/image" Target="../media/image12.jpeg"/><Relationship Id="rId5" Type="http://schemas.openxmlformats.org/officeDocument/2006/relationships/image" Target="../media/image9.jpeg"/><Relationship Id="rId15" Type="http://schemas.openxmlformats.org/officeDocument/2006/relationships/image" Target="../media/image14.jpeg"/><Relationship Id="rId10" Type="http://schemas.openxmlformats.org/officeDocument/2006/relationships/hyperlink" Target="http://&#1087;&#1077;&#1076;&#1072;&#1075;&#1086;&#1075;&#1080;-&#1080;-&#1088;&#1086;&#1076;&#1080;&#1090;&#1077;&#1083;&#1080;.&#1088;&#1092;/images/stories/printlogok2_images/104___/birds-6.jpg" TargetMode="External"/><Relationship Id="rId4" Type="http://schemas.openxmlformats.org/officeDocument/2006/relationships/hyperlink" Target="http://&#1087;&#1077;&#1076;&#1072;&#1075;&#1086;&#1075;&#1080;-&#1080;-&#1088;&#1086;&#1076;&#1080;&#1090;&#1077;&#1083;&#1080;.&#1088;&#1092;/images/stories/printlogok2_images/104___/birds-8.jpg" TargetMode="External"/><Relationship Id="rId9" Type="http://schemas.openxmlformats.org/officeDocument/2006/relationships/image" Target="../media/image11.jpeg"/><Relationship Id="rId14" Type="http://schemas.openxmlformats.org/officeDocument/2006/relationships/hyperlink" Target="http://&#1087;&#1077;&#1076;&#1072;&#1075;&#1086;&#1075;&#1080;-&#1080;-&#1088;&#1086;&#1076;&#1080;&#1090;&#1077;&#1083;&#1080;.&#1088;&#1092;/images/stories/printlogok2_images/104___/birds-16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3968" y="5157192"/>
            <a:ext cx="3888432" cy="1512168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Составила: </a:t>
            </a:r>
            <a:r>
              <a:rPr lang="ru-RU" sz="2000" dirty="0" err="1" smtClean="0">
                <a:solidFill>
                  <a:schemeClr val="tx1"/>
                </a:solidFill>
              </a:rPr>
              <a:t>Абасова</a:t>
            </a:r>
            <a:r>
              <a:rPr lang="ru-RU" sz="2000" dirty="0" smtClean="0">
                <a:solidFill>
                  <a:schemeClr val="tx1"/>
                </a:solidFill>
              </a:rPr>
              <a:t> Л. К</a:t>
            </a:r>
            <a:r>
              <a:rPr lang="ru-RU" sz="2000" dirty="0" smtClean="0">
                <a:solidFill>
                  <a:schemeClr val="tx1"/>
                </a:solidFill>
              </a:rPr>
              <a:t>.-</a:t>
            </a:r>
            <a:endParaRPr lang="en-US" sz="2000" dirty="0" smtClean="0">
              <a:solidFill>
                <a:schemeClr val="tx1"/>
              </a:solidFill>
            </a:endParaRPr>
          </a:p>
          <a:p>
            <a:r>
              <a:rPr lang="ru-RU" sz="2000" dirty="0" smtClean="0">
                <a:solidFill>
                  <a:schemeClr val="tx1"/>
                </a:solidFill>
              </a:rPr>
              <a:t>учитель </a:t>
            </a:r>
            <a:r>
              <a:rPr lang="ru-RU" sz="2000" dirty="0" smtClean="0">
                <a:solidFill>
                  <a:schemeClr val="tx1"/>
                </a:solidFill>
              </a:rPr>
              <a:t>биологии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 МКОУ «</a:t>
            </a:r>
            <a:r>
              <a:rPr lang="ru-RU" sz="2000" dirty="0" err="1" smtClean="0">
                <a:solidFill>
                  <a:schemeClr val="tx1"/>
                </a:solidFill>
              </a:rPr>
              <a:t>Микрахская</a:t>
            </a:r>
            <a:r>
              <a:rPr lang="ru-RU" sz="2000" dirty="0" smtClean="0">
                <a:solidFill>
                  <a:schemeClr val="tx1"/>
                </a:solidFill>
              </a:rPr>
              <a:t> СОШ»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75856" y="1124744"/>
            <a:ext cx="554461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isometricLeftDown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Международный день птиц.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Встреча птиц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098" name="Picture 2" descr="G:\День птиц\IMG_20180407_1245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038" y="1700808"/>
            <a:ext cx="3533395" cy="2650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День птиц\Копия IMG_20180407_1227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4007"/>
            <a:ext cx="3350540" cy="2512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G:\День птиц\Копия IMG_20180407_1233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1907" y="2636912"/>
            <a:ext cx="5088565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820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715000"/>
            <a:ext cx="9036495" cy="1143000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>
                <a:solidFill>
                  <a:srgbClr val="4E67C8">
                    <a:lumMod val="75000"/>
                  </a:srgbClr>
                </a:solidFill>
              </a:rPr>
              <a:t>1 апреля – международный День пти</a:t>
            </a:r>
            <a:r>
              <a:rPr lang="ru-RU" sz="3600" dirty="0">
                <a:solidFill>
                  <a:srgbClr val="B4DCFA">
                    <a:lumMod val="25000"/>
                  </a:srgbClr>
                </a:solidFill>
              </a:rPr>
              <a:t>ц</a:t>
            </a:r>
            <a:endParaRPr lang="ru-RU" dirty="0"/>
          </a:p>
        </p:txBody>
      </p:sp>
      <p:pic>
        <p:nvPicPr>
          <p:cNvPr id="5122" name="Picture 2" descr="http://saba2.edusite.ru/images/p83_saryitush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196752"/>
            <a:ext cx="6096000" cy="457200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476672"/>
            <a:ext cx="4797152" cy="3474720"/>
          </a:xfrm>
        </p:spPr>
        <p:txBody>
          <a:bodyPr/>
          <a:lstStyle/>
          <a:p>
            <a:pPr marL="45720" indent="0">
              <a:buNone/>
            </a:pPr>
            <a:r>
              <a:rPr lang="ru-RU" b="1" dirty="0">
                <a:solidFill>
                  <a:srgbClr val="084F68"/>
                </a:solidFill>
                <a:latin typeface="Tahoma"/>
              </a:rPr>
              <a:t>Воробьи, скворцы, синицы</a:t>
            </a:r>
            <a:r>
              <a:rPr lang="ru-RU" b="1" dirty="0">
                <a:solidFill>
                  <a:srgbClr val="084F68"/>
                </a:solidFill>
              </a:rPr>
              <a:t/>
            </a:r>
            <a:br>
              <a:rPr lang="ru-RU" b="1" dirty="0">
                <a:solidFill>
                  <a:srgbClr val="084F68"/>
                </a:solidFill>
              </a:rPr>
            </a:br>
            <a:r>
              <a:rPr lang="ru-RU" b="1" dirty="0">
                <a:solidFill>
                  <a:srgbClr val="084F68"/>
                </a:solidFill>
                <a:latin typeface="Tahoma"/>
              </a:rPr>
              <a:t>И другие тоже птицы.</a:t>
            </a:r>
            <a:r>
              <a:rPr lang="ru-RU" b="1" dirty="0">
                <a:solidFill>
                  <a:srgbClr val="084F68"/>
                </a:solidFill>
              </a:rPr>
              <a:t/>
            </a:r>
            <a:br>
              <a:rPr lang="ru-RU" b="1" dirty="0">
                <a:solidFill>
                  <a:srgbClr val="084F68"/>
                </a:solidFill>
              </a:rPr>
            </a:br>
            <a:r>
              <a:rPr lang="ru-RU" b="1" dirty="0">
                <a:solidFill>
                  <a:srgbClr val="084F68"/>
                </a:solidFill>
                <a:latin typeface="Tahoma"/>
              </a:rPr>
              <a:t>Поздравленья принимайте,</a:t>
            </a:r>
            <a:r>
              <a:rPr lang="ru-RU" b="1" dirty="0">
                <a:solidFill>
                  <a:srgbClr val="084F68"/>
                </a:solidFill>
              </a:rPr>
              <a:t/>
            </a:r>
            <a:br>
              <a:rPr lang="ru-RU" b="1" dirty="0">
                <a:solidFill>
                  <a:srgbClr val="084F68"/>
                </a:solidFill>
              </a:rPr>
            </a:br>
            <a:r>
              <a:rPr lang="ru-RU" b="1" dirty="0">
                <a:solidFill>
                  <a:srgbClr val="084F68"/>
                </a:solidFill>
                <a:latin typeface="Tahoma"/>
              </a:rPr>
              <a:t>И на корм вы налетайте.</a:t>
            </a:r>
            <a:r>
              <a:rPr lang="ru-RU" b="1" dirty="0">
                <a:solidFill>
                  <a:srgbClr val="084F68"/>
                </a:solidFill>
              </a:rPr>
              <a:t/>
            </a:r>
            <a:br>
              <a:rPr lang="ru-RU" b="1" dirty="0">
                <a:solidFill>
                  <a:srgbClr val="084F68"/>
                </a:solidFill>
              </a:rPr>
            </a:br>
            <a:r>
              <a:rPr lang="ru-RU" b="1" dirty="0">
                <a:solidFill>
                  <a:srgbClr val="084F68"/>
                </a:solidFill>
                <a:latin typeface="Tahoma"/>
              </a:rPr>
              <a:t>В ваш международный день</a:t>
            </a:r>
            <a:r>
              <a:rPr lang="ru-RU" b="1" dirty="0">
                <a:solidFill>
                  <a:srgbClr val="084F68"/>
                </a:solidFill>
              </a:rPr>
              <a:t/>
            </a:r>
            <a:br>
              <a:rPr lang="ru-RU" b="1" dirty="0">
                <a:solidFill>
                  <a:srgbClr val="084F68"/>
                </a:solidFill>
              </a:rPr>
            </a:br>
            <a:r>
              <a:rPr lang="ru-RU" b="1" dirty="0">
                <a:solidFill>
                  <a:srgbClr val="084F68"/>
                </a:solidFill>
                <a:latin typeface="Tahoma"/>
              </a:rPr>
              <a:t>Накормить нам вас не лень.</a:t>
            </a:r>
            <a:r>
              <a:rPr lang="ru-RU" b="1" dirty="0">
                <a:solidFill>
                  <a:srgbClr val="084F68"/>
                </a:solidFill>
              </a:rPr>
              <a:t/>
            </a:r>
            <a:br>
              <a:rPr lang="ru-RU" b="1" dirty="0">
                <a:solidFill>
                  <a:srgbClr val="084F68"/>
                </a:solidFill>
              </a:rPr>
            </a:br>
            <a:r>
              <a:rPr lang="ru-RU" b="1" dirty="0">
                <a:solidFill>
                  <a:srgbClr val="084F68"/>
                </a:solidFill>
                <a:latin typeface="Tahoma"/>
              </a:rPr>
              <a:t>Обещаем мы сейчас</a:t>
            </a:r>
            <a:r>
              <a:rPr lang="ru-RU" b="1" dirty="0">
                <a:solidFill>
                  <a:srgbClr val="084F68"/>
                </a:solidFill>
              </a:rPr>
              <a:t/>
            </a:r>
            <a:br>
              <a:rPr lang="ru-RU" b="1" dirty="0">
                <a:solidFill>
                  <a:srgbClr val="084F68"/>
                </a:solidFill>
              </a:rPr>
            </a:br>
            <a:r>
              <a:rPr lang="ru-RU" b="1" dirty="0">
                <a:solidFill>
                  <a:srgbClr val="084F68"/>
                </a:solidFill>
                <a:latin typeface="Tahoma"/>
              </a:rPr>
              <a:t>Всегда заботиться о вас.  </a:t>
            </a:r>
            <a:endParaRPr lang="ru-RU" b="1" dirty="0">
              <a:solidFill>
                <a:srgbClr val="084F6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380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5000">
        <p:split orient="vert"/>
      </p:transition>
    </mc:Choice>
    <mc:Fallback xmlns="">
      <p:transition spd="slow" advClick="0" advTm="1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142984"/>
            <a:ext cx="8229600" cy="1143000"/>
          </a:xfrm>
        </p:spPr>
        <p:txBody>
          <a:bodyPr>
            <a:noAutofit/>
          </a:bodyPr>
          <a:lstStyle/>
          <a:p>
            <a:r>
              <a:rPr lang="ru-RU" sz="2000" b="1" i="1" u="sng" dirty="0" smtClean="0">
                <a:latin typeface="Times New Roman" pitchFamily="18" charset="0"/>
                <a:cs typeface="Times New Roman" pitchFamily="18" charset="0"/>
              </a:rPr>
              <a:t>Первая телеграмма из леса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Открыли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весну грачи. На всех проталинах появились их стаи. Зиму грачи провели на юге нашей страны. Они очень спешили к нам на север - к себе на родину. По дороге они не раз попадали в жестокие метели. Десятки, сотни птиц выбивались из сил и погибали в пути. Первыми долетели самые сильные. Теперь они отдыхают. Они важно расхаживают по дорогам и ковыряют крепкими носами землю. (В. Бианки)</a:t>
            </a:r>
            <a:r>
              <a:rPr lang="ru-RU" sz="2000" b="1" dirty="0"/>
              <a:t/>
            </a:r>
            <a:br>
              <a:rPr lang="ru-RU" sz="2000" b="1" dirty="0"/>
            </a:br>
            <a:endParaRPr lang="ru-RU" sz="2000" dirty="0"/>
          </a:p>
        </p:txBody>
      </p:sp>
      <p:pic>
        <p:nvPicPr>
          <p:cNvPr id="4" name="Содержимое 3" descr="http://bibliopskov.ru/img2013/pt2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08" y="2714620"/>
            <a:ext cx="4071966" cy="33575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857232"/>
            <a:ext cx="8229600" cy="4525963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На шесте – веселый дом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 круглым маленьким окном,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Чтоб уснули наши дети,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Дом качает ветер.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На крыльце поет отец –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Он и летчик и певец.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Кто это?</a:t>
            </a:r>
          </a:p>
          <a:p>
            <a:endParaRPr lang="ru-RU" dirty="0"/>
          </a:p>
        </p:txBody>
      </p:sp>
      <p:pic>
        <p:nvPicPr>
          <p:cNvPr id="4" name="Picture 2" descr="http://www.broo.bashkiria.ru/var/plain_site/storage/images/media/images/metod.-razrabotki-6-2010/8268-1-rus-RU/Metod.-razrabotki-6-201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4" y="1428736"/>
            <a:ext cx="3695700" cy="476250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714488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Кто на елке, на суку </a:t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счет ведет: “Ку-ку. Ку-ку”? </a:t>
            </a:r>
          </a:p>
        </p:txBody>
      </p:sp>
      <p:pic>
        <p:nvPicPr>
          <p:cNvPr id="4" name="Picture 2" descr="Картинка 2 из 6400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1357298"/>
            <a:ext cx="4286248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428736"/>
            <a:ext cx="550072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Хочет — прямо полетит, 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Хочет — в воздухе висит, 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Камнем падает с высот. 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И в полях поет, поет. </a:t>
            </a:r>
          </a:p>
        </p:txBody>
      </p:sp>
      <p:pic>
        <p:nvPicPr>
          <p:cNvPr id="3" name="Рисунок 2" descr="http://bibliopskov.ru/img2013/pt3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2" y="2000240"/>
            <a:ext cx="3429004" cy="392909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жаворонок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2214546" y="485776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571480"/>
            <a:ext cx="521497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Прилетает к нам с теплом, </a:t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Путь, проделав длинный, </a:t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Лепит домик под окном </a:t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Из травы и глины. </a:t>
            </a:r>
          </a:p>
        </p:txBody>
      </p:sp>
      <p:pic>
        <p:nvPicPr>
          <p:cNvPr id="3" name="Рисунок 2" descr="http://bibliopskov.ru/img2013/pt6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0880">
            <a:off x="5048743" y="2093928"/>
            <a:ext cx="3357586" cy="2643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ласточка.wav">
            <a:hlinkClick r:id="" action="ppaction://media"/>
          </p:cNvPr>
          <p:cNvPicPr>
            <a:picLocks noRot="1" noChangeAspect="1"/>
          </p:cNvPicPr>
          <p:nvPr>
            <a:wavAudioFile r:embed="rId1" name="ласточка.wav"/>
          </p:nvPr>
        </p:nvPicPr>
        <p:blipFill>
          <a:blip r:embed="rId4" cstate="email"/>
          <a:stretch>
            <a:fillRect/>
          </a:stretch>
        </p:blipFill>
        <p:spPr>
          <a:xfrm>
            <a:off x="4286248" y="5643578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7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428604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Бродит по болотам грязным, 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Ловит в них лягушек, 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Бестолковых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попрыгушек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857620" y="500042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Встали братья на ходули,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Ищут корма по пути.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 бегу ли, на ходу ли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Им с ходулей не сойти</a:t>
            </a:r>
            <a:r>
              <a:rPr lang="ru-RU" dirty="0"/>
              <a:t>.</a:t>
            </a:r>
          </a:p>
        </p:txBody>
      </p:sp>
      <p:pic>
        <p:nvPicPr>
          <p:cNvPr id="4" name="журавль.wav">
            <a:hlinkClick r:id="" action="ppaction://media"/>
          </p:cNvPr>
          <p:cNvPicPr>
            <a:picLocks noRot="1" noChangeAspect="1"/>
          </p:cNvPicPr>
          <p:nvPr>
            <a:wavAudioFile r:embed="rId1" name="журавль.wav"/>
          </p:nvPr>
        </p:nvPicPr>
        <p:blipFill>
          <a:blip r:embed="rId3" cstate="email"/>
          <a:stretch>
            <a:fillRect/>
          </a:stretch>
        </p:blipFill>
        <p:spPr>
          <a:xfrm>
            <a:off x="7143768" y="6000768"/>
            <a:ext cx="244475" cy="244475"/>
          </a:xfrm>
          <a:prstGeom prst="rect">
            <a:avLst/>
          </a:prstGeom>
        </p:spPr>
      </p:pic>
      <p:pic>
        <p:nvPicPr>
          <p:cNvPr id="7170" name="Picture 2" descr="Птица, журавль, цапля, полет, вода, пруд обои, фото, картинк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428868"/>
            <a:ext cx="3143272" cy="2428892"/>
          </a:xfrm>
          <a:prstGeom prst="rect">
            <a:avLst/>
          </a:prstGeom>
          <a:noFill/>
        </p:spPr>
      </p:pic>
      <p:pic>
        <p:nvPicPr>
          <p:cNvPr id="7172" name="Picture 4" descr="Форумы Mybirds.ru - все о птицах Русская версия Invision Power Board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000496" y="2285992"/>
            <a:ext cx="4548176" cy="319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89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mygazeta.com/i/2011/04/1301949424_125816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2957143"/>
            <a:ext cx="8785862" cy="3900857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26161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rgbClr val="141414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27174" y="581452"/>
            <a:ext cx="540227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 твердит одно - </a:t>
            </a:r>
            <a:r>
              <a:rPr lang="ru-RU" sz="3200" dirty="0" err="1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га-га</a:t>
            </a: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endParaRPr lang="ru-RU" sz="3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Кто обидел? Где? Когда? </a:t>
            </a:r>
            <a:endParaRPr lang="ru-RU" sz="3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Никого я не боюсь, </a:t>
            </a:r>
            <a:endParaRPr lang="ru-RU" sz="3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Ну конечно это... </a:t>
            </a:r>
            <a:endParaRPr lang="ru-RU" sz="3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 descr="http://zoometod.narod.ru/mal/foto1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00892" y="928670"/>
            <a:ext cx="1728778" cy="18803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апреля Международный день птиц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1571612"/>
            <a:ext cx="4572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Международный день птиц проходит ежегодно в рамках программы ЮНЕСКО "Человек и биосфера" и не случайно отмечается именно в апреле. 1 апреля 1906 года была подписана Международная конвенция по охране птиц. 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://trueimages.ru/img/0e/c1/367eda1d14af5ae450762b93eb0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857752" y="2071678"/>
            <a:ext cx="4081508" cy="3286148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ww.stihi.ru/pics/2010/02/23/889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7609934" cy="540060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5512767"/>
            <a:ext cx="756084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dirty="0" smtClean="0">
                <a:ln w="11430"/>
                <a:solidFill>
                  <a:srgbClr val="5ECCF3">
                    <a:lumMod val="50000"/>
                  </a:srgb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Берегите птиц!</a:t>
            </a:r>
            <a:endParaRPr lang="ru-RU" sz="7200" b="1" dirty="0">
              <a:ln w="11430"/>
              <a:solidFill>
                <a:srgbClr val="5ECCF3">
                  <a:lumMod val="50000"/>
                </a:srgb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63416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5000">
        <p:split orient="vert"/>
      </p:transition>
    </mc:Choice>
    <mc:Fallback xmlns="">
      <p:transition spd="slow" advClick="0" advTm="1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kolyan.net/uploads/posts/2011-10/thumbs/1319605684_f1380c3dfbb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21" y="116633"/>
            <a:ext cx="8865967" cy="6801464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70887" y="4593902"/>
            <a:ext cx="70400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Птицы – наши друзья</a:t>
            </a:r>
            <a:r>
              <a:rPr lang="ru-RU" sz="5400" b="1" spc="50" dirty="0" smtClean="0">
                <a:ln w="11430"/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  <a:endParaRPr lang="ru-RU" sz="5400" b="1" spc="50" dirty="0">
              <a:ln w="11430"/>
              <a:solidFill>
                <a:schemeClr val="accent2">
                  <a:lumMod val="20000"/>
                  <a:lumOff val="80000"/>
                </a:schemeClr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797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5000">
        <p:split orient="vert"/>
      </p:transition>
    </mc:Choice>
    <mc:Fallback xmlns="">
      <p:transition spd="slow" advClick="0" advTm="15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5852" y="1071546"/>
            <a:ext cx="650085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>
                <a:hlinkClick r:id="rId2"/>
              </a:rPr>
              <a:t>педагоги-и-родители.рф</a:t>
            </a:r>
            <a:r>
              <a:rPr lang="ru-RU" dirty="0" smtClean="0"/>
              <a:t>›</a:t>
            </a:r>
            <a:r>
              <a:rPr lang="ru-RU" dirty="0" err="1" smtClean="0">
                <a:hlinkClick r:id="rId3"/>
              </a:rPr>
              <a:t>master-klass</a:t>
            </a:r>
            <a:r>
              <a:rPr lang="ru-RU" dirty="0" smtClean="0">
                <a:hlinkClick r:id="rId3"/>
              </a:rPr>
              <a:t>/</a:t>
            </a:r>
            <a:r>
              <a:rPr lang="ru-RU" dirty="0" err="1" smtClean="0">
                <a:hlinkClick r:id="rId3"/>
              </a:rPr>
              <a:t>podelki-iz</a:t>
            </a:r>
            <a:r>
              <a:rPr lang="ru-RU" dirty="0" smtClean="0">
                <a:hlinkClick r:id="rId3"/>
              </a:rPr>
              <a:t>-…</a:t>
            </a:r>
            <a:r>
              <a:rPr lang="ru-RU" dirty="0" smtClean="0"/>
              <a:t>поделка- птичка</a:t>
            </a: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71538" y="1714488"/>
            <a:ext cx="578647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4"/>
              </a:rPr>
              <a:t>http://yandex.ru/images/#!/images/search?viewport</a:t>
            </a:r>
            <a:r>
              <a:rPr lang="ru-RU" dirty="0" smtClean="0">
                <a:hlinkClick r:id="rId4"/>
              </a:rPr>
              <a:t>-</a:t>
            </a:r>
            <a:r>
              <a:rPr lang="ru-RU" dirty="0" smtClean="0"/>
              <a:t> картинки- птицы</a:t>
            </a:r>
          </a:p>
          <a:p>
            <a:r>
              <a:rPr lang="en-US" dirty="0" smtClean="0"/>
              <a:t>Mozofon.com- </a:t>
            </a:r>
            <a:r>
              <a:rPr lang="ru-RU" dirty="0" smtClean="0"/>
              <a:t> голоса птиц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285984" y="714356"/>
            <a:ext cx="5286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Источники: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1472" y="357166"/>
            <a:ext cx="45720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indent="0"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День птиц - это не только годовщина Конвенции, но и время прилета пернатых с зимовок. В России праздник отмечали с 1994 года, но и раньше возвращение перелетных птиц праздновалось потому, что означало наступление весны. Обычай старины - печь в этот день жаворонков из теста и петь особые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песенки-заклички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Одна из старейших традиций - развешивание в этот день скворечников,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синичников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гоголятников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и прочих "птичьих домиков.</a:t>
            </a:r>
          </a:p>
        </p:txBody>
      </p:sp>
      <p:pic>
        <p:nvPicPr>
          <p:cNvPr id="1027" name="Picture 3" descr="M:\заклички\Новая папка\1272300014_screenhunter_05-apr_-26-20_3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5613406" y="1816090"/>
            <a:ext cx="2560625" cy="3643306"/>
          </a:xfrm>
          <a:prstGeom prst="rect">
            <a:avLst/>
          </a:prstGeom>
          <a:noFill/>
        </p:spPr>
      </p:pic>
      <p:pic>
        <p:nvPicPr>
          <p:cNvPr id="1028" name="Picture 4" descr="C:\Users\123\Documents\картинки\рисунки\анимашки\птицы\ani-bird_house[1]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00958" y="285728"/>
            <a:ext cx="1214446" cy="1071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Фото 1934 года,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"Парад-маскарад 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защиту полезных птиц". </a:t>
            </a:r>
          </a:p>
        </p:txBody>
      </p:sp>
      <p:pic>
        <p:nvPicPr>
          <p:cNvPr id="2050" name="Picture 2" descr="M:\заклички\401558_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571612"/>
            <a:ext cx="7335555" cy="48672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22 марта(9 марта ) 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славянский праздник «Сороки, Жаворонки». </a:t>
            </a:r>
          </a:p>
        </p:txBody>
      </p:sp>
      <p:pic>
        <p:nvPicPr>
          <p:cNvPr id="3074" name="Picture 2" descr="M:\заклички\soroki-gavoronki-300x2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2262188"/>
            <a:ext cx="5357850" cy="35242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Изготовление птички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Рисунок 2" descr="Мастер-класс для детей. Как сделать птицу своими руками?">
            <a:hlinkClick r:id="rId2"/>
          </p:cNvPr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596" y="1428736"/>
            <a:ext cx="3000396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Мастер-класс для детей. Как сделать птицу своими руками?">
            <a:hlinkClick r:id="rId4"/>
          </p:cNvPr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0034" y="4071942"/>
            <a:ext cx="2928958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Мастер-класс для детей. Как сделать птицу своими руками?">
            <a:hlinkClick r:id="rId6"/>
          </p:cNvPr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00034" y="5429264"/>
            <a:ext cx="2857520" cy="1142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Мастер-класс для детей. Как сделать птицу своими руками?">
            <a:hlinkClick r:id="rId8"/>
          </p:cNvPr>
          <p:cNvPicPr/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5572132" y="1500174"/>
            <a:ext cx="2857520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Мастер-класс для детей. Как сделать птицу своими руками?">
            <a:hlinkClick r:id="rId10"/>
          </p:cNvPr>
          <p:cNvPicPr/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428596" y="2714620"/>
            <a:ext cx="3000396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Мастер-класс для детей. Как сделать птицу своими руками?">
            <a:hlinkClick r:id="rId12"/>
          </p:cNvPr>
          <p:cNvPicPr/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5572132" y="4643446"/>
            <a:ext cx="2857520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Мастер-класс для детей. Как сделать птицу своими руками?">
            <a:hlinkClick r:id="rId14"/>
          </p:cNvPr>
          <p:cNvPicPr/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3643306" y="2357430"/>
            <a:ext cx="1571636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Мастер-класс для детей. Как сделать птицу своими руками?">
            <a:hlinkClick r:id="rId16"/>
          </p:cNvPr>
          <p:cNvPicPr/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5572132" y="2928934"/>
            <a:ext cx="2786082" cy="1500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5357786" y="5929330"/>
            <a:ext cx="37862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автор: </a:t>
            </a:r>
            <a:r>
              <a:rPr lang="ru-RU" dirty="0" err="1"/>
              <a:t>Хлопонина</a:t>
            </a:r>
            <a:r>
              <a:rPr lang="ru-RU" dirty="0"/>
              <a:t> Светлана Николаевна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4348" y="2500306"/>
            <a:ext cx="7772400" cy="1500187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Участники и победители школьного конкурса кормушек</a:t>
            </a:r>
            <a:endParaRPr lang="ru-RU" sz="40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G:\День птиц\IMG_20180407_1232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76672"/>
            <a:ext cx="2496277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G:\День птиц\IMG_20180407_1235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86662"/>
            <a:ext cx="2928325" cy="2196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:\День птиц\IMG_20180407_1236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444208" y="4149080"/>
            <a:ext cx="1560174" cy="2080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G:\День птиц\IMG_20180407_12365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293096"/>
            <a:ext cx="2723532" cy="204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G:\День птиц\IMG_20180407_1234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4224470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G:\День птиц\IMG_20180407_1233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708920"/>
            <a:ext cx="5088565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820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День птиц\IMG_20180407_1236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656"/>
            <a:ext cx="3960440" cy="297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G:\День птиц\IMG_20180407_1242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9728" y="305390"/>
            <a:ext cx="3348372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G:\День птиц\IMG_20180407_12425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573016"/>
            <a:ext cx="216024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820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285</Words>
  <Application>Microsoft Office PowerPoint</Application>
  <PresentationFormat>Экран (4:3)</PresentationFormat>
  <Paragraphs>39</Paragraphs>
  <Slides>22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Тема Office</vt:lpstr>
      <vt:lpstr>1_Тема Office</vt:lpstr>
      <vt:lpstr>2_Тема Office</vt:lpstr>
      <vt:lpstr>3_Тема Office</vt:lpstr>
      <vt:lpstr>Воздушный поток</vt:lpstr>
      <vt:lpstr>1_Воздушный поток</vt:lpstr>
      <vt:lpstr>Презентация PowerPoint</vt:lpstr>
      <vt:lpstr>1 апреля Международный день птиц</vt:lpstr>
      <vt:lpstr>Презентация PowerPoint</vt:lpstr>
      <vt:lpstr>Фото 1934 года, "Парад-маскарад в защиту полезных птиц". </vt:lpstr>
      <vt:lpstr>22 марта(9 марта )  славянский праздник «Сороки, Жаворонки». </vt:lpstr>
      <vt:lpstr>Изготовление птички</vt:lpstr>
      <vt:lpstr>Презентация PowerPoint</vt:lpstr>
      <vt:lpstr>Презентация PowerPoint</vt:lpstr>
      <vt:lpstr>Презентация PowerPoint</vt:lpstr>
      <vt:lpstr>Презентация PowerPoint</vt:lpstr>
      <vt:lpstr>1 апреля – международный День птиц</vt:lpstr>
      <vt:lpstr>Презентация PowerPoint</vt:lpstr>
      <vt:lpstr>Первая телеграмма из леса Открыли весну грачи. На всех проталинах появились их стаи. Зиму грачи провели на юге нашей страны. Они очень спешили к нам на север - к себе на родину. По дороге они не раз попадали в жестокие метели. Десятки, сотни птиц выбивались из сил и погибали в пути. Первыми долетели самые сильные. Теперь они отдыхают. Они важно расхаживают по дорогам и ковыряют крепкими носами землю. (В. Бианки)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123</dc:creator>
  <cp:lastModifiedBy>Admin</cp:lastModifiedBy>
  <cp:revision>18</cp:revision>
  <dcterms:created xsi:type="dcterms:W3CDTF">2015-03-21T12:58:37Z</dcterms:created>
  <dcterms:modified xsi:type="dcterms:W3CDTF">2018-04-10T17:41:39Z</dcterms:modified>
</cp:coreProperties>
</file>