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1" r:id="rId3"/>
    <p:sldId id="272" r:id="rId4"/>
    <p:sldId id="273" r:id="rId5"/>
    <p:sldId id="274" r:id="rId6"/>
    <p:sldId id="275" r:id="rId7"/>
    <p:sldId id="276" r:id="rId8"/>
    <p:sldId id="277" r:id="rId9"/>
    <p:sldId id="278" r:id="rId10"/>
    <p:sldId id="287" r:id="rId11"/>
    <p:sldId id="279" r:id="rId12"/>
    <p:sldId id="280" r:id="rId13"/>
    <p:sldId id="288" r:id="rId14"/>
    <p:sldId id="281" r:id="rId15"/>
    <p:sldId id="282" r:id="rId16"/>
    <p:sldId id="283" r:id="rId17"/>
    <p:sldId id="284" r:id="rId18"/>
    <p:sldId id="285" r:id="rId19"/>
    <p:sldId id="286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3" d="100"/>
          <a:sy n="73" d="100"/>
        </p:scale>
        <p:origin x="-129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838422-E54F-4AEB-A673-D123A0021365}" type="datetimeFigureOut">
              <a:rPr lang="ru-RU" smtClean="0"/>
              <a:t>26.09.2016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91854E-B2AD-4186-8861-74AE67EDBDC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838422-E54F-4AEB-A673-D123A0021365}" type="datetimeFigureOut">
              <a:rPr lang="ru-RU" smtClean="0"/>
              <a:t>26.09.2016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91854E-B2AD-4186-8861-74AE67EDBDC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838422-E54F-4AEB-A673-D123A0021365}" type="datetimeFigureOut">
              <a:rPr lang="ru-RU" smtClean="0"/>
              <a:t>26.09.2016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91854E-B2AD-4186-8861-74AE67EDBDC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>
  <p:cSld name="Заголовок, текст и кли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828800"/>
            <a:ext cx="4038600" cy="43021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Клип 3"/>
          <p:cNvSpPr>
            <a:spLocks noGrp="1"/>
          </p:cNvSpPr>
          <p:nvPr>
            <p:ph type="clipArt" sz="half" idx="2"/>
          </p:nvPr>
        </p:nvSpPr>
        <p:spPr>
          <a:xfrm>
            <a:off x="4648200" y="1828800"/>
            <a:ext cx="4038600" cy="4302125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A6AAE35-51A1-4F70-804E-6DBB43E9158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838422-E54F-4AEB-A673-D123A0021365}" type="datetimeFigureOut">
              <a:rPr lang="ru-RU" smtClean="0"/>
              <a:t>26.09.2016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91854E-B2AD-4186-8861-74AE67EDBDC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838422-E54F-4AEB-A673-D123A0021365}" type="datetimeFigureOut">
              <a:rPr lang="ru-RU" smtClean="0"/>
              <a:t>26.09.2016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91854E-B2AD-4186-8861-74AE67EDBDC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838422-E54F-4AEB-A673-D123A0021365}" type="datetimeFigureOut">
              <a:rPr lang="ru-RU" smtClean="0"/>
              <a:t>26.09.2016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91854E-B2AD-4186-8861-74AE67EDBDC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838422-E54F-4AEB-A673-D123A0021365}" type="datetimeFigureOut">
              <a:rPr lang="ru-RU" smtClean="0"/>
              <a:t>26.09.2016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91854E-B2AD-4186-8861-74AE67EDBDC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838422-E54F-4AEB-A673-D123A0021365}" type="datetimeFigureOut">
              <a:rPr lang="ru-RU" smtClean="0"/>
              <a:t>26.09.2016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91854E-B2AD-4186-8861-74AE67EDBDC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838422-E54F-4AEB-A673-D123A0021365}" type="datetimeFigureOut">
              <a:rPr lang="ru-RU" smtClean="0"/>
              <a:t>26.09.2016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91854E-B2AD-4186-8861-74AE67EDBDC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838422-E54F-4AEB-A673-D123A0021365}" type="datetimeFigureOut">
              <a:rPr lang="ru-RU" smtClean="0"/>
              <a:t>26.09.2016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91854E-B2AD-4186-8861-74AE67EDBDC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838422-E54F-4AEB-A673-D123A0021365}" type="datetimeFigureOut">
              <a:rPr lang="ru-RU" smtClean="0"/>
              <a:t>26.09.2016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91854E-B2AD-4186-8861-74AE67EDBDC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838422-E54F-4AEB-A673-D123A0021365}" type="datetimeFigureOut">
              <a:rPr lang="ru-RU" smtClean="0"/>
              <a:t>26.09.2016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91854E-B2AD-4186-8861-74AE67EDBDC8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Картинки по запросу фон для презентаци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899592" y="1124744"/>
            <a:ext cx="7488832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b="1" dirty="0" smtClean="0">
                <a:latin typeface="Times New Roman" pitchFamily="18" charset="0"/>
                <a:cs typeface="Times New Roman" pitchFamily="18" charset="0"/>
              </a:rPr>
              <a:t>Тема:</a:t>
            </a:r>
          </a:p>
          <a:p>
            <a:pPr algn="ctr"/>
            <a:r>
              <a:rPr lang="ru-RU" sz="6000" b="1" dirty="0" smtClean="0">
                <a:latin typeface="Times New Roman" pitchFamily="18" charset="0"/>
                <a:cs typeface="Times New Roman" pitchFamily="18" charset="0"/>
              </a:rPr>
              <a:t>Вид: критерии и структура</a:t>
            </a:r>
            <a:endParaRPr lang="ru-RU" sz="60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2" descr="Картинки по запросу фон для презентаци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6386" name="Номер слайда 6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FA920A98-20F8-44F1-8098-ACDF7D1DC8AC}" type="slidenum">
              <a:rPr lang="ru-RU" smtClean="0"/>
              <a:pPr/>
              <a:t>10</a:t>
            </a:fld>
            <a:endParaRPr lang="ru-RU" smtClean="0"/>
          </a:p>
        </p:txBody>
      </p:sp>
      <p:sp>
        <p:nvSpPr>
          <p:cNvPr id="15363" name="Rectangle 5"/>
          <p:cNvSpPr>
            <a:spLocks noGrp="1" noChangeArrowheads="1"/>
          </p:cNvSpPr>
          <p:nvPr>
            <p:ph type="body" sz="half" idx="1"/>
          </p:nvPr>
        </p:nvSpPr>
        <p:spPr>
          <a:xfrm>
            <a:off x="179388" y="1484313"/>
            <a:ext cx="4286250" cy="1584325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</a:pPr>
            <a:endParaRPr lang="ru-RU" sz="2800" b="1" dirty="0" smtClean="0">
              <a:solidFill>
                <a:schemeClr val="folHlink"/>
              </a:solidFill>
            </a:endParaRPr>
          </a:p>
        </p:txBody>
      </p:sp>
      <p:sp>
        <p:nvSpPr>
          <p:cNvPr id="15364" name="WordArt 7"/>
          <p:cNvSpPr>
            <a:spLocks noChangeArrowheads="1" noChangeShapeType="1" noTextEdit="1"/>
          </p:cNvSpPr>
          <p:nvPr/>
        </p:nvSpPr>
        <p:spPr bwMode="auto">
          <a:xfrm>
            <a:off x="827088" y="836613"/>
            <a:ext cx="7561262" cy="523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ru-RU" sz="3600" b="1" i="1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0033CC"/>
              </a:solidFill>
              <a:effectLst>
                <a:outerShdw dist="35921" dir="2700000" algn="ctr" rotWithShape="0">
                  <a:srgbClr val="808080">
                    <a:alpha val="79999"/>
                  </a:srgbClr>
                </a:outerShdw>
              </a:effectLst>
              <a:latin typeface="Arial"/>
              <a:cs typeface="Arial"/>
            </a:endParaRPr>
          </a:p>
        </p:txBody>
      </p:sp>
      <p:sp>
        <p:nvSpPr>
          <p:cNvPr id="16389" name="Клип 5"/>
          <p:cNvSpPr>
            <a:spLocks noGrp="1" noTextEdit="1"/>
          </p:cNvSpPr>
          <p:nvPr>
            <p:ph type="clipArt" sz="half" idx="2"/>
          </p:nvPr>
        </p:nvSpPr>
        <p:spPr/>
      </p:sp>
      <p:pic>
        <p:nvPicPr>
          <p:cNvPr id="16390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977063" y="3500438"/>
            <a:ext cx="2166937" cy="3095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1" name="Picture 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00563" y="1412875"/>
            <a:ext cx="3024187" cy="2178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2" name="Picture 8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132138" y="4508500"/>
            <a:ext cx="2592387" cy="2055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3" name="Picture 9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95288" y="3573463"/>
            <a:ext cx="2735262" cy="2060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94" name="Text Box 11"/>
          <p:cNvSpPr txBox="1">
            <a:spLocks noChangeArrowheads="1"/>
          </p:cNvSpPr>
          <p:nvPr/>
        </p:nvSpPr>
        <p:spPr bwMode="auto">
          <a:xfrm>
            <a:off x="7199313" y="6491288"/>
            <a:ext cx="1944687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/>
              <a:t>дятел пёстрый</a:t>
            </a:r>
          </a:p>
        </p:txBody>
      </p:sp>
      <p:sp>
        <p:nvSpPr>
          <p:cNvPr id="16395" name="Text Box 12"/>
          <p:cNvSpPr txBox="1">
            <a:spLocks noChangeArrowheads="1"/>
          </p:cNvSpPr>
          <p:nvPr/>
        </p:nvSpPr>
        <p:spPr bwMode="auto">
          <a:xfrm>
            <a:off x="4572000" y="3500438"/>
            <a:ext cx="21605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/>
              <a:t>Дятел черный</a:t>
            </a:r>
          </a:p>
        </p:txBody>
      </p:sp>
      <p:sp>
        <p:nvSpPr>
          <p:cNvPr id="16396" name="Text Box 13"/>
          <p:cNvSpPr txBox="1">
            <a:spLocks noChangeArrowheads="1"/>
          </p:cNvSpPr>
          <p:nvPr/>
        </p:nvSpPr>
        <p:spPr bwMode="auto">
          <a:xfrm>
            <a:off x="3348038" y="4076700"/>
            <a:ext cx="24479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/>
              <a:t>Клевер луговой</a:t>
            </a:r>
          </a:p>
        </p:txBody>
      </p:sp>
      <p:sp>
        <p:nvSpPr>
          <p:cNvPr id="16397" name="Text Box 14"/>
          <p:cNvSpPr txBox="1">
            <a:spLocks noChangeArrowheads="1"/>
          </p:cNvSpPr>
          <p:nvPr/>
        </p:nvSpPr>
        <p:spPr bwMode="auto">
          <a:xfrm>
            <a:off x="468313" y="3141663"/>
            <a:ext cx="2376487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Клевер ползучий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0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3" grpId="0" build="p"/>
      <p:bldP spid="1536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Картинки по запросу фон для презентаци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074" name="Titr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836712"/>
          </a:xfrm>
        </p:spPr>
        <p:txBody>
          <a:bodyPr/>
          <a:lstStyle/>
          <a:p>
            <a:r>
              <a:rPr lang="ru-RU" sz="4800" b="1" dirty="0" smtClean="0">
                <a:solidFill>
                  <a:srgbClr val="594E7A"/>
                </a:solidFill>
                <a:latin typeface="Times New Roman" pitchFamily="18" charset="0"/>
                <a:cs typeface="Times New Roman" pitchFamily="18" charset="0"/>
              </a:rPr>
              <a:t>Физиологический критерий</a:t>
            </a:r>
            <a:endParaRPr lang="fr-FR" sz="4800" b="1" dirty="0" smtClean="0">
              <a:solidFill>
                <a:srgbClr val="594E7A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75" name="Espace réservé du contenu 2"/>
          <p:cNvSpPr>
            <a:spLocks noGrp="1"/>
          </p:cNvSpPr>
          <p:nvPr>
            <p:ph idx="1"/>
          </p:nvPr>
        </p:nvSpPr>
        <p:spPr>
          <a:xfrm>
            <a:off x="285720" y="980728"/>
            <a:ext cx="5857916" cy="5544616"/>
          </a:xfrm>
        </p:spPr>
        <p:txBody>
          <a:bodyPr>
            <a:normAutofit/>
          </a:bodyPr>
          <a:lstStyle/>
          <a:p>
            <a:pPr marL="0" indent="0">
              <a:spcBef>
                <a:spcPts val="500"/>
              </a:spcBef>
              <a:buNone/>
            </a:pP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Физиологический критерий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отражает сходство всех процессов жизнедеятельности у особей одного вида: одинаковые способы питания, размножения, сходные реакции на внешние раздражители, одинаковые биологические ритмы( периоды спячки и миграции).</a:t>
            </a:r>
            <a:endParaRPr lang="fr-FR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5842" name="Picture 2" descr="http://900igr.net/datai/priroda/4-Zima-1.files/0013-024-Mnogie-ptitsy-uletajut-na-jug-v-teplye-strany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49385" y="2143116"/>
            <a:ext cx="2894615" cy="1905245"/>
          </a:xfrm>
          <a:prstGeom prst="rect">
            <a:avLst/>
          </a:prstGeom>
          <a:noFill/>
        </p:spPr>
      </p:pic>
      <p:pic>
        <p:nvPicPr>
          <p:cNvPr id="35844" name="Picture 4" descr="http://www.walland.ru/fotos/1274626356_3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286480" y="4429132"/>
            <a:ext cx="2857520" cy="178595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58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58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58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58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58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58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4" grpId="0"/>
      <p:bldP spid="3075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Картинки по запросу фон для презентаци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074" name="Titre 1"/>
          <p:cNvSpPr>
            <a:spLocks noGrp="1"/>
          </p:cNvSpPr>
          <p:nvPr>
            <p:ph type="title"/>
          </p:nvPr>
        </p:nvSpPr>
        <p:spPr>
          <a:xfrm>
            <a:off x="179512" y="0"/>
            <a:ext cx="8784976" cy="922114"/>
          </a:xfrm>
        </p:spPr>
        <p:txBody>
          <a:bodyPr/>
          <a:lstStyle/>
          <a:p>
            <a:r>
              <a:rPr lang="ru-RU" sz="4800" b="1" dirty="0" smtClean="0">
                <a:solidFill>
                  <a:srgbClr val="594E7A"/>
                </a:solidFill>
                <a:latin typeface="Times New Roman" pitchFamily="18" charset="0"/>
                <a:cs typeface="Times New Roman" pitchFamily="18" charset="0"/>
              </a:rPr>
              <a:t>Географический критерий</a:t>
            </a:r>
            <a:endParaRPr lang="fr-FR" sz="4800" b="1" dirty="0" smtClean="0">
              <a:solidFill>
                <a:srgbClr val="594E7A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75" name="Espace réservé du contenu 2"/>
          <p:cNvSpPr>
            <a:spLocks noGrp="1"/>
          </p:cNvSpPr>
          <p:nvPr>
            <p:ph idx="1"/>
          </p:nvPr>
        </p:nvSpPr>
        <p:spPr>
          <a:xfrm>
            <a:off x="457200" y="908720"/>
            <a:ext cx="8229600" cy="530634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600" i="1" dirty="0" smtClean="0">
                <a:latin typeface="Times New Roman" pitchFamily="18" charset="0"/>
                <a:cs typeface="Times New Roman" pitchFamily="18" charset="0"/>
              </a:rPr>
              <a:t>Географический критерий 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определяет область распространения, т. е. ареал вида. </a:t>
            </a:r>
          </a:p>
          <a:p>
            <a:pPr marL="0" indent="0">
              <a:buNone/>
            </a:pPr>
            <a:r>
              <a:rPr lang="ru-RU" sz="3600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Космополиты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– виды, занимающие обширные площади и встречающиеся повсеместно.</a:t>
            </a:r>
          </a:p>
          <a:p>
            <a:pPr marL="0" indent="0">
              <a:buNone/>
            </a:pPr>
            <a:r>
              <a:rPr lang="ru-RU" sz="3600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Эндемики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– виды, обитающие на небольших территориях и не встречающиеся в других местах.</a:t>
            </a:r>
            <a:endParaRPr lang="fr-FR" sz="36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0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0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0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0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0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0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4" grpId="0"/>
      <p:bldP spid="3075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Картинки по запросу фон для презентаци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7170" name="Прямоугольник 5"/>
          <p:cNvSpPr>
            <a:spLocks noChangeArrowheads="1"/>
          </p:cNvSpPr>
          <p:nvPr/>
        </p:nvSpPr>
        <p:spPr bwMode="auto">
          <a:xfrm>
            <a:off x="1071538" y="214290"/>
            <a:ext cx="6972325" cy="647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609600" indent="-609600">
              <a:lnSpc>
                <a:spcPct val="80000"/>
              </a:lnSpc>
              <a:defRPr/>
            </a:pPr>
            <a:r>
              <a:rPr lang="ru-RU" sz="4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nstantia" pitchFamily="18" charset="0"/>
              </a:rPr>
              <a:t>Генетический критерий</a:t>
            </a:r>
          </a:p>
        </p:txBody>
      </p:sp>
      <p:sp>
        <p:nvSpPr>
          <p:cNvPr id="7171" name="TextBox 6"/>
          <p:cNvSpPr txBox="1">
            <a:spLocks noChangeArrowheads="1"/>
          </p:cNvSpPr>
          <p:nvPr/>
        </p:nvSpPr>
        <p:spPr bwMode="auto">
          <a:xfrm>
            <a:off x="214313" y="857250"/>
            <a:ext cx="8786812" cy="181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ru-RU" sz="2800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itchFamily="18" charset="0"/>
              </a:rPr>
              <a:t>Каждый  вид   имеет   определенный  набор  хромосом </a:t>
            </a:r>
            <a:r>
              <a:rPr lang="ru-RU" sz="2800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itchFamily="18" charset="0"/>
              </a:rPr>
              <a:t>– кариотип</a:t>
            </a:r>
            <a:r>
              <a:rPr lang="ru-RU" sz="2800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itchFamily="18" charset="0"/>
              </a:rPr>
              <a:t>, который отличается количеством хромосом, </a:t>
            </a:r>
            <a:r>
              <a:rPr lang="ru-RU" sz="2800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itchFamily="18" charset="0"/>
              </a:rPr>
              <a:t>их </a:t>
            </a:r>
            <a:r>
              <a:rPr lang="ru-RU" sz="2800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itchFamily="18" charset="0"/>
              </a:rPr>
              <a:t>формой,  размерами,  </a:t>
            </a:r>
            <a:r>
              <a:rPr lang="ru-RU" sz="2800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itchFamily="18" charset="0"/>
              </a:rPr>
              <a:t>строением.</a:t>
            </a:r>
            <a:endParaRPr lang="ru-RU" sz="2800" b="1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nstantia" pitchFamily="18" charset="0"/>
            </a:endParaRPr>
          </a:p>
        </p:txBody>
      </p:sp>
      <p:pic>
        <p:nvPicPr>
          <p:cNvPr id="7172" name="Picture 4" descr="D:\МАМА\Мои картинки\антропогенез\шимпанзе 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8749" y="2742221"/>
            <a:ext cx="3179665" cy="383005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173" name="Picture 6" descr="C:\Documents and Settings\User\Рабочий стол\таракан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05401" y="2752710"/>
            <a:ext cx="2928962" cy="380677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1" name="Двойная стрелка влево/вправо 10"/>
          <p:cNvSpPr/>
          <p:nvPr/>
        </p:nvSpPr>
        <p:spPr>
          <a:xfrm>
            <a:off x="3643313" y="4929188"/>
            <a:ext cx="2500312" cy="984250"/>
          </a:xfrm>
          <a:prstGeom prst="leftRightArrow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itchFamily="18" charset="0"/>
              </a:rPr>
              <a:t>48 хромосом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Картинки по запросу фон для презентаци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074" name="Titre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908720"/>
          </a:xfrm>
        </p:spPr>
        <p:txBody>
          <a:bodyPr/>
          <a:lstStyle/>
          <a:p>
            <a:r>
              <a:rPr lang="ru-RU" sz="4800" b="1" dirty="0" smtClean="0">
                <a:solidFill>
                  <a:srgbClr val="594E7A"/>
                </a:solidFill>
                <a:latin typeface="Times New Roman" pitchFamily="18" charset="0"/>
                <a:cs typeface="Times New Roman" pitchFamily="18" charset="0"/>
              </a:rPr>
              <a:t>Генетический критерий</a:t>
            </a:r>
            <a:endParaRPr lang="fr-FR" sz="4800" b="1" dirty="0" smtClean="0">
              <a:solidFill>
                <a:srgbClr val="594E7A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75" name="Espace réservé du contenu 2"/>
          <p:cNvSpPr>
            <a:spLocks noGrp="1"/>
          </p:cNvSpPr>
          <p:nvPr>
            <p:ph idx="1"/>
          </p:nvPr>
        </p:nvSpPr>
        <p:spPr>
          <a:xfrm>
            <a:off x="323528" y="908720"/>
            <a:ext cx="6000792" cy="5688632"/>
          </a:xfrm>
        </p:spPr>
        <p:txBody>
          <a:bodyPr>
            <a:normAutofit/>
          </a:bodyPr>
          <a:lstStyle/>
          <a:p>
            <a:pPr marL="0" indent="17463">
              <a:buNone/>
            </a:pPr>
            <a:r>
              <a:rPr lang="ru-RU" sz="3400" dirty="0" smtClean="0">
                <a:latin typeface="Times New Roman" pitchFamily="18" charset="0"/>
                <a:cs typeface="Times New Roman" pitchFamily="18" charset="0"/>
              </a:rPr>
              <a:t>Иногда среди очень похожих особей обнаруживаются группы, которые не скрещиваются друг с другом. Это так называемые </a:t>
            </a:r>
            <a:r>
              <a:rPr lang="ru-RU" sz="3400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виды-двойники</a:t>
            </a:r>
            <a:r>
              <a:rPr lang="ru-RU" sz="3400" dirty="0" smtClean="0">
                <a:latin typeface="Times New Roman" pitchFamily="18" charset="0"/>
                <a:cs typeface="Times New Roman" pitchFamily="18" charset="0"/>
              </a:rPr>
              <a:t>, которые встречаются практически во всех крупных систематических группах и отличаются друг от друга числом хромосом.</a:t>
            </a:r>
            <a:endParaRPr lang="fr-FR" sz="3400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8914" name="Picture 2" descr="http://4.bp.blogspot.com/-IIsW_7e6Fx0/TcjdqLu15dI/AAAAAAAABMk/vZojfanek5Q/s1600/Neolamprologus%2Bpulcher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72264" y="2060848"/>
            <a:ext cx="2571736" cy="3688284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89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89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89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4" grpId="0"/>
      <p:bldP spid="3075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Картинки по запросу фон для презентаци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074" name="Titr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836712"/>
          </a:xfrm>
        </p:spPr>
        <p:txBody>
          <a:bodyPr/>
          <a:lstStyle/>
          <a:p>
            <a:r>
              <a:rPr lang="ru-RU" sz="4800" b="1" dirty="0" smtClean="0">
                <a:solidFill>
                  <a:srgbClr val="594E7A"/>
                </a:solidFill>
                <a:latin typeface="Times New Roman" pitchFamily="18" charset="0"/>
                <a:cs typeface="Times New Roman" pitchFamily="18" charset="0"/>
              </a:rPr>
              <a:t>Экологический критерий</a:t>
            </a:r>
            <a:endParaRPr lang="fr-FR" sz="4800" b="1" dirty="0" smtClean="0">
              <a:solidFill>
                <a:srgbClr val="594E7A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75" name="Espace réservé du contenu 2"/>
          <p:cNvSpPr>
            <a:spLocks noGrp="1"/>
          </p:cNvSpPr>
          <p:nvPr>
            <p:ph idx="1"/>
          </p:nvPr>
        </p:nvSpPr>
        <p:spPr>
          <a:xfrm>
            <a:off x="457200" y="764704"/>
            <a:ext cx="8229600" cy="545035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600" i="1" dirty="0" smtClean="0">
                <a:latin typeface="Times New Roman" pitchFamily="18" charset="0"/>
                <a:cs typeface="Times New Roman" pitchFamily="18" charset="0"/>
              </a:rPr>
              <a:t>Экологический критерий 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характеризуется определенными формами взаимоотношений организмов данного вида с представителями других видов и факторами неживой природы, т. е. теми условиями, в которых этот вид встречается в природе.</a:t>
            </a:r>
            <a:endParaRPr lang="fr-FR" sz="36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4" grpId="0"/>
      <p:bldP spid="3075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Картинки по запросу фон для презентаци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074" name="Titre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/>
          <a:lstStyle/>
          <a:p>
            <a:r>
              <a:rPr lang="ru-RU" sz="4800" b="1" dirty="0" smtClean="0">
                <a:solidFill>
                  <a:srgbClr val="594E7A"/>
                </a:solidFill>
                <a:latin typeface="Times New Roman" pitchFamily="18" charset="0"/>
                <a:cs typeface="Times New Roman" pitchFamily="18" charset="0"/>
              </a:rPr>
              <a:t>Биохимический критерий</a:t>
            </a:r>
            <a:endParaRPr lang="fr-FR" sz="4800" b="1" dirty="0" smtClean="0">
              <a:solidFill>
                <a:srgbClr val="594E7A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75" name="Espace réservé du contenu 2"/>
          <p:cNvSpPr>
            <a:spLocks noGrp="1"/>
          </p:cNvSpPr>
          <p:nvPr>
            <p:ph idx="1"/>
          </p:nvPr>
        </p:nvSpPr>
        <p:spPr>
          <a:xfrm>
            <a:off x="500034" y="1196752"/>
            <a:ext cx="4114800" cy="4989725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Биохимический критерий определяется сходством или различием строения белков, химического состава клеток и тканей.</a:t>
            </a:r>
            <a:endParaRPr lang="fr-FR" dirty="0" smtClean="0">
              <a:solidFill>
                <a:srgbClr val="594E7A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9938" name="Picture 2" descr="http://healthymen.ucoz.ru/_si/0/6129910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29124" y="1857364"/>
            <a:ext cx="2571768" cy="1928826"/>
          </a:xfrm>
          <a:prstGeom prst="rect">
            <a:avLst/>
          </a:prstGeom>
          <a:noFill/>
          <a:effectLst>
            <a:softEdge rad="63500"/>
          </a:effectLst>
        </p:spPr>
      </p:pic>
      <p:pic>
        <p:nvPicPr>
          <p:cNvPr id="39940" name="Picture 4" descr="http://www.art-pen.ru/wp-content/uploads/2011/11/8-35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000760" y="2285992"/>
            <a:ext cx="2786082" cy="2368146"/>
          </a:xfrm>
          <a:prstGeom prst="rect">
            <a:avLst/>
          </a:prstGeom>
          <a:noFill/>
          <a:effectLst>
            <a:softEdge rad="31750"/>
          </a:effectLst>
        </p:spPr>
      </p:pic>
      <p:sp>
        <p:nvSpPr>
          <p:cNvPr id="6" name="TextBox 5"/>
          <p:cNvSpPr txBox="1"/>
          <p:nvPr/>
        </p:nvSpPr>
        <p:spPr>
          <a:xfrm>
            <a:off x="4500562" y="4286256"/>
            <a:ext cx="4000528" cy="230832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Смородина.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Разные по составу белков, сахаров и других органических соединений, что легко выявляется по вкусовому качеству и запаху.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99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99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99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99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99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99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4" grpId="0"/>
      <p:bldP spid="3075" grpId="0" build="p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Картинки по запросу фон для презентаци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098" name="Titre 1"/>
          <p:cNvSpPr>
            <a:spLocks noGrp="1"/>
          </p:cNvSpPr>
          <p:nvPr>
            <p:ph type="title"/>
          </p:nvPr>
        </p:nvSpPr>
        <p:spPr>
          <a:xfrm>
            <a:off x="323528" y="476672"/>
            <a:ext cx="8102134" cy="5357850"/>
          </a:xfrm>
        </p:spPr>
        <p:txBody>
          <a:bodyPr/>
          <a:lstStyle/>
          <a:p>
            <a:pPr algn="l"/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Таким образом, для определения видовой принадлежности организма необходимо использовать все критерии в совокупности, потому что отдельные критерии у разных видов могут совпадать.</a:t>
            </a:r>
            <a:endParaRPr lang="fr-FR" sz="40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Картинки по запросу фон для презентаци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098" name="Titre 1"/>
          <p:cNvSpPr>
            <a:spLocks noGrp="1"/>
          </p:cNvSpPr>
          <p:nvPr>
            <p:ph type="title"/>
          </p:nvPr>
        </p:nvSpPr>
        <p:spPr>
          <a:xfrm>
            <a:off x="179512" y="0"/>
            <a:ext cx="8435280" cy="1143000"/>
          </a:xfrm>
        </p:spPr>
        <p:txBody>
          <a:bodyPr/>
          <a:lstStyle/>
          <a:p>
            <a:r>
              <a:rPr lang="ru-RU" b="1" dirty="0" smtClean="0">
                <a:solidFill>
                  <a:srgbClr val="594E7A"/>
                </a:solidFill>
                <a:latin typeface="Times New Roman" pitchFamily="18" charset="0"/>
                <a:cs typeface="Times New Roman" pitchFamily="18" charset="0"/>
              </a:rPr>
              <a:t>Структура вида</a:t>
            </a:r>
            <a:endParaRPr lang="fr-FR" b="1" dirty="0" smtClean="0">
              <a:solidFill>
                <a:srgbClr val="594E7A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099" name="Espace réservé du contenu 2"/>
          <p:cNvSpPr>
            <a:spLocks noGrp="1"/>
          </p:cNvSpPr>
          <p:nvPr>
            <p:ph idx="1"/>
          </p:nvPr>
        </p:nvSpPr>
        <p:spPr>
          <a:xfrm>
            <a:off x="611560" y="1196752"/>
            <a:ext cx="8147248" cy="4525963"/>
          </a:xfrm>
        </p:spPr>
        <p:txBody>
          <a:bodyPr/>
          <a:lstStyle/>
          <a:p>
            <a:pPr marL="0" indent="0">
              <a:buNone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В естественных условиях любой вид состоит из совокупности популяций.</a:t>
            </a:r>
          </a:p>
          <a:p>
            <a:pPr marL="0" indent="0">
              <a:buNone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Популяция является </a:t>
            </a:r>
            <a:r>
              <a:rPr lang="ru-RU" sz="4000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единицей эволюции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fr-FR" sz="40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8" grpId="0"/>
      <p:bldP spid="4099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Картинки по запросу фон для презентаци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098" name="Titre 1"/>
          <p:cNvSpPr>
            <a:spLocks noGrp="1"/>
          </p:cNvSpPr>
          <p:nvPr>
            <p:ph type="title"/>
          </p:nvPr>
        </p:nvSpPr>
        <p:spPr>
          <a:xfrm>
            <a:off x="395536" y="0"/>
            <a:ext cx="8507289" cy="980728"/>
          </a:xfrm>
        </p:spPr>
        <p:txBody>
          <a:bodyPr/>
          <a:lstStyle/>
          <a:p>
            <a:r>
              <a:rPr lang="ru-RU" b="1" dirty="0" smtClean="0">
                <a:solidFill>
                  <a:srgbClr val="594E7A"/>
                </a:solidFill>
                <a:latin typeface="Times New Roman" pitchFamily="18" charset="0"/>
                <a:cs typeface="Times New Roman" pitchFamily="18" charset="0"/>
              </a:rPr>
              <a:t>Популяция</a:t>
            </a:r>
            <a:endParaRPr lang="fr-FR" b="1" dirty="0" smtClean="0">
              <a:solidFill>
                <a:srgbClr val="594E7A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099" name="Espace réservé du contenu 2"/>
          <p:cNvSpPr>
            <a:spLocks noGrp="1"/>
          </p:cNvSpPr>
          <p:nvPr>
            <p:ph idx="1"/>
          </p:nvPr>
        </p:nvSpPr>
        <p:spPr>
          <a:xfrm>
            <a:off x="467544" y="980728"/>
            <a:ext cx="8219241" cy="511684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600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Популяция 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– это совокупность особей одного вида, а течении достаточно длительного времени населяющих определенную территорию внутри ареала вида, свободно скрещивающихся между собой и частично или полностью изолированных от особей других подобных совокупностей.</a:t>
            </a:r>
            <a:endParaRPr lang="fr-FR" sz="36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8" grpId="0"/>
      <p:bldP spid="4099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Картинки по запросу фон для презентаци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074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800" dirty="0" smtClean="0">
                <a:solidFill>
                  <a:srgbClr val="594E7A"/>
                </a:solidFill>
                <a:latin typeface="Times New Roman" pitchFamily="18" charset="0"/>
                <a:cs typeface="Times New Roman" pitchFamily="18" charset="0"/>
              </a:rPr>
              <a:t>Аристотель</a:t>
            </a:r>
            <a:endParaRPr lang="fr-FR" sz="4800" dirty="0" smtClean="0">
              <a:solidFill>
                <a:srgbClr val="594E7A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75" name="Espace réservé du contenu 2"/>
          <p:cNvSpPr>
            <a:spLocks noGrp="1"/>
          </p:cNvSpPr>
          <p:nvPr>
            <p:ph idx="1"/>
          </p:nvPr>
        </p:nvSpPr>
        <p:spPr>
          <a:xfrm>
            <a:off x="457200" y="1885950"/>
            <a:ext cx="4829180" cy="4329113"/>
          </a:xfrm>
        </p:spPr>
        <p:txBody>
          <a:bodyPr/>
          <a:lstStyle/>
          <a:p>
            <a:pPr marL="0" indent="0">
              <a:buNone/>
            </a:pP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Вид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– совокупность сходных особей.</a:t>
            </a:r>
          </a:p>
          <a:p>
            <a:pPr>
              <a:buNone/>
            </a:pPr>
            <a:endParaRPr lang="fr-FR" dirty="0" smtClean="0">
              <a:solidFill>
                <a:srgbClr val="594E7A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6386" name="Picture 2" descr="http://upload.wikimedia.org/wikipedia/commons/thumb/a/ae/Aristotle_Altemps_Inv8575.jpg/220px-Aristotle_Altemps_Inv857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57884" y="1857364"/>
            <a:ext cx="2715130" cy="3628402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6000760" y="5715016"/>
            <a:ext cx="24288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Аристотель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4" grpId="0"/>
      <p:bldP spid="3075" grpId="0" build="p"/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Картинки по запросу фон для презентаци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074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800" dirty="0" smtClean="0">
                <a:solidFill>
                  <a:srgbClr val="594E7A"/>
                </a:solidFill>
                <a:latin typeface="Times New Roman" pitchFamily="18" charset="0"/>
                <a:cs typeface="Times New Roman" pitchFamily="18" charset="0"/>
              </a:rPr>
              <a:t>Карл Линней</a:t>
            </a:r>
            <a:endParaRPr lang="fr-FR" sz="4800" dirty="0" smtClean="0">
              <a:solidFill>
                <a:srgbClr val="594E7A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75" name="Espace réservé du contenu 2"/>
          <p:cNvSpPr>
            <a:spLocks noGrp="1"/>
          </p:cNvSpPr>
          <p:nvPr>
            <p:ph idx="1"/>
          </p:nvPr>
        </p:nvSpPr>
        <p:spPr>
          <a:xfrm>
            <a:off x="457200" y="1885950"/>
            <a:ext cx="5043494" cy="4329113"/>
          </a:xfrm>
        </p:spPr>
        <p:txBody>
          <a:bodyPr/>
          <a:lstStyle/>
          <a:p>
            <a:pPr marL="0" indent="17463">
              <a:buNone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Вид состоит из многих схожих особей, дающих плодовитое потомство.</a:t>
            </a:r>
          </a:p>
          <a:p>
            <a:pPr>
              <a:buNone/>
            </a:pPr>
            <a:endParaRPr lang="fr-FR" dirty="0" smtClean="0">
              <a:solidFill>
                <a:srgbClr val="594E7A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7" name="Picture 5" descr="http://upload.wikimedia.org/wikipedia/commons/thumb/f/f7/Carolus_Linnaeus_%28cleaned_up_version%29.jpg/270px-Carolus_Linnaeus_%28cleaned_up_version%2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00760" y="1643050"/>
            <a:ext cx="2571750" cy="3095625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5714976" y="4929198"/>
            <a:ext cx="3429024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Карл Линней — основоположник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современной </a:t>
            </a:r>
            <a:r>
              <a:rPr lang="ru-RU" sz="2000" u="sng" dirty="0" smtClean="0">
                <a:latin typeface="Times New Roman" pitchFamily="18" charset="0"/>
                <a:cs typeface="Times New Roman" pitchFamily="18" charset="0"/>
              </a:rPr>
              <a:t>биологической </a:t>
            </a:r>
            <a:r>
              <a:rPr lang="ru-RU" sz="2000" u="sng" dirty="0">
                <a:latin typeface="Times New Roman" pitchFamily="18" charset="0"/>
                <a:cs typeface="Times New Roman" pitchFamily="18" charset="0"/>
              </a:rPr>
              <a:t>систематики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 животных и 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   растений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4" grpId="0"/>
      <p:bldP spid="3075" grpId="0" build="p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Картинки по запросу фон для презентаци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074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800" dirty="0" smtClean="0">
                <a:solidFill>
                  <a:srgbClr val="594E7A"/>
                </a:solidFill>
                <a:latin typeface="Times New Roman" pitchFamily="18" charset="0"/>
                <a:cs typeface="Times New Roman" pitchFamily="18" charset="0"/>
              </a:rPr>
              <a:t>Ч. Дарвин</a:t>
            </a:r>
            <a:endParaRPr lang="fr-FR" sz="4800" dirty="0" smtClean="0">
              <a:solidFill>
                <a:srgbClr val="594E7A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75" name="Espace réservé du contenu 2"/>
          <p:cNvSpPr>
            <a:spLocks noGrp="1"/>
          </p:cNvSpPr>
          <p:nvPr>
            <p:ph idx="1"/>
          </p:nvPr>
        </p:nvSpPr>
        <p:spPr>
          <a:xfrm>
            <a:off x="457200" y="1885950"/>
            <a:ext cx="5400684" cy="4329113"/>
          </a:xfrm>
        </p:spPr>
        <p:txBody>
          <a:bodyPr>
            <a:normAutofit lnSpcReduction="10000"/>
          </a:bodyPr>
          <a:lstStyle/>
          <a:p>
            <a:pPr marL="0" indent="0">
              <a:lnSpc>
                <a:spcPct val="90000"/>
              </a:lnSpc>
              <a:buFont typeface="Wingdings" pitchFamily="2" charset="2"/>
              <a:buNone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Вид – совокупность особей, обладающих сходными морфологическими и физиологическими признаками и населяющие определенную область.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9698" name="Picture 2" descr="http://vivovoco.rsl.ru/VV/PAPERS/BIO/DARWIN/CHARLE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00760" y="1928802"/>
            <a:ext cx="2643206" cy="3591313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6000760" y="5786454"/>
            <a:ext cx="27146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Чарльз Дарвин</a:t>
            </a:r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96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96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96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4" grpId="0"/>
      <p:bldP spid="3075" grpId="0" build="p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Картинки по запросу фон для презентаци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074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800" dirty="0" smtClean="0">
                <a:solidFill>
                  <a:srgbClr val="594E7A"/>
                </a:solidFill>
                <a:latin typeface="Times New Roman" pitchFamily="18" charset="0"/>
                <a:cs typeface="Times New Roman" pitchFamily="18" charset="0"/>
              </a:rPr>
              <a:t>В современной биологии</a:t>
            </a:r>
            <a:endParaRPr lang="fr-FR" sz="4800" dirty="0" smtClean="0">
              <a:solidFill>
                <a:srgbClr val="594E7A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75" name="Espace réservé du contenu 2"/>
          <p:cNvSpPr>
            <a:spLocks noGrp="1"/>
          </p:cNvSpPr>
          <p:nvPr>
            <p:ph idx="1"/>
          </p:nvPr>
        </p:nvSpPr>
        <p:spPr>
          <a:xfrm>
            <a:off x="457200" y="1885950"/>
            <a:ext cx="8229600" cy="4329113"/>
          </a:xfrm>
        </p:spPr>
        <p:txBody>
          <a:bodyPr/>
          <a:lstStyle/>
          <a:p>
            <a:pPr marL="0" indent="0">
              <a:buNone/>
            </a:pPr>
            <a:r>
              <a:rPr lang="ru-RU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Вид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- совокупность особей, обладающих сходными морфологическими и физиологическими признаками, способных к скрещиванию с образованием плодовитого потомства, населяющих определенный ареал (область обитания), имеющих общее происхождение и сходное поведение.</a:t>
            </a:r>
          </a:p>
          <a:p>
            <a:pPr>
              <a:buNone/>
            </a:pPr>
            <a:endParaRPr lang="fr-FR" dirty="0" smtClean="0">
              <a:solidFill>
                <a:srgbClr val="594E7A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4" grpId="0"/>
      <p:bldP spid="3075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Картинки по запросу фон для презентаци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098" name="Titre 1"/>
          <p:cNvSpPr>
            <a:spLocks noGrp="1"/>
          </p:cNvSpPr>
          <p:nvPr>
            <p:ph type="title"/>
          </p:nvPr>
        </p:nvSpPr>
        <p:spPr>
          <a:xfrm>
            <a:off x="1" y="0"/>
            <a:ext cx="9143999" cy="908720"/>
          </a:xfrm>
        </p:spPr>
        <p:txBody>
          <a:bodyPr/>
          <a:lstStyle/>
          <a:p>
            <a:r>
              <a:rPr lang="ru-RU" dirty="0" smtClean="0">
                <a:solidFill>
                  <a:srgbClr val="594E7A"/>
                </a:solidFill>
                <a:latin typeface="Times New Roman" pitchFamily="18" charset="0"/>
                <a:cs typeface="Times New Roman" pitchFamily="18" charset="0"/>
              </a:rPr>
              <a:t>Биологический вид</a:t>
            </a:r>
            <a:endParaRPr lang="fr-FR" dirty="0" smtClean="0">
              <a:solidFill>
                <a:srgbClr val="594E7A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099" name="Espace réservé du contenu 2"/>
          <p:cNvSpPr>
            <a:spLocks noGrp="1"/>
          </p:cNvSpPr>
          <p:nvPr>
            <p:ph idx="1"/>
          </p:nvPr>
        </p:nvSpPr>
        <p:spPr>
          <a:xfrm>
            <a:off x="827584" y="908720"/>
            <a:ext cx="7632848" cy="5472608"/>
          </a:xfrm>
        </p:spPr>
        <p:txBody>
          <a:bodyPr>
            <a:normAutofit/>
          </a:bodyPr>
          <a:lstStyle/>
          <a:p>
            <a:pPr marL="0" indent="0"/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Таксономическая единица.</a:t>
            </a:r>
          </a:p>
          <a:p>
            <a:pPr marL="0" indent="0"/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Целостная структура живой природы: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Взаимоотношения между организмами.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Сохранение единства – репродуктивная изоляция  - </a:t>
            </a:r>
            <a:r>
              <a:rPr lang="ru-RU" sz="3600" u="sng" dirty="0" smtClean="0">
                <a:latin typeface="Times New Roman" pitchFamily="18" charset="0"/>
                <a:cs typeface="Times New Roman" pitchFamily="18" charset="0"/>
              </a:rPr>
              <a:t>сохранение генофонда вида</a:t>
            </a:r>
          </a:p>
          <a:p>
            <a:pPr>
              <a:buNone/>
            </a:pPr>
            <a:endParaRPr lang="fr-FR" dirty="0" smtClean="0">
              <a:solidFill>
                <a:srgbClr val="594E7A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0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0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0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8" grpId="0"/>
      <p:bldP spid="4099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Картинки по запросу фон для презентаци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074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800" dirty="0" smtClean="0">
                <a:solidFill>
                  <a:srgbClr val="594E7A"/>
                </a:solidFill>
                <a:latin typeface="Times New Roman" pitchFamily="18" charset="0"/>
                <a:cs typeface="Times New Roman" pitchFamily="18" charset="0"/>
              </a:rPr>
              <a:t>Сохранение генофонда вида</a:t>
            </a:r>
            <a:endParaRPr lang="fr-FR" sz="4800" dirty="0" smtClean="0">
              <a:solidFill>
                <a:srgbClr val="594E7A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75" name="Espace réservé du contenu 2"/>
          <p:cNvSpPr>
            <a:spLocks noGrp="1"/>
          </p:cNvSpPr>
          <p:nvPr>
            <p:ph idx="1"/>
          </p:nvPr>
        </p:nvSpPr>
        <p:spPr>
          <a:xfrm>
            <a:off x="457200" y="4429132"/>
            <a:ext cx="8186766" cy="1785931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Например, самки одного вида не реагируют на ухаживание самцов другого близкого вида – это пример поведенческой изоляции.</a:t>
            </a:r>
            <a:endParaRPr lang="fr-FR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26" name="Picture 6" descr="http://uznaykak.ru/img/25/.tmb/thumb_1339672474_adaptiveResize_680_37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57356" y="1714488"/>
            <a:ext cx="4857784" cy="2671782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7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7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07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4" grpId="0"/>
      <p:bldP spid="3075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Картинки по запросу фон для презентаци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074" name="Titr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836712"/>
          </a:xfrm>
        </p:spPr>
        <p:txBody>
          <a:bodyPr/>
          <a:lstStyle/>
          <a:p>
            <a:r>
              <a:rPr lang="ru-RU" sz="4800" dirty="0" smtClean="0">
                <a:solidFill>
                  <a:srgbClr val="594E7A"/>
                </a:solidFill>
                <a:latin typeface="Times New Roman" pitchFamily="18" charset="0"/>
                <a:cs typeface="Times New Roman" pitchFamily="18" charset="0"/>
              </a:rPr>
              <a:t>Критерии вида</a:t>
            </a:r>
            <a:endParaRPr lang="fr-FR" sz="4800" dirty="0" smtClean="0">
              <a:solidFill>
                <a:srgbClr val="594E7A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75" name="Espace réservé du contenu 2"/>
          <p:cNvSpPr>
            <a:spLocks noGrp="1"/>
          </p:cNvSpPr>
          <p:nvPr>
            <p:ph idx="1"/>
          </p:nvPr>
        </p:nvSpPr>
        <p:spPr>
          <a:xfrm>
            <a:off x="428596" y="908720"/>
            <a:ext cx="8229600" cy="5949280"/>
          </a:xfrm>
        </p:spPr>
        <p:txBody>
          <a:bodyPr/>
          <a:lstStyle/>
          <a:p>
            <a:pPr marL="0" indent="0">
              <a:buNone/>
            </a:pPr>
            <a:r>
              <a:rPr lang="ru-RU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Критерии вида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– это характерные признаки и свойства, которыми одни виды отличаются от других.							</a:t>
            </a:r>
          </a:p>
          <a:p>
            <a:pPr marL="609600" indent="-609600">
              <a:buFont typeface="Wingdings" pitchFamily="2" charset="2"/>
              <a:buAutoNum type="arabicPeriod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Морфологический.</a:t>
            </a:r>
          </a:p>
          <a:p>
            <a:pPr marL="609600" indent="-609600">
              <a:lnSpc>
                <a:spcPct val="80000"/>
              </a:lnSpc>
              <a:buFont typeface="Wingdings" pitchFamily="2" charset="2"/>
              <a:buAutoNum type="arabicPeriod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Физиологический</a:t>
            </a:r>
          </a:p>
          <a:p>
            <a:pPr marL="609600" indent="-609600">
              <a:lnSpc>
                <a:spcPct val="80000"/>
              </a:lnSpc>
              <a:buFont typeface="Wingdings" pitchFamily="2" charset="2"/>
              <a:buAutoNum type="arabicPeriod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Географический</a:t>
            </a:r>
          </a:p>
          <a:p>
            <a:pPr marL="609600" indent="-609600">
              <a:lnSpc>
                <a:spcPct val="80000"/>
              </a:lnSpc>
              <a:buFont typeface="Wingdings" pitchFamily="2" charset="2"/>
              <a:buAutoNum type="arabicPeriod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Генетический</a:t>
            </a:r>
          </a:p>
          <a:p>
            <a:pPr marL="609600" indent="-609600">
              <a:lnSpc>
                <a:spcPct val="80000"/>
              </a:lnSpc>
              <a:buFont typeface="Wingdings" pitchFamily="2" charset="2"/>
              <a:buAutoNum type="arabicPeriod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Экологический</a:t>
            </a:r>
          </a:p>
          <a:p>
            <a:pPr marL="609600" indent="-609600">
              <a:lnSpc>
                <a:spcPct val="80000"/>
              </a:lnSpc>
              <a:buFont typeface="Wingdings" pitchFamily="2" charset="2"/>
              <a:buAutoNum type="arabicPeriod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Биохимический</a:t>
            </a:r>
          </a:p>
          <a:p>
            <a:pPr marL="0" indent="0">
              <a:buNone/>
            </a:pPr>
            <a:endParaRPr lang="fr-FR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0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0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0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0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0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0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0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0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0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0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0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0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0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0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0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07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07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07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4" grpId="0"/>
      <p:bldP spid="3075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Картинки по запросу фон для презентаци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074" name="Titre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836712"/>
          </a:xfrm>
        </p:spPr>
        <p:txBody>
          <a:bodyPr/>
          <a:lstStyle/>
          <a:p>
            <a:r>
              <a:rPr lang="ru-RU" sz="4800" b="1" dirty="0" smtClean="0">
                <a:solidFill>
                  <a:srgbClr val="594E7A"/>
                </a:solidFill>
                <a:latin typeface="Times New Roman" pitchFamily="18" charset="0"/>
                <a:cs typeface="Times New Roman" pitchFamily="18" charset="0"/>
              </a:rPr>
              <a:t>Морфологический критерий</a:t>
            </a:r>
            <a:endParaRPr lang="fr-FR" sz="4800" b="1" dirty="0" smtClean="0">
              <a:solidFill>
                <a:srgbClr val="594E7A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75" name="Espace réservé du contenu 2"/>
          <p:cNvSpPr>
            <a:spLocks noGrp="1"/>
          </p:cNvSpPr>
          <p:nvPr>
            <p:ph idx="1"/>
          </p:nvPr>
        </p:nvSpPr>
        <p:spPr>
          <a:xfrm>
            <a:off x="539552" y="836712"/>
            <a:ext cx="8229600" cy="432911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4000" i="1" dirty="0" smtClean="0">
                <a:latin typeface="Times New Roman" pitchFamily="18" charset="0"/>
                <a:cs typeface="Times New Roman" pitchFamily="18" charset="0"/>
              </a:rPr>
              <a:t>Морфологический критерий 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заключается в сходстве внешнего и внутреннего строения организма.</a:t>
            </a:r>
            <a:endParaRPr lang="fr-FR" sz="4000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6866" name="Picture 2" descr="File:PhalaenopsisOphrysPaphiopedilumMaxillari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628" y="3500438"/>
            <a:ext cx="3000396" cy="3005405"/>
          </a:xfrm>
          <a:prstGeom prst="rect">
            <a:avLst/>
          </a:prstGeom>
          <a:noFill/>
        </p:spPr>
      </p:pic>
      <p:pic>
        <p:nvPicPr>
          <p:cNvPr id="36868" name="Picture 4" descr="Пиренейская овчарка длинношерстная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57224" y="3284984"/>
            <a:ext cx="3714776" cy="3153774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68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68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68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68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68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68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4" grpId="0"/>
      <p:bldP spid="3075" grpId="0" build="p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29</TotalTime>
  <Words>464</Words>
  <Application>Microsoft Office PowerPoint</Application>
  <PresentationFormat>Экран (4:3)</PresentationFormat>
  <Paragraphs>58</Paragraphs>
  <Slides>19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Тема Office</vt:lpstr>
      <vt:lpstr>Слайд 1</vt:lpstr>
      <vt:lpstr>Аристотель</vt:lpstr>
      <vt:lpstr>Карл Линней</vt:lpstr>
      <vt:lpstr>Ч. Дарвин</vt:lpstr>
      <vt:lpstr>В современной биологии</vt:lpstr>
      <vt:lpstr>Биологический вид</vt:lpstr>
      <vt:lpstr>Сохранение генофонда вида</vt:lpstr>
      <vt:lpstr>Критерии вида</vt:lpstr>
      <vt:lpstr>Морфологический критерий</vt:lpstr>
      <vt:lpstr>Слайд 10</vt:lpstr>
      <vt:lpstr>Физиологический критерий</vt:lpstr>
      <vt:lpstr>Географический критерий</vt:lpstr>
      <vt:lpstr>Слайд 13</vt:lpstr>
      <vt:lpstr>Генетический критерий</vt:lpstr>
      <vt:lpstr>Экологический критерий</vt:lpstr>
      <vt:lpstr>Биохимический критерий</vt:lpstr>
      <vt:lpstr>Таким образом, для определения видовой принадлежности организма необходимо использовать все критерии в совокупности, потому что отдельные критерии у разных видов могут совпадать.</vt:lpstr>
      <vt:lpstr>Структура вида</vt:lpstr>
      <vt:lpstr>Популяция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3</cp:revision>
  <dcterms:created xsi:type="dcterms:W3CDTF">2016-09-26T17:04:33Z</dcterms:created>
  <dcterms:modified xsi:type="dcterms:W3CDTF">2016-09-26T17:33:56Z</dcterms:modified>
</cp:coreProperties>
</file>