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6" r:id="rId3"/>
    <p:sldId id="286" r:id="rId4"/>
    <p:sldId id="275" r:id="rId5"/>
    <p:sldId id="277" r:id="rId6"/>
    <p:sldId id="287" r:id="rId7"/>
    <p:sldId id="278" r:id="rId8"/>
    <p:sldId id="289" r:id="rId9"/>
    <p:sldId id="279" r:id="rId10"/>
    <p:sldId id="290" r:id="rId11"/>
    <p:sldId id="280" r:id="rId12"/>
    <p:sldId id="292" r:id="rId13"/>
    <p:sldId id="281" r:id="rId14"/>
    <p:sldId id="282" r:id="rId15"/>
    <p:sldId id="283" r:id="rId16"/>
    <p:sldId id="284" r:id="rId17"/>
    <p:sldId id="291" r:id="rId18"/>
    <p:sldId id="285" r:id="rId19"/>
    <p:sldId id="29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68C0E-F5DF-4E5D-A436-3AD626271BA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28E71-EBC2-4C45-A11D-583D61E89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5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82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64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647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25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885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20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240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951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967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59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53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21241-F201-4EC8-A2B0-34B77A90ED1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CB3B6-D8D2-4BAF-96C5-7059E16CA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50" y="1153929"/>
            <a:ext cx="7142486" cy="47489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2423" y="1762792"/>
            <a:ext cx="8178823" cy="200695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Прием</a:t>
            </a:r>
            <a:endParaRPr lang="ru-RU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813298" y="93636"/>
            <a:ext cx="8503275" cy="92728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  <a:t>Государственное учреждение образования </a:t>
            </a:r>
            <a:b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  <a:t>«Средняя школа № 177 г. Минска»</a:t>
            </a:r>
            <a:b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  <a:t>Республика Беларусь</a:t>
            </a:r>
            <a:endParaRPr lang="en-US" sz="2000" b="1" dirty="0">
              <a:ln w="9525">
                <a:solidFill>
                  <a:schemeClr val="bg1"/>
                </a:solidFill>
                <a:prstDash val="solid"/>
              </a:ln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431736" y="1553614"/>
            <a:ext cx="5114186" cy="200695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096187" y="1319905"/>
            <a:ext cx="73282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Методические рекомендации по развитию</a:t>
            </a:r>
          </a:p>
          <a:p>
            <a:pPr algn="ctr"/>
            <a:r>
              <a:rPr lang="ru-RU" sz="2800" b="1" dirty="0"/>
              <a:t>с</a:t>
            </a:r>
            <a:r>
              <a:rPr lang="ru-RU" sz="2800" b="1" dirty="0" smtClean="0"/>
              <a:t>лухового восприятия у учащихся с тяжелыми</a:t>
            </a:r>
          </a:p>
          <a:p>
            <a:pPr algn="ctr"/>
            <a:r>
              <a:rPr lang="ru-RU" sz="2800" b="1" dirty="0"/>
              <a:t>н</a:t>
            </a:r>
            <a:r>
              <a:rPr lang="ru-RU" sz="2800" b="1" dirty="0" smtClean="0"/>
              <a:t>арушениями речи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06044" y="5902923"/>
            <a:ext cx="3735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Подготовила: учитель-дефектолог</a:t>
            </a:r>
          </a:p>
          <a:p>
            <a:r>
              <a:rPr lang="ru-RU" b="1" dirty="0" err="1" smtClean="0"/>
              <a:t>Ходунова</a:t>
            </a:r>
            <a:r>
              <a:rPr lang="ru-RU" b="1" dirty="0" smtClean="0"/>
              <a:t> Наталья Анатольевна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7974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7" y="0"/>
            <a:ext cx="9670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6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1" y="318655"/>
            <a:ext cx="10002981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Упражнения для развития языкового анализа и синтеза</a:t>
            </a:r>
            <a:endParaRPr lang="en-US" sz="2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2508" y="955964"/>
            <a:ext cx="11596255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количества слов в предложении и их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последовательности. </a:t>
            </a: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Придумывание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предложений, состоящих из определенного количества слов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Придумывание предложений по сюжетной картинке и определение в нем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количества</a:t>
            </a: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предложений из слов, данных вразбивку, или работа с так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называемым</a:t>
            </a: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деформированным текстом.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Распространение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предложений путём увеличения количество слов.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908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7" y="0"/>
            <a:ext cx="10210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633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7855" y="290945"/>
            <a:ext cx="976745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Приемы коррекции нарушений структуры слова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(перестановок, пропусков, 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недописывания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слогов и букв).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5635" y="978329"/>
            <a:ext cx="11776365" cy="605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Многократное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произнесение слова вслух, затем звуковой анализ слова (на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первых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порах по слогам), после чего перед записью ученик читает с отбиванием слогового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ритма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ts val="1470"/>
              </a:lnSpc>
              <a:spcAft>
                <a:spcPts val="0"/>
              </a:spcAft>
              <a:buAutoNum type="arabicPeriod"/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Запись слова с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проговариванием.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Складывание из букв и слогов разрезной азбуки слогов и слов. При этом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подбираются так, чтобы слоги были совершенно различны (во избежание путаницы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структуре слова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Заполнение пропущенных букв в напечатанных или написанных словах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Упражнение в произношении слов по слогам под такт, отбиваемый рукой,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последующей записью тоже под такт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записи слова требуется, чтобы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дисграфик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посчитал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букв в нем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обозначил его цифрой над местом записи слова. После вторичного подсчета букв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уже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записанного слова, если оба числа совпадают, цифра обводится кружком, 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противном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случае находится ошибка, и слово записывается заново. Полезно также каждую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букву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 узнавать в других ее сочетаниях, сравнивать соответствующую ей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артикуляцию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 сходной, сочетать ее с разными гласными (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 - по -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т.д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78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7200"/>
            <a:ext cx="11374582" cy="290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недописывании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слов следует больше давать упражнений на дописывание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(учит...,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книж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удоч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...). Детей нужно заставлять произносить особенно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четко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окончания слов. Практикуется игра: один начинает слово, а другой заканчивает его.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всех случаях занятий с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дисграфиками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самостоятельных, домашних работ применяется активное (сознательное) списывание, т.е. списывание с выполнением определенных и вполне посильных ученику заданий (подчеркивание, обводка определенных букв, классификация слов данного текста в виде столбиков на заданные буквы)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100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138545"/>
            <a:ext cx="67333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</a:b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СПИСОК ЛИТЕРАТУРЫ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745672"/>
            <a:ext cx="12039600" cy="858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И.Л.Калинина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“Учим детей читать и писать”, Москва, Издательство “Флинта”, 2001 г.</a:t>
            </a:r>
          </a:p>
          <a:p>
            <a:pPr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Коноваленко В.В., Коноваленко С.В. «Хлоп-топ. Нетрадиционные приёмы коррекционной логопедической работы с детьми 6-12 лет»,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Москва,издательство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«ГНОМ и Д», 2004 г.</a:t>
            </a:r>
          </a:p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Кулюкина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Т.В.,Шестакова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Н.А. Фонетической ошибке нет! Начальная школа,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Е.В.Кузнецова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И.А.Тихонова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“Ступеньки к школе. Обучение грамоте детей с нарушениями речи”, Москва, творческий Цент “Сфера”, 2000 г.</a:t>
            </a:r>
          </a:p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Р.И.Лалаева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Л.В.Венидиктова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“Диагностика и коррекция нарушений чтения и письма у младших школьников” , Санкт-Петербург, Издательство “Союз”, 2001 г.</a:t>
            </a:r>
          </a:p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Е.А.Пожиленко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“Волшебный мир звуков и слов”, Москва, Издательство “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Владос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2001 г.</a:t>
            </a:r>
          </a:p>
          <a:p>
            <a:pPr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Ткаченко Т.А. Развитие фонематического восприятия М.,2001г.</a:t>
            </a:r>
          </a:p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Швайко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Г.С. Игры и игровые упражнения для развития речи. – М.,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1988г.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Эльконин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 Б. Как учить детей читать.— М.,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1976г.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51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72" y="249383"/>
            <a:ext cx="9310255" cy="642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774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22" y="0"/>
            <a:ext cx="5143500" cy="65947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759" y="0"/>
            <a:ext cx="6667500" cy="663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46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37" y="277091"/>
            <a:ext cx="50291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108" y="381000"/>
            <a:ext cx="489065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81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50" y="1153929"/>
            <a:ext cx="7142486" cy="47489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2423" y="1762792"/>
            <a:ext cx="8178823" cy="200695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Прием</a:t>
            </a:r>
            <a:endParaRPr lang="ru-RU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813298" y="93636"/>
            <a:ext cx="8503275" cy="92728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  <a:t>Государственное учреждение образования </a:t>
            </a:r>
            <a:b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  <a:t>«Средняя школа № 177 г. Минска»</a:t>
            </a:r>
            <a:b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Arial Narrow" panose="020B0606020202030204" pitchFamily="34" charset="0"/>
                <a:cs typeface="Times New Roman" panose="02020603050405020304" pitchFamily="18" charset="0"/>
              </a:rPr>
              <a:t>Республика Беларусь</a:t>
            </a:r>
            <a:endParaRPr lang="en-US" sz="2000" b="1" dirty="0">
              <a:ln w="9525">
                <a:solidFill>
                  <a:schemeClr val="bg1"/>
                </a:solidFill>
                <a:prstDash val="solid"/>
              </a:ln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431736" y="1553614"/>
            <a:ext cx="5114186" cy="200695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096187" y="1319905"/>
            <a:ext cx="73282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Методические рекомендации по развитию</a:t>
            </a:r>
          </a:p>
          <a:p>
            <a:pPr algn="ctr"/>
            <a:r>
              <a:rPr lang="ru-RU" sz="2800" b="1" dirty="0"/>
              <a:t>с</a:t>
            </a:r>
            <a:r>
              <a:rPr lang="ru-RU" sz="2800" b="1" dirty="0" smtClean="0"/>
              <a:t>лухового восприятия у учащихся с тяжелыми</a:t>
            </a:r>
          </a:p>
          <a:p>
            <a:pPr algn="ctr"/>
            <a:r>
              <a:rPr lang="ru-RU" sz="2800" b="1" dirty="0"/>
              <a:t>н</a:t>
            </a:r>
            <a:r>
              <a:rPr lang="ru-RU" sz="2800" b="1" dirty="0" smtClean="0"/>
              <a:t>арушениями речи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06044" y="5902923"/>
            <a:ext cx="3735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Подготовила: учитель-дефектолог</a:t>
            </a:r>
          </a:p>
          <a:p>
            <a:r>
              <a:rPr lang="ru-RU" b="1" dirty="0" err="1" smtClean="0"/>
              <a:t>Ходунова</a:t>
            </a:r>
            <a:r>
              <a:rPr lang="ru-RU" b="1" dirty="0" smtClean="0"/>
              <a:t> Наталья Анатольевна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6808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Всю систему работы по развитию фонематического слуха и фонематического восприятия у детей с ТНР можно условно разделить на шесть уровней: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уровень – узнавание неречевых звуков;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уровень – различение звуков речи по тембру, силе и высоте;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уровень – различение сходных по звучанию слов;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уровень – различение слогов;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уровень – различение звуков;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уровень – освоение ребенком навыков анализа и синтеза.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76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64" y="0"/>
            <a:ext cx="9864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33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709" y="1"/>
            <a:ext cx="1097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фонематического восприятия приводят к ошибкам на письме. 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их числу относятся: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0945" y="955965"/>
            <a:ext cx="115269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Орфографические ошибки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нарушения правил правописания (безударных гласных, непроизносимых согласных, приставок, суффиксов и пр.),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3236" y="1870364"/>
            <a:ext cx="117070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 ошибки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замены прописных букв по зрительному сходству (И—Ш, П—Т, Л—М, Б—Д и пр.);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236" y="2648772"/>
            <a:ext cx="117625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Специфические фонетические замены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ошибки, указывающие на незаконченность процесса тонких акустико-артикуляционных дифференцировок соответствующих звуков (свистящих — шипящих, звонких — глухих, мягких — твердых и пр.);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236" y="4087090"/>
            <a:ext cx="116516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Искажение слоговой структуры слов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перестановки, пропуски, добавление слогов, раздельное написание частей слова и слитное написание двух слов, указывающее на </a:t>
            </a:r>
            <a:r>
              <a:rPr lang="ru-RU" sz="2400" dirty="0" err="1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слогового анализа;</a:t>
            </a:r>
            <a:endParaRPr lang="ru-RU" sz="2400" b="0" i="0" dirty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0945" y="5229493"/>
            <a:ext cx="117209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Грамматические ошибки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недочеты, связанные с переносом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аграмматизмов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письменную речь (неверное употребление предлогов и приставок, падежных окончаний и согласование различных частей речи и пр.).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562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945" y="124691"/>
            <a:ext cx="111529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приемов и упражнений по развитию фонематического восприятия на уроках обучения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грамоте: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7927" y="969819"/>
            <a:ext cx="10335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разграничение </a:t>
            </a:r>
            <a:r>
              <a:rPr lang="ru-RU" sz="24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 «</a:t>
            </a:r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буква» и «звук»</a:t>
            </a:r>
            <a:endParaRPr lang="ru-RU" sz="2400" b="0" i="0" dirty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8655" y="2493818"/>
            <a:ext cx="8617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1782" y="2882687"/>
            <a:ext cx="1161010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100" b="1" dirty="0" smtClean="0">
              <a:solidFill>
                <a:srgbClr val="181818"/>
              </a:solidFill>
              <a:latin typeface="Times New Roman, serif"/>
            </a:endParaRPr>
          </a:p>
          <a:p>
            <a:pPr algn="just"/>
            <a:endParaRPr lang="ru-RU" sz="1100" b="1" dirty="0">
              <a:solidFill>
                <a:srgbClr val="181818"/>
              </a:solidFill>
              <a:latin typeface="Times New Roman, serif"/>
            </a:endParaRPr>
          </a:p>
          <a:p>
            <a:pPr algn="just"/>
            <a:endParaRPr lang="ru-RU" sz="1100" b="1" dirty="0" smtClean="0">
              <a:solidFill>
                <a:srgbClr val="181818"/>
              </a:solidFill>
              <a:latin typeface="Times New Roman, serif"/>
            </a:endParaRPr>
          </a:p>
          <a:p>
            <a:pPr algn="just"/>
            <a:endParaRPr lang="ru-RU" sz="1100" b="1" dirty="0">
              <a:solidFill>
                <a:srgbClr val="181818"/>
              </a:solidFill>
              <a:latin typeface="Times New Roman, serif"/>
            </a:endParaRPr>
          </a:p>
          <a:p>
            <a:pPr algn="just"/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1" y="1620982"/>
            <a:ext cx="115546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«буквенной лентой». 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работа должна проводиться в начале каждого урока, так как она позволяет решить следующие задачи: 1) усвоение формы букв, их узнавание; 2) усвоение алфавитного названия букв; 3) усвоение терминологии «буква гласного», «буква согласного»; 4) усвоение звукового состава букв; 5) усвоение ориентиров чтения.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5018" y="3844498"/>
            <a:ext cx="10820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</a:rPr>
              <a:t>Упражнения по формированию умения различать твердые и мягкие звуки</a:t>
            </a:r>
            <a:endParaRPr lang="en-US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3964" y="4294910"/>
            <a:ext cx="113745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1.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 помощи звуковых схем, обозначающих твердые и мягкие звуки, ученики показывают, какие звуки они слышат в словах, названных учителем.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3965" y="5633323"/>
            <a:ext cx="11374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2.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Ученики подбирают слова на предложенный учителем звук.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982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8" y="0"/>
            <a:ext cx="98505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62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0"/>
            <a:ext cx="9656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развития фонематического  анализа и синтеза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4182" y="720436"/>
            <a:ext cx="11097492" cy="5670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количества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 в слове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их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последовательности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Придумывание слов с определенным количеством звуков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Узнавание слов, предъявленных ребенку в виде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произнесенных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новых слов с помощью «наращивания» звуков. (Какой звук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добавить к слову «рот», чтобы получилось новое слово? Крот-грот, пар-парк,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Оля-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Толя, Поля).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новых слов путем замены в слове первого звука 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какой-либо</a:t>
            </a: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звук.(Дом-сом, лом, ком, Том, лом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из звуков данного слова возможно большего количества слов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ТРАКТОР - рак, так, рот, рок, ток, кот, кто, рота, кора, торт, корт, крот, такт, тракт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Отобрать картинки, в названии которых 4-5 звуков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Вставить пропущенные буквы в слова: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ви.ка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ди.ан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ут.а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лу.а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б.нокль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т.д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Подобрать слова, в которых заданный звук был бы на 1-ом, на 2-ом, 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3-ем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месте(шуба, уши, кошка).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139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61" y="0"/>
            <a:ext cx="9138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15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492" y="249382"/>
            <a:ext cx="10543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 для развития слогового анализа и синтеза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9381" y="775855"/>
            <a:ext cx="11485419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Распределение картинок в соответствии с количеством слогов в слове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Отхлопать или отстучать слово по слогам и назвать их количество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Выделять гласные звуки.(Столько слогов в слове, сколько гласных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Назвать гласные в слове. Подбираются слова, произношение которых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отличается 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написания(лужа, пила, лом, канава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Записать гласные данного слова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Выделить 1 слог из названий картинок, записать его. Объединив слоги в слово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предложение, прочитать полученное слово или предложение.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пропущенный слог в слове с помощью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картинки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47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Выделить из предложения слова, состоящие из определенного количества слогов.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7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7523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1107</Words>
  <Application>Microsoft Office PowerPoint</Application>
  <PresentationFormat>Широкоэкранный</PresentationFormat>
  <Paragraphs>157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Times New Roman</vt:lpstr>
      <vt:lpstr>Times New Roman, serif</vt:lpstr>
      <vt:lpstr>Wingdings</vt:lpstr>
      <vt:lpstr>Тема Office</vt:lpstr>
      <vt:lpstr>Государственное учреждение образования  «Средняя школа № 177 г. Минска» Республика Беларусь</vt:lpstr>
      <vt:lpstr>Всю систему работы по развитию фонематического слуха и фонематического восприятия у детей с ТНР можно условно разделить на шесть уровней: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Государственное учреждение образования  «Средняя школа № 177 г. Минска» Республика Беларусь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образования «Средняя школа № 177 г.Минска» Республика Беларусь</dc:title>
  <dc:creator>Пользователь Windows</dc:creator>
  <cp:lastModifiedBy>1</cp:lastModifiedBy>
  <cp:revision>59</cp:revision>
  <dcterms:created xsi:type="dcterms:W3CDTF">2022-04-10T08:35:50Z</dcterms:created>
  <dcterms:modified xsi:type="dcterms:W3CDTF">2022-04-20T18:35:18Z</dcterms:modified>
</cp:coreProperties>
</file>