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56" r:id="rId3"/>
    <p:sldId id="259" r:id="rId4"/>
    <p:sldId id="262" r:id="rId5"/>
    <p:sldId id="264" r:id="rId6"/>
    <p:sldId id="265" r:id="rId7"/>
    <p:sldId id="267" r:id="rId8"/>
    <p:sldId id="269" r:id="rId9"/>
    <p:sldId id="275" r:id="rId10"/>
    <p:sldId id="280" r:id="rId11"/>
    <p:sldId id="281" r:id="rId12"/>
    <p:sldId id="282" r:id="rId13"/>
    <p:sldId id="283" r:id="rId14"/>
    <p:sldId id="284" r:id="rId15"/>
    <p:sldId id="288" r:id="rId16"/>
    <p:sldId id="289" r:id="rId17"/>
    <p:sldId id="291" r:id="rId18"/>
    <p:sldId id="292" r:id="rId19"/>
    <p:sldId id="290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63C15E-5454-492B-AE79-8F1DE6370BD9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BBCF41-AEE2-42C0-B69C-D946F98FD5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2725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>
            <a:extLst>
              <a:ext uri="{FF2B5EF4-FFF2-40B4-BE49-F238E27FC236}">
                <a16:creationId xmlns:a16="http://schemas.microsoft.com/office/drawing/2014/main" id="{EF267A31-D073-497A-A67F-D372E3C6541E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8914" name="Rectangle 2">
            <a:extLst>
              <a:ext uri="{FF2B5EF4-FFF2-40B4-BE49-F238E27FC236}">
                <a16:creationId xmlns:a16="http://schemas.microsoft.com/office/drawing/2014/main" id="{7E5838AC-7989-4B43-B1F8-8A0AADFC8321}"/>
              </a:ext>
            </a:extLst>
          </p:cNvPr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>
            <a:extLst>
              <a:ext uri="{FF2B5EF4-FFF2-40B4-BE49-F238E27FC236}">
                <a16:creationId xmlns:a16="http://schemas.microsoft.com/office/drawing/2014/main" id="{EC102AEF-1CF0-4390-8978-5834C555CEE7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4514" name="Rectangle 2">
            <a:extLst>
              <a:ext uri="{FF2B5EF4-FFF2-40B4-BE49-F238E27FC236}">
                <a16:creationId xmlns:a16="http://schemas.microsoft.com/office/drawing/2014/main" id="{1FF93311-1EDE-47DB-9DF9-5A428E791B11}"/>
              </a:ext>
            </a:extLst>
          </p:cNvPr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>
            <a:extLst>
              <a:ext uri="{FF2B5EF4-FFF2-40B4-BE49-F238E27FC236}">
                <a16:creationId xmlns:a16="http://schemas.microsoft.com/office/drawing/2014/main" id="{FC3B055A-0221-46EA-9EDF-CA9E7DA998A3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5538" name="Rectangle 2">
            <a:extLst>
              <a:ext uri="{FF2B5EF4-FFF2-40B4-BE49-F238E27FC236}">
                <a16:creationId xmlns:a16="http://schemas.microsoft.com/office/drawing/2014/main" id="{A815A95C-C174-40D3-9E91-EB176DC10048}"/>
              </a:ext>
            </a:extLst>
          </p:cNvPr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>
            <a:extLst>
              <a:ext uri="{FF2B5EF4-FFF2-40B4-BE49-F238E27FC236}">
                <a16:creationId xmlns:a16="http://schemas.microsoft.com/office/drawing/2014/main" id="{09BE20C7-37A0-4920-9603-636FF47E4C70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>
            <a:extLst>
              <a:ext uri="{FF2B5EF4-FFF2-40B4-BE49-F238E27FC236}">
                <a16:creationId xmlns:a16="http://schemas.microsoft.com/office/drawing/2014/main" id="{4956A681-3A66-416E-B739-AD42744D1C25}"/>
              </a:ext>
            </a:extLst>
          </p:cNvPr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>
            <a:extLst>
              <a:ext uri="{FF2B5EF4-FFF2-40B4-BE49-F238E27FC236}">
                <a16:creationId xmlns:a16="http://schemas.microsoft.com/office/drawing/2014/main" id="{B87FC01E-6A1E-4624-A771-97DF7549BFEA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7586" name="Rectangle 2">
            <a:extLst>
              <a:ext uri="{FF2B5EF4-FFF2-40B4-BE49-F238E27FC236}">
                <a16:creationId xmlns:a16="http://schemas.microsoft.com/office/drawing/2014/main" id="{33E29C1E-FCE6-4716-81F4-64AE9371F0F5}"/>
              </a:ext>
            </a:extLst>
          </p:cNvPr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>
            <a:extLst>
              <a:ext uri="{FF2B5EF4-FFF2-40B4-BE49-F238E27FC236}">
                <a16:creationId xmlns:a16="http://schemas.microsoft.com/office/drawing/2014/main" id="{C98BC61A-71C3-41A8-9DD9-3DA8C94C2D61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682" name="Rectangle 2">
            <a:extLst>
              <a:ext uri="{FF2B5EF4-FFF2-40B4-BE49-F238E27FC236}">
                <a16:creationId xmlns:a16="http://schemas.microsoft.com/office/drawing/2014/main" id="{9A34E86D-E949-4214-B04A-26E75D7F0858}"/>
              </a:ext>
            </a:extLst>
          </p:cNvPr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>
            <a:extLst>
              <a:ext uri="{FF2B5EF4-FFF2-40B4-BE49-F238E27FC236}">
                <a16:creationId xmlns:a16="http://schemas.microsoft.com/office/drawing/2014/main" id="{C6CA6B03-C178-481A-9999-37825A4AEA48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>
            <a:extLst>
              <a:ext uri="{FF2B5EF4-FFF2-40B4-BE49-F238E27FC236}">
                <a16:creationId xmlns:a16="http://schemas.microsoft.com/office/drawing/2014/main" id="{886777FA-C4A2-4408-949A-7C60D41F9085}"/>
              </a:ext>
            </a:extLst>
          </p:cNvPr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>
            <a:extLst>
              <a:ext uri="{FF2B5EF4-FFF2-40B4-BE49-F238E27FC236}">
                <a16:creationId xmlns:a16="http://schemas.microsoft.com/office/drawing/2014/main" id="{C6CA6B03-C178-481A-9999-37825A4AEA48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>
            <a:extLst>
              <a:ext uri="{FF2B5EF4-FFF2-40B4-BE49-F238E27FC236}">
                <a16:creationId xmlns:a16="http://schemas.microsoft.com/office/drawing/2014/main" id="{886777FA-C4A2-4408-949A-7C60D41F9085}"/>
              </a:ext>
            </a:extLst>
          </p:cNvPr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82033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>
            <a:extLst>
              <a:ext uri="{FF2B5EF4-FFF2-40B4-BE49-F238E27FC236}">
                <a16:creationId xmlns:a16="http://schemas.microsoft.com/office/drawing/2014/main" id="{C6CA6B03-C178-481A-9999-37825A4AEA48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95325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>
            <a:extLst>
              <a:ext uri="{FF2B5EF4-FFF2-40B4-BE49-F238E27FC236}">
                <a16:creationId xmlns:a16="http://schemas.microsoft.com/office/drawing/2014/main" id="{886777FA-C4A2-4408-949A-7C60D41F908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793083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">
            <a:extLst>
              <a:ext uri="{FF2B5EF4-FFF2-40B4-BE49-F238E27FC236}">
                <a16:creationId xmlns:a16="http://schemas.microsoft.com/office/drawing/2014/main" id="{733BB931-5E61-416B-9876-119493899A45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3730" name="Rectangle 2">
            <a:extLst>
              <a:ext uri="{FF2B5EF4-FFF2-40B4-BE49-F238E27FC236}">
                <a16:creationId xmlns:a16="http://schemas.microsoft.com/office/drawing/2014/main" id="{B3E9EAAA-700D-4C77-A938-08004C7F7FC9}"/>
              </a:ext>
            </a:extLst>
          </p:cNvPr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A415E7DA-3E58-4DC3-BCBC-D0DA892916B6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CC4B0B1E-1DB9-4B36-A516-301D66AA6BB3}"/>
              </a:ext>
            </a:extLst>
          </p:cNvPr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>
            <a:extLst>
              <a:ext uri="{FF2B5EF4-FFF2-40B4-BE49-F238E27FC236}">
                <a16:creationId xmlns:a16="http://schemas.microsoft.com/office/drawing/2014/main" id="{8AFDB736-72C4-4A4A-B8D4-C22F87EB84D1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5058" name="Rectangle 2">
            <a:extLst>
              <a:ext uri="{FF2B5EF4-FFF2-40B4-BE49-F238E27FC236}">
                <a16:creationId xmlns:a16="http://schemas.microsoft.com/office/drawing/2014/main" id="{DACAAB8B-6CF2-48E5-A0D4-054D5625F3DC}"/>
              </a:ext>
            </a:extLst>
          </p:cNvPr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>
            <a:extLst>
              <a:ext uri="{FF2B5EF4-FFF2-40B4-BE49-F238E27FC236}">
                <a16:creationId xmlns:a16="http://schemas.microsoft.com/office/drawing/2014/main" id="{DDC78D3F-0A7C-46DB-935B-828FCC463C81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7106" name="Rectangle 2">
            <a:extLst>
              <a:ext uri="{FF2B5EF4-FFF2-40B4-BE49-F238E27FC236}">
                <a16:creationId xmlns:a16="http://schemas.microsoft.com/office/drawing/2014/main" id="{CB4AB5D8-33A1-44FD-8204-5C36C0600506}"/>
              </a:ext>
            </a:extLst>
          </p:cNvPr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>
            <a:extLst>
              <a:ext uri="{FF2B5EF4-FFF2-40B4-BE49-F238E27FC236}">
                <a16:creationId xmlns:a16="http://schemas.microsoft.com/office/drawing/2014/main" id="{D59E71DC-7847-4508-A883-2239DD30CEC2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8130" name="Rectangle 2">
            <a:extLst>
              <a:ext uri="{FF2B5EF4-FFF2-40B4-BE49-F238E27FC236}">
                <a16:creationId xmlns:a16="http://schemas.microsoft.com/office/drawing/2014/main" id="{2FE6D147-8563-4A6C-8897-27A2161DDCBE}"/>
              </a:ext>
            </a:extLst>
          </p:cNvPr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>
            <a:extLst>
              <a:ext uri="{FF2B5EF4-FFF2-40B4-BE49-F238E27FC236}">
                <a16:creationId xmlns:a16="http://schemas.microsoft.com/office/drawing/2014/main" id="{CD9B251C-A3D2-41FE-82BE-823F7978636D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0178" name="Rectangle 2">
            <a:extLst>
              <a:ext uri="{FF2B5EF4-FFF2-40B4-BE49-F238E27FC236}">
                <a16:creationId xmlns:a16="http://schemas.microsoft.com/office/drawing/2014/main" id="{303E6328-7B7C-45A6-A48E-1CD3301E0BCB}"/>
              </a:ext>
            </a:extLst>
          </p:cNvPr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>
            <a:extLst>
              <a:ext uri="{FF2B5EF4-FFF2-40B4-BE49-F238E27FC236}">
                <a16:creationId xmlns:a16="http://schemas.microsoft.com/office/drawing/2014/main" id="{36CD044C-AF66-4776-ADD2-E43DC8CFE0C4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2226" name="Rectangle 2">
            <a:extLst>
              <a:ext uri="{FF2B5EF4-FFF2-40B4-BE49-F238E27FC236}">
                <a16:creationId xmlns:a16="http://schemas.microsoft.com/office/drawing/2014/main" id="{7D7E498E-F691-4A37-8331-513C63971074}"/>
              </a:ext>
            </a:extLst>
          </p:cNvPr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>
            <a:extLst>
              <a:ext uri="{FF2B5EF4-FFF2-40B4-BE49-F238E27FC236}">
                <a16:creationId xmlns:a16="http://schemas.microsoft.com/office/drawing/2014/main" id="{C072832E-447D-48BD-ABCF-621B607FF59E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8370" name="Rectangle 2">
            <a:extLst>
              <a:ext uri="{FF2B5EF4-FFF2-40B4-BE49-F238E27FC236}">
                <a16:creationId xmlns:a16="http://schemas.microsoft.com/office/drawing/2014/main" id="{25D59B6C-533F-4CBC-86D2-2679B913CF0A}"/>
              </a:ext>
            </a:extLst>
          </p:cNvPr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>
            <a:extLst>
              <a:ext uri="{FF2B5EF4-FFF2-40B4-BE49-F238E27FC236}">
                <a16:creationId xmlns:a16="http://schemas.microsoft.com/office/drawing/2014/main" id="{81089D19-C985-49E0-BC5F-1F95135A01BD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3490" name="Rectangle 2">
            <a:extLst>
              <a:ext uri="{FF2B5EF4-FFF2-40B4-BE49-F238E27FC236}">
                <a16:creationId xmlns:a16="http://schemas.microsoft.com/office/drawing/2014/main" id="{A15FD371-9CC6-43ED-90EF-8554D5103D35}"/>
              </a:ext>
            </a:extLst>
          </p:cNvPr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FEA7F5-ED1E-4007-92A4-CFF96E8BDE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7F6E938-22F6-4EDF-9AE6-6EA3892C6C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4D21004-7EE8-4B92-88DA-D76F2E60B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30D9-A168-46C9-ABFD-36CC17EA0DAA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2F8469-DB97-438C-99FC-3E615F679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B2730B-791E-4A9D-AE66-81982CD40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37DA-72E2-4DAE-8116-A1658DE4A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985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CF278B-D92B-4493-8424-8F4FC0587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9B2ACC1-49EA-4B76-8B49-76C755FCCA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B8E08C-EA60-4BF6-9D77-3F4B3D4FC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30D9-A168-46C9-ABFD-36CC17EA0DAA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C6BEFD-7BA1-4424-8B4A-0611D5AE6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6B9DEC-F6BF-4A2C-8EBF-D12865EA1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37DA-72E2-4DAE-8116-A1658DE4A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780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41BFBD7-FCF5-4803-BF9D-25D38EDEE9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71F4A45-A4AB-413A-948C-C9175EBD5C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38AD0A-9900-4D69-AE84-726517186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30D9-A168-46C9-ABFD-36CC17EA0DAA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AE2898-3D99-47CC-89C0-FD78C1908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9239EB1-A28D-4C78-BC8A-2A8AE7A6D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37DA-72E2-4DAE-8116-A1658DE4A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1854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BED6AD-D4DD-417E-B316-3FDC2CB810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FC5903B-CECF-4A17-A4DD-B825C0377C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9B7802-F8F8-4057-8124-5706216711D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DCD7FF-0DB0-47F2-B554-B6D4A67F19D3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48F6347-6C08-4A78-B61D-EC3114816D8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C8D6749-FC2B-483F-8DCF-C389F27D0CC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37592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8AAEB9-4836-4153-9F92-F5F0207A4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17E2D6-BC71-4C5B-AD0B-CF16839F66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B1F177D-5BFD-41C9-9B99-829DA6F849E8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43C083-DFD0-4653-A710-4FF8CAEA7B04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B0EE83-D8F0-442C-B75D-5DEF0BDFE75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3453A23-9AEF-4EE5-96C6-5B19B2D6D3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31858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28178F-36FA-4C68-8287-96AEF86EA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489310E-6FED-4F59-AEA3-01D9BF9819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0EB49A-0A69-4F70-9056-178B68C264AD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542277-118E-43F8-B865-B42EB231203A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0A571F-C5E0-417A-8C71-20BB59ABF60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80E3C6E-0DE7-4237-905B-B6BE36405BE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21934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64ABFA-ED7A-4370-AD9D-08FC82128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6206FD-56C4-4EF9-8918-BE71CFCB10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1" y="1600201"/>
            <a:ext cx="5382684" cy="4524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8571453-1135-4965-BA27-7E873E1955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5484" y="1600201"/>
            <a:ext cx="5384800" cy="4524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4EFA6AB-2C66-430B-BF57-69512D181327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7A9014D-AEB9-48D4-97BB-D80696808583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2D08679-5FE9-4632-A345-D7C0BBFA790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F48D1B9-DAB5-47E0-A3F8-963271A0529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26267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0C0C87-B63D-4CCC-B7F5-ABC6E7F74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B803F7D-40A9-4EDE-BB83-996623EF82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4BD1F1E-AA6B-472B-81FB-4674A3E745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9EAA85A-E220-4879-AB1A-85A73027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714B75B-8044-4E60-94AC-783CAA7844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F2205D8-CDEA-44A3-92A6-45F2C6BA44F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3803907-9401-4168-8697-62A1192271D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65B8504-04A4-4217-A730-1C3469888DF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FBC88E8-D7FC-406A-A621-4671B8E3A8D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12394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CCAB77-F376-4EE9-BECF-2FA215FFF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B884D71-5CCA-4C40-BB90-C4006E323185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0616455-F808-4B19-885D-6375F897A0BD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A84139D-13BD-44C7-8693-C847A127995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8CBF1C4-CF3E-4C36-8D8A-4035D387EE8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39328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E1A551C-C17E-40C4-A466-201F4B2159A1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C16DC9C-F4E5-4803-B45B-D6635918BED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6EA0CD2-06F2-4E2A-8370-B8B11596CA1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AE50DE8-7957-4CA2-990C-3B199E6AFA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46768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59ED0C-C4F0-4C60-A876-158339705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C56C3F-52D3-4AC0-B4EC-E41C51B50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0348962-CC15-4C5C-AF54-A4530CD058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3D97AAC-5728-454B-8B30-10F9B8D05DDF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884F631-F867-4C76-91AD-94A6252C398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3EB4CCD-D554-48ED-81C2-04039D56091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10B5A64-6625-43B7-9178-DE707B2573F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93842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CE1C6F-B46D-40D7-AC07-778598C5F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78F834-F96F-47B7-B308-C07AC1206D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211D222-EDE6-4FCF-A737-04DED0848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30D9-A168-46C9-ABFD-36CC17EA0DAA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58BFD6-AA91-4E26-B057-CFB086595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24159F-EF23-44D8-B75C-281A01EFA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37DA-72E2-4DAE-8116-A1658DE4A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8538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F722D2-9089-4B20-9FEB-AA89F4793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2AD248F-9BA3-49AE-9CD8-03E2181F22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6897BDE-4FBE-4758-9054-A39D892B32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3CBE9AC-99CE-45B7-ACAB-A10DD516736C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BED8262-1212-451A-A07D-4D9E1611D51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AF595FF-3755-4504-B14E-BF008B1A5A1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FE2BAF9-08A3-4B39-86DA-4CC0F006619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28261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F80EFF-585C-40DC-AEC2-E93DF1F13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AA1F47B-7796-4E28-BC96-F5D67CFB4A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63056DA-9CBD-497D-92EF-74CA2E575498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DABC69-47F2-4784-AAFC-BA86A4385AFC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4FC1EA-551D-4E44-989E-84CBA34789D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5C17692-99C0-4EDC-B60C-F1347A0B187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56333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572B3DB-3A06-4BBD-8699-CDDFB67030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839201" y="274639"/>
            <a:ext cx="2741084" cy="584993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04D24D0-305B-4706-9078-11C52BD6C6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499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C26DAC-E8D5-472C-BE60-BE6CC4D879E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40878D-3D08-4D44-9283-4E379BCA859E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7D3ADA8-1BFD-4578-AD13-B3B950B4715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CFBBE37-9253-4D4C-A508-2459F8901B2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46696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09BF91-EC5A-4FD4-A1E7-D51FF431D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0684" cy="114141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95519E4-C85D-40B5-B0FA-ACDF4424F002}"/>
              </a:ext>
            </a:extLst>
          </p:cNvPr>
          <p:cNvSpPr>
            <a:spLocks noGrp="1"/>
          </p:cNvSpPr>
          <p:nvPr>
            <p:ph type="dt" idx="10"/>
          </p:nvPr>
        </p:nvSpPr>
        <p:spPr>
          <a:xfrm>
            <a:off x="609601" y="6245226"/>
            <a:ext cx="2842684" cy="474663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7843A2B-19BB-48AB-8212-BB903772BC57}"/>
              </a:ext>
            </a:extLst>
          </p:cNvPr>
          <p:cNvSpPr>
            <a:spLocks noGrp="1"/>
          </p:cNvSpPr>
          <p:nvPr>
            <p:ph type="ftr" idx="11"/>
          </p:nvPr>
        </p:nvSpPr>
        <p:spPr>
          <a:xfrm>
            <a:off x="4165601" y="6245226"/>
            <a:ext cx="3858684" cy="474663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A9AD398-6115-4084-AB9A-41902582D13E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737601" y="6245226"/>
            <a:ext cx="2842684" cy="474663"/>
          </a:xfrm>
        </p:spPr>
        <p:txBody>
          <a:bodyPr/>
          <a:lstStyle>
            <a:lvl1pPr>
              <a:defRPr/>
            </a:lvl1pPr>
          </a:lstStyle>
          <a:p>
            <a:fld id="{919DD4A1-2E69-44A7-BD31-D7C76770FE0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2024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B9F49D-D7C8-4E7A-872C-9A1A666F1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E64872C-3065-4CF5-8F9E-DBA52840E7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8853FB-0C05-4180-973C-59AB7CD99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30D9-A168-46C9-ABFD-36CC17EA0DAA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58DAEF-ADE5-4246-8505-2EB64C997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D421E9-C058-4FAB-A64C-28B4223C8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37DA-72E2-4DAE-8116-A1658DE4A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498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DE96BE-71C2-4F04-B1E7-31656A3DB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CA1ED1-CE2C-4985-9C68-B6886B5E84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46FD948-FEE7-4825-98BC-2C206C4B50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90CF66F-8959-4F00-82F4-2F1944774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30D9-A168-46C9-ABFD-36CC17EA0DAA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ADBD04B-E3E8-443F-90F0-18B185C81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0460932-0B4F-4EFF-8551-2BAF065B8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37DA-72E2-4DAE-8116-A1658DE4A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2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194DF8-9EEE-48F4-A9B1-E4FDF31F0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111231C-40A2-463E-A00F-BA8CB2E650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D802AD1-B437-4138-BC15-FA540D83DA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FFE8750-B5D1-4EFE-8D4F-EFA19C97A5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8BD25C6-8701-4C63-86F6-BF3867ED54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4DB8C87-0174-48B1-8BD5-89B6832D2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30D9-A168-46C9-ABFD-36CC17EA0DAA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AD82F8F-35DF-4470-8773-F92730D5B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1251020-F71D-4763-B7C0-D1F4A7574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37DA-72E2-4DAE-8116-A1658DE4A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373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3DC062-B101-465A-AD2E-7B115CFD4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A6FAC0C-B250-4C38-BA1B-07532433A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30D9-A168-46C9-ABFD-36CC17EA0DAA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6DFBF7B-C0AF-436D-94BC-F43B84C5D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C776544-B58A-41FE-9DF4-AB61AF934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37DA-72E2-4DAE-8116-A1658DE4A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938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A66CB54-2D09-4055-AD59-25ECB7D52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30D9-A168-46C9-ABFD-36CC17EA0DAA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B0C0051-E2A1-4D92-9922-34953C005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9206EF-74D4-426D-A07A-0DBE52944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37DA-72E2-4DAE-8116-A1658DE4A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020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534C73-AF62-4DA5-99DC-BC1D4506E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8ABA68-679B-42CD-A56B-511631F27F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BB4D047-CF7C-435C-AAC4-1520B36B59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EB09BE8-1459-4070-9219-7493254E0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30D9-A168-46C9-ABFD-36CC17EA0DAA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E01B00F-C360-40CB-B4A6-29590180C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230711E-A804-4611-8F0F-7D54E2446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37DA-72E2-4DAE-8116-A1658DE4A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929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DCE9E4-5CF0-4204-AF11-6B62D8CA2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62C0AD0-98F5-49C2-A781-21577BDC88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38408CB-2568-4CFA-B78E-B0C6D6A2AC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A3EFB18-6C3F-498E-8467-0872960C9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30D9-A168-46C9-ABFD-36CC17EA0DAA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B3EFD7A-6756-47FD-94ED-62833EA62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9E139E1-52B1-4CC3-B700-418D3104A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37DA-72E2-4DAE-8116-A1658DE4A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533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01F277-89B2-4AD4-B49B-D626DA870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616E1B3-A22D-490B-9788-0A3F07EA9D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6A85D2-A889-49CE-9D11-F0497F81C0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E30D9-A168-46C9-ABFD-36CC17EA0DAA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23BFAC-5A28-4588-8F39-E1A3B405F1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62FE57-4DDB-4CDF-8D6F-3F1BA7A835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F37DA-72E2-4DAE-8116-A1658DE4A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094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>
            <a:extLst>
              <a:ext uri="{FF2B5EF4-FFF2-40B4-BE49-F238E27FC236}">
                <a16:creationId xmlns:a16="http://schemas.microsoft.com/office/drawing/2014/main" id="{D5946E37-C4C3-489E-B14E-545EE0F3CA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1" y="274638"/>
            <a:ext cx="10970684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/>
              <a:t>Для правки текста заголовка щёлкните мышью</a:t>
            </a:r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350C29DD-44DB-42A0-BC8F-1FACF3B67A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1" y="1600201"/>
            <a:ext cx="10970684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/>
              <a:t>Для правки структуры щёлкните мышью</a:t>
            </a:r>
          </a:p>
          <a:p>
            <a:pPr lvl="1"/>
            <a:r>
              <a:rPr lang="en-GB" altLang="ru-RU"/>
              <a:t>Второй уровень структуры</a:t>
            </a:r>
          </a:p>
          <a:p>
            <a:pPr lvl="2"/>
            <a:r>
              <a:rPr lang="en-GB" altLang="ru-RU"/>
              <a:t>Третий уровень структуры</a:t>
            </a:r>
          </a:p>
          <a:p>
            <a:pPr lvl="3"/>
            <a:r>
              <a:rPr lang="en-GB" altLang="ru-RU"/>
              <a:t>Четвёртый уровень структуры</a:t>
            </a:r>
          </a:p>
          <a:p>
            <a:pPr lvl="4"/>
            <a:r>
              <a:rPr lang="en-GB" altLang="ru-RU"/>
              <a:t>Пятый уровень структуры</a:t>
            </a:r>
          </a:p>
          <a:p>
            <a:pPr lvl="4"/>
            <a:r>
              <a:rPr lang="en-GB" altLang="ru-RU"/>
              <a:t>Шестой уровень структуры</a:t>
            </a:r>
          </a:p>
          <a:p>
            <a:pPr lvl="4"/>
            <a:r>
              <a:rPr lang="en-GB" altLang="ru-RU"/>
              <a:t>Седьмой уровень структуры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67B4EB3-527E-41FB-BD39-E2FEEFB92BD1}"/>
              </a:ext>
            </a:extLst>
          </p:cNvPr>
          <p:cNvSpPr>
            <a:spLocks noGrp="1" noChangeArrowheads="1"/>
          </p:cNvSpPr>
          <p:nvPr>
            <p:ph type="dt"/>
          </p:nvPr>
        </p:nvSpPr>
        <p:spPr bwMode="auto">
          <a:xfrm>
            <a:off x="609601" y="6245226"/>
            <a:ext cx="2842684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000000"/>
                </a:solidFill>
                <a:cs typeface="Segoe UI" panose="020B0502040204020203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E6BA095-C84A-44A9-90BB-18AE4D59F909}"/>
              </a:ext>
            </a:extLst>
          </p:cNvPr>
          <p:cNvSpPr>
            <a:spLocks noGrp="1" noChangeArrowheads="1"/>
          </p:cNvSpPr>
          <p:nvPr>
            <p:ph type="ftr"/>
          </p:nvPr>
        </p:nvSpPr>
        <p:spPr bwMode="auto">
          <a:xfrm>
            <a:off x="4165601" y="6245226"/>
            <a:ext cx="3858684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000000"/>
                </a:solidFill>
                <a:cs typeface="Segoe UI" panose="020B0502040204020203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8CD8E222-2E90-416C-BE7C-1D02F20F99C3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8737601" y="6245226"/>
            <a:ext cx="2842684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000000"/>
                </a:solidFill>
                <a:cs typeface="Segoe UI" panose="020B0502040204020203" pitchFamily="34" charset="0"/>
              </a:defRPr>
            </a:lvl1pPr>
          </a:lstStyle>
          <a:p>
            <a:fld id="{CC2AB1F8-436D-403C-9339-9CD9D7F67B2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5298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2pPr>
      <a:lvl3pPr marL="1143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3pPr>
      <a:lvl4pPr marL="1600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4pPr>
      <a:lvl5pPr marL="20574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>
            <a:extLst>
              <a:ext uri="{FF2B5EF4-FFF2-40B4-BE49-F238E27FC236}">
                <a16:creationId xmlns:a16="http://schemas.microsoft.com/office/drawing/2014/main" id="{0A77C93C-7F39-49A9-BE6A-EF5C755490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03388" y="188914"/>
            <a:ext cx="8964612" cy="2016125"/>
          </a:xfrm>
          <a:ln/>
        </p:spPr>
        <p:txBody>
          <a:bodyPr/>
          <a:lstStyle/>
          <a:p>
            <a:pPr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ДЕТСКО-РОДИТЕЛЬСКИЕ ОТНОШЕНИЯ</a:t>
            </a:r>
          </a:p>
        </p:txBody>
      </p:sp>
      <p:sp>
        <p:nvSpPr>
          <p:cNvPr id="3074" name="Rectangle 2">
            <a:extLst>
              <a:ext uri="{FF2B5EF4-FFF2-40B4-BE49-F238E27FC236}">
                <a16:creationId xmlns:a16="http://schemas.microsoft.com/office/drawing/2014/main" id="{90D9C464-5DC4-41CA-BA23-BED39AC8D909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2895600" y="3886201"/>
            <a:ext cx="6400800" cy="152986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dirty="0"/>
              <a:t>Учитель-дефектолог </a:t>
            </a:r>
          </a:p>
          <a:p>
            <a:pPr marL="0" indent="0"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dirty="0"/>
              <a:t>Прокофьева А.А</a:t>
            </a:r>
          </a:p>
          <a:p>
            <a:pPr marL="0" indent="0"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>
            <a:extLst>
              <a:ext uri="{FF2B5EF4-FFF2-40B4-BE49-F238E27FC236}">
                <a16:creationId xmlns:a16="http://schemas.microsoft.com/office/drawing/2014/main" id="{B576C891-A124-4395-8AFA-287EE513E9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1" y="274639"/>
            <a:ext cx="8964613" cy="706437"/>
          </a:xfrm>
          <a:ln/>
        </p:spPr>
        <p:txBody>
          <a:bodyPr/>
          <a:lstStyle/>
          <a:p>
            <a:pPr marL="762000" indent="-760413" algn="l">
              <a:buClrTx/>
              <a:tabLst>
                <a:tab pos="762000" algn="l"/>
                <a:tab pos="1676400" algn="l"/>
                <a:tab pos="2590800" algn="l"/>
                <a:tab pos="3505200" algn="l"/>
                <a:tab pos="4419600" algn="l"/>
                <a:tab pos="5334000" algn="l"/>
                <a:tab pos="6248400" algn="l"/>
                <a:tab pos="7162800" algn="l"/>
                <a:tab pos="8077200" algn="l"/>
                <a:tab pos="8991600" algn="l"/>
                <a:tab pos="9906000" algn="l"/>
                <a:tab pos="10820400" algn="l"/>
              </a:tabLst>
            </a:pPr>
            <a:r>
              <a:rPr lang="ru-RU" altLang="ru-RU" sz="29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Роли ребенка в семье</a:t>
            </a:r>
          </a:p>
        </p:txBody>
      </p:sp>
      <p:sp>
        <p:nvSpPr>
          <p:cNvPr id="28674" name="Rectangle 2">
            <a:extLst>
              <a:ext uri="{FF2B5EF4-FFF2-40B4-BE49-F238E27FC236}">
                <a16:creationId xmlns:a16="http://schemas.microsoft.com/office/drawing/2014/main" id="{1A401193-7710-4103-AF99-8788C0E7B7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1" y="908050"/>
            <a:ext cx="8893175" cy="5949950"/>
          </a:xfrm>
          <a:ln/>
        </p:spPr>
        <p:txBody>
          <a:bodyPr/>
          <a:lstStyle/>
          <a:p>
            <a:pPr marL="609600" indent="-608013">
              <a:spcBef>
                <a:spcPts val="175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700" b="1" dirty="0">
              <a:solidFill>
                <a:srgbClr val="333399"/>
              </a:solidFill>
            </a:endParaRPr>
          </a:p>
          <a:p>
            <a:pPr marL="609600" indent="-608013" algn="ctr">
              <a:spcBef>
                <a:spcPts val="6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8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Типичные роли в </a:t>
            </a:r>
            <a:r>
              <a:rPr lang="ru-RU" altLang="ru-RU" sz="2800" b="1" dirty="0" err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дисфункциональной</a:t>
            </a:r>
            <a:r>
              <a:rPr lang="ru-RU" altLang="ru-RU" sz="28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семье </a:t>
            </a:r>
            <a:r>
              <a:rPr lang="ru-RU" altLang="ru-RU" sz="2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(А.С. </a:t>
            </a:r>
            <a:r>
              <a:rPr lang="ru-RU" altLang="ru-RU" sz="2400" b="1" dirty="0" err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Спиваковская</a:t>
            </a:r>
            <a:r>
              <a:rPr lang="ru-RU" altLang="ru-RU" sz="2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marL="609600" indent="-608013">
              <a:spcBef>
                <a:spcPts val="225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900" b="1" dirty="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8013" indent="-606425"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 dirty="0">
                <a:solidFill>
                  <a:srgbClr val="FF0000"/>
                </a:solidFill>
              </a:rPr>
              <a:t>«Козел отпущения»</a:t>
            </a:r>
            <a:r>
              <a:rPr lang="ru-RU" altLang="ru-RU" sz="2400" b="1" dirty="0"/>
              <a:t> - </a:t>
            </a:r>
            <a:r>
              <a:rPr lang="ru-RU" altLang="ru-RU" sz="2400" b="1" dirty="0">
                <a:solidFill>
                  <a:schemeClr val="accent6"/>
                </a:solidFill>
              </a:rPr>
              <a:t>объект для проявления взаимного недовольства </a:t>
            </a:r>
            <a:r>
              <a:rPr lang="ru-RU" altLang="ru-RU" sz="2400" b="1" dirty="0"/>
              <a:t>супругов-родителей.</a:t>
            </a:r>
          </a:p>
          <a:p>
            <a:pPr marL="608013" indent="-606425"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 dirty="0">
                <a:solidFill>
                  <a:srgbClr val="FF0000"/>
                </a:solidFill>
              </a:rPr>
              <a:t>«Любимчик»</a:t>
            </a:r>
            <a:r>
              <a:rPr lang="ru-RU" altLang="ru-RU" sz="2400" b="1" dirty="0"/>
              <a:t> - заполняет эмоциональный вакуум в супружеских отношениях, </a:t>
            </a:r>
            <a:r>
              <a:rPr lang="ru-RU" altLang="ru-RU" sz="2400" b="1" dirty="0">
                <a:solidFill>
                  <a:schemeClr val="accent6"/>
                </a:solidFill>
              </a:rPr>
              <a:t>забота и любовь к нему чрезмерно преувеличены. </a:t>
            </a:r>
          </a:p>
          <a:p>
            <a:pPr marL="608013" indent="-606425"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 dirty="0">
                <a:solidFill>
                  <a:srgbClr val="FF0000"/>
                </a:solidFill>
              </a:rPr>
              <a:t>«</a:t>
            </a:r>
            <a:r>
              <a:rPr lang="ru-RU" altLang="ru-RU" sz="2400" b="1" dirty="0" err="1">
                <a:solidFill>
                  <a:srgbClr val="FF0000"/>
                </a:solidFill>
              </a:rPr>
              <a:t>Беби</a:t>
            </a:r>
            <a:r>
              <a:rPr lang="ru-RU" altLang="ru-RU" sz="2400" b="1" dirty="0">
                <a:solidFill>
                  <a:srgbClr val="FF0000"/>
                </a:solidFill>
              </a:rPr>
              <a:t>»</a:t>
            </a:r>
            <a:r>
              <a:rPr lang="ru-RU" altLang="ru-RU" sz="2400" b="1" dirty="0"/>
              <a:t> - при сильной близости супругов друг к другу ребенок раз и навсегда </a:t>
            </a:r>
            <a:r>
              <a:rPr lang="ru-RU" altLang="ru-RU" sz="2400" b="1" dirty="0">
                <a:solidFill>
                  <a:schemeClr val="accent6"/>
                </a:solidFill>
              </a:rPr>
              <a:t>остается ребенком с ограниченными правами.</a:t>
            </a:r>
          </a:p>
          <a:p>
            <a:pPr marL="608013" indent="-606425"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 dirty="0">
                <a:solidFill>
                  <a:srgbClr val="FF0000"/>
                </a:solidFill>
              </a:rPr>
              <a:t>«Примиритель»</a:t>
            </a:r>
            <a:r>
              <a:rPr lang="ru-RU" altLang="ru-RU" sz="2400" b="1" dirty="0"/>
              <a:t> - выполняет роль взрослого, регулирует и </a:t>
            </a:r>
            <a:r>
              <a:rPr lang="ru-RU" altLang="ru-RU" sz="2400" b="1" dirty="0">
                <a:solidFill>
                  <a:schemeClr val="accent6"/>
                </a:solidFill>
              </a:rPr>
              <a:t>устраняет супружеские конфликты.</a:t>
            </a:r>
          </a:p>
          <a:p>
            <a:pPr marL="609600" indent="-608013">
              <a:spcBef>
                <a:spcPts val="6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24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>
            <a:extLst>
              <a:ext uri="{FF2B5EF4-FFF2-40B4-BE49-F238E27FC236}">
                <a16:creationId xmlns:a16="http://schemas.microsoft.com/office/drawing/2014/main" id="{FFD81E9B-2155-4859-B28A-A5FA9AD436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1" y="274639"/>
            <a:ext cx="8964613" cy="706437"/>
          </a:xfrm>
          <a:ln/>
        </p:spPr>
        <p:txBody>
          <a:bodyPr/>
          <a:lstStyle/>
          <a:p>
            <a:pPr marL="762000" indent="-760413" algn="l">
              <a:buClrTx/>
              <a:tabLst>
                <a:tab pos="762000" algn="l"/>
                <a:tab pos="1676400" algn="l"/>
                <a:tab pos="2590800" algn="l"/>
                <a:tab pos="3505200" algn="l"/>
                <a:tab pos="4419600" algn="l"/>
                <a:tab pos="5334000" algn="l"/>
                <a:tab pos="6248400" algn="l"/>
                <a:tab pos="7162800" algn="l"/>
                <a:tab pos="8077200" algn="l"/>
                <a:tab pos="8991600" algn="l"/>
                <a:tab pos="9906000" algn="l"/>
                <a:tab pos="10820400" algn="l"/>
              </a:tabLst>
            </a:pPr>
            <a:r>
              <a:rPr lang="ru-RU" altLang="ru-RU" sz="29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Роли ребенка в семье</a:t>
            </a:r>
          </a:p>
        </p:txBody>
      </p:sp>
      <p:sp>
        <p:nvSpPr>
          <p:cNvPr id="29698" name="Rectangle 2">
            <a:extLst>
              <a:ext uri="{FF2B5EF4-FFF2-40B4-BE49-F238E27FC236}">
                <a16:creationId xmlns:a16="http://schemas.microsoft.com/office/drawing/2014/main" id="{E5832376-A02D-4452-8BEE-1B81A2D9CA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03389" y="908050"/>
            <a:ext cx="8713787" cy="5949950"/>
          </a:xfrm>
          <a:ln/>
        </p:spPr>
        <p:txBody>
          <a:bodyPr/>
          <a:lstStyle/>
          <a:p>
            <a:pPr marL="609600" indent="-608013">
              <a:spcBef>
                <a:spcPts val="75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(А.Б Добрович)</a:t>
            </a:r>
            <a:r>
              <a:rPr lang="ru-RU" altLang="ru-RU" sz="3000" b="1">
                <a:solidFill>
                  <a:srgbClr val="333399"/>
                </a:solidFill>
              </a:rPr>
              <a:t> </a:t>
            </a:r>
          </a:p>
          <a:p>
            <a:pPr marL="609600" indent="-608013" algn="ctr">
              <a:spcBef>
                <a:spcPts val="3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1200" b="1">
              <a:solidFill>
                <a:srgbClr val="333399"/>
              </a:solidFill>
            </a:endParaRP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/>
              <a:t>Кумир семьи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/>
              <a:t>Мамино сокровище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/>
              <a:t>Паинька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/>
              <a:t>Болезненный ребёнок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/>
              <a:t>Ужасный ребёнок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/>
              <a:t>Золушка</a:t>
            </a:r>
          </a:p>
          <a:p>
            <a:pPr marL="609600" indent="-608013">
              <a:spcBef>
                <a:spcPts val="6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2400" b="1"/>
          </a:p>
        </p:txBody>
      </p:sp>
      <p:pic>
        <p:nvPicPr>
          <p:cNvPr id="29699" name="Picture 3">
            <a:extLst>
              <a:ext uri="{FF2B5EF4-FFF2-40B4-BE49-F238E27FC236}">
                <a16:creationId xmlns:a16="http://schemas.microsoft.com/office/drawing/2014/main" id="{73C951DA-466A-4E3D-AC63-3E453B3A01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625" y="3500438"/>
            <a:ext cx="2884488" cy="294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9700" name="Picture 4">
            <a:extLst>
              <a:ext uri="{FF2B5EF4-FFF2-40B4-BE49-F238E27FC236}">
                <a16:creationId xmlns:a16="http://schemas.microsoft.com/office/drawing/2014/main" id="{2704EE6C-05BF-4F9C-B643-E61791F99E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338" y="765175"/>
            <a:ext cx="3810000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>
            <a:extLst>
              <a:ext uri="{FF2B5EF4-FFF2-40B4-BE49-F238E27FC236}">
                <a16:creationId xmlns:a16="http://schemas.microsoft.com/office/drawing/2014/main" id="{B785E036-A5EC-4C78-AAAF-D5D0BC1A5C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1" y="274639"/>
            <a:ext cx="8964613" cy="706437"/>
          </a:xfrm>
          <a:ln/>
        </p:spPr>
        <p:txBody>
          <a:bodyPr/>
          <a:lstStyle/>
          <a:p>
            <a:pPr marL="762000" indent="-760413" algn="l">
              <a:buClrTx/>
              <a:tabLst>
                <a:tab pos="762000" algn="l"/>
                <a:tab pos="1676400" algn="l"/>
                <a:tab pos="2590800" algn="l"/>
                <a:tab pos="3505200" algn="l"/>
                <a:tab pos="4419600" algn="l"/>
                <a:tab pos="5334000" algn="l"/>
                <a:tab pos="6248400" algn="l"/>
                <a:tab pos="7162800" algn="l"/>
                <a:tab pos="8077200" algn="l"/>
                <a:tab pos="8991600" algn="l"/>
                <a:tab pos="9906000" algn="l"/>
                <a:tab pos="10820400" algn="l"/>
              </a:tabLst>
            </a:pPr>
            <a:r>
              <a:rPr lang="ru-RU" altLang="ru-RU" sz="29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Роли ребенка в семье</a:t>
            </a:r>
          </a:p>
        </p:txBody>
      </p:sp>
      <p:sp>
        <p:nvSpPr>
          <p:cNvPr id="30722" name="Rectangle 2">
            <a:extLst>
              <a:ext uri="{FF2B5EF4-FFF2-40B4-BE49-F238E27FC236}">
                <a16:creationId xmlns:a16="http://schemas.microsoft.com/office/drawing/2014/main" id="{F5362945-CDD2-4F9D-8B07-C758654BA2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03389" y="908050"/>
            <a:ext cx="8713787" cy="5949950"/>
          </a:xfrm>
          <a:ln/>
        </p:spPr>
        <p:txBody>
          <a:bodyPr/>
          <a:lstStyle/>
          <a:p>
            <a:pPr marL="609600" indent="-608013">
              <a:spcBef>
                <a:spcPts val="2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800" b="1">
              <a:solidFill>
                <a:srgbClr val="333399"/>
              </a:solidFill>
            </a:endParaRPr>
          </a:p>
          <a:p>
            <a:pPr marL="609600" indent="-608013">
              <a:spcBef>
                <a:spcPts val="2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800" b="1">
              <a:solidFill>
                <a:srgbClr val="333399"/>
              </a:solidFill>
            </a:endParaRPr>
          </a:p>
          <a:p>
            <a:pPr marL="609600" indent="-608013" algn="ctr">
              <a:spcBef>
                <a:spcPts val="6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(В.Н. Дружинин) </a:t>
            </a:r>
          </a:p>
          <a:p>
            <a:pPr marL="609600" indent="-608013" algn="ctr">
              <a:spcBef>
                <a:spcPts val="6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2400" b="1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8013" indent="-606425"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600" b="1"/>
              <a:t>Ребенок-обуза</a:t>
            </a:r>
          </a:p>
          <a:p>
            <a:pPr marL="608013" indent="-606425"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600" b="1"/>
              <a:t>Ребенок-раб</a:t>
            </a:r>
          </a:p>
          <a:p>
            <a:pPr marL="608013" indent="-606425"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600" b="1"/>
              <a:t>Ребенок-любовник</a:t>
            </a:r>
          </a:p>
          <a:p>
            <a:pPr marL="608013" indent="-606425"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600" b="1"/>
              <a:t>Ребенок-оружие в борьбе с супругом</a:t>
            </a:r>
          </a:p>
          <a:p>
            <a:pPr marL="608013" indent="-606425"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600" b="1"/>
              <a:t>Ребенок-заместитель мужа</a:t>
            </a:r>
          </a:p>
        </p:txBody>
      </p:sp>
      <p:pic>
        <p:nvPicPr>
          <p:cNvPr id="30723" name="Picture 3">
            <a:extLst>
              <a:ext uri="{FF2B5EF4-FFF2-40B4-BE49-F238E27FC236}">
                <a16:creationId xmlns:a16="http://schemas.microsoft.com/office/drawing/2014/main" id="{B2415CF3-BAA1-4B9A-8627-885AF2D72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221163"/>
            <a:ext cx="2730500" cy="234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>
            <a:extLst>
              <a:ext uri="{FF2B5EF4-FFF2-40B4-BE49-F238E27FC236}">
                <a16:creationId xmlns:a16="http://schemas.microsoft.com/office/drawing/2014/main" id="{605A70B6-E7A2-4178-8F29-CB109B4E95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1" y="274639"/>
            <a:ext cx="8964613" cy="706437"/>
          </a:xfrm>
          <a:ln/>
        </p:spPr>
        <p:txBody>
          <a:bodyPr/>
          <a:lstStyle/>
          <a:p>
            <a:pPr marL="762000" indent="-760413" algn="l">
              <a:buClrTx/>
              <a:tabLst>
                <a:tab pos="762000" algn="l"/>
                <a:tab pos="1676400" algn="l"/>
                <a:tab pos="2590800" algn="l"/>
                <a:tab pos="3505200" algn="l"/>
                <a:tab pos="4419600" algn="l"/>
                <a:tab pos="5334000" algn="l"/>
                <a:tab pos="6248400" algn="l"/>
                <a:tab pos="7162800" algn="l"/>
                <a:tab pos="8077200" algn="l"/>
                <a:tab pos="8991600" algn="l"/>
                <a:tab pos="9906000" algn="l"/>
                <a:tab pos="10820400" algn="l"/>
              </a:tabLst>
            </a:pPr>
            <a:r>
              <a:rPr lang="ru-RU" altLang="ru-RU" sz="29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Роли ребенка в семье</a:t>
            </a:r>
          </a:p>
        </p:txBody>
      </p:sp>
      <p:sp>
        <p:nvSpPr>
          <p:cNvPr id="31746" name="Rectangle 2">
            <a:extLst>
              <a:ext uri="{FF2B5EF4-FFF2-40B4-BE49-F238E27FC236}">
                <a16:creationId xmlns:a16="http://schemas.microsoft.com/office/drawing/2014/main" id="{3F9AF99C-D27A-47E0-B9D0-D44D5E213B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03389" y="908050"/>
            <a:ext cx="8713787" cy="5949950"/>
          </a:xfrm>
          <a:ln/>
        </p:spPr>
        <p:txBody>
          <a:bodyPr/>
          <a:lstStyle/>
          <a:p>
            <a:pPr marL="609600" indent="-608013">
              <a:spcBef>
                <a:spcPts val="2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800" b="1">
              <a:solidFill>
                <a:srgbClr val="333399"/>
              </a:solidFill>
            </a:endParaRPr>
          </a:p>
          <a:p>
            <a:pPr marL="609600" indent="-608013">
              <a:spcBef>
                <a:spcPts val="2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800" b="1">
              <a:solidFill>
                <a:srgbClr val="333399"/>
              </a:solidFill>
            </a:endParaRPr>
          </a:p>
          <a:p>
            <a:pPr marL="609600" indent="-608013" algn="ctr">
              <a:spcBef>
                <a:spcPts val="6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(Н.Н. Посысоев) </a:t>
            </a:r>
          </a:p>
          <a:p>
            <a:pPr marL="609600" indent="-608013" algn="ctr">
              <a:spcBef>
                <a:spcPts val="3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1200" b="1"/>
          </a:p>
          <a:p>
            <a:pPr marL="608013" indent="-606425">
              <a:spcBef>
                <a:spcPts val="7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800" b="1"/>
              <a:t>Герой</a:t>
            </a:r>
          </a:p>
          <a:p>
            <a:pPr marL="608013" indent="-606425">
              <a:spcBef>
                <a:spcPts val="7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800" b="1"/>
              <a:t>Потерянный </a:t>
            </a:r>
          </a:p>
          <a:p>
            <a:pPr marL="608013" indent="-606425">
              <a:spcBef>
                <a:spcPts val="7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800" b="1"/>
              <a:t>Козел отпущения</a:t>
            </a:r>
          </a:p>
          <a:p>
            <a:pPr marL="608013" indent="-606425">
              <a:spcBef>
                <a:spcPts val="7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800" b="1"/>
              <a:t>Шут (клоун)</a:t>
            </a:r>
          </a:p>
        </p:txBody>
      </p:sp>
      <p:pic>
        <p:nvPicPr>
          <p:cNvPr id="31747" name="Picture 3">
            <a:extLst>
              <a:ext uri="{FF2B5EF4-FFF2-40B4-BE49-F238E27FC236}">
                <a16:creationId xmlns:a16="http://schemas.microsoft.com/office/drawing/2014/main" id="{741D39C5-C764-4F35-A1C1-CE40E920B9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338" y="2060575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7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>
            <a:extLst>
              <a:ext uri="{FF2B5EF4-FFF2-40B4-BE49-F238E27FC236}">
                <a16:creationId xmlns:a16="http://schemas.microsoft.com/office/drawing/2014/main" id="{E7EC5C1A-BF04-4081-A246-BE48D2B3DB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1" y="274639"/>
            <a:ext cx="8964613" cy="706437"/>
          </a:xfrm>
          <a:ln/>
        </p:spPr>
        <p:txBody>
          <a:bodyPr/>
          <a:lstStyle/>
          <a:p>
            <a:pPr marL="762000" indent="-760413" algn="l">
              <a:buClrTx/>
              <a:tabLst>
                <a:tab pos="762000" algn="l"/>
                <a:tab pos="1676400" algn="l"/>
                <a:tab pos="2590800" algn="l"/>
                <a:tab pos="3505200" algn="l"/>
                <a:tab pos="4419600" algn="l"/>
                <a:tab pos="5334000" algn="l"/>
                <a:tab pos="6248400" algn="l"/>
                <a:tab pos="7162800" algn="l"/>
                <a:tab pos="8077200" algn="l"/>
                <a:tab pos="8991600" algn="l"/>
                <a:tab pos="9906000" algn="l"/>
                <a:tab pos="10820400" algn="l"/>
              </a:tabLst>
            </a:pPr>
            <a:r>
              <a:rPr lang="ru-RU" altLang="ru-RU" sz="29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altLang="ru-RU" sz="28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Нарушения детско-родительских отношений</a:t>
            </a:r>
          </a:p>
        </p:txBody>
      </p:sp>
      <p:sp>
        <p:nvSpPr>
          <p:cNvPr id="35842" name="Rectangle 2">
            <a:extLst>
              <a:ext uri="{FF2B5EF4-FFF2-40B4-BE49-F238E27FC236}">
                <a16:creationId xmlns:a16="http://schemas.microsoft.com/office/drawing/2014/main" id="{7A5581BB-3A9C-4DC9-8C60-24EF1831E1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47851" y="908050"/>
            <a:ext cx="8569325" cy="5949950"/>
          </a:xfrm>
          <a:ln/>
        </p:spPr>
        <p:txBody>
          <a:bodyPr/>
          <a:lstStyle/>
          <a:p>
            <a:pPr marL="609600" indent="-608013">
              <a:lnSpc>
                <a:spcPct val="80000"/>
              </a:lnSpc>
              <a:spcBef>
                <a:spcPts val="125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500" b="1">
              <a:solidFill>
                <a:srgbClr val="333399"/>
              </a:solidFill>
            </a:endParaRPr>
          </a:p>
          <a:p>
            <a:pPr marL="609600" indent="-608013" algn="ctr">
              <a:lnSpc>
                <a:spcPct val="80000"/>
              </a:lnSpc>
              <a:spcBef>
                <a:spcPts val="65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6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Ловушки каждодневного общения</a:t>
            </a:r>
          </a:p>
          <a:p>
            <a:pPr marL="609600" indent="-608013">
              <a:lnSpc>
                <a:spcPct val="80000"/>
              </a:lnSpc>
              <a:spcBef>
                <a:spcPts val="25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1000" b="1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8013" indent="-606425">
              <a:lnSpc>
                <a:spcPct val="80000"/>
              </a:lnSpc>
              <a:spcBef>
                <a:spcPts val="55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200" b="1">
                <a:effectLst>
                  <a:outerShdw blurRad="38100" dist="38100" dir="2700000" algn="tl">
                    <a:srgbClr val="C0C0C0"/>
                  </a:outerShdw>
                </a:effectLst>
              </a:rPr>
              <a:t>Если вы недовольны поведением или поступками ребенка, никогда не «пилите» его.</a:t>
            </a:r>
          </a:p>
          <a:p>
            <a:pPr marL="608013" indent="-606425">
              <a:lnSpc>
                <a:spcPct val="80000"/>
              </a:lnSpc>
              <a:spcBef>
                <a:spcPts val="55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200" b="1">
                <a:effectLst>
                  <a:outerShdw blurRad="38100" dist="38100" dir="2700000" algn="tl">
                    <a:srgbClr val="C0C0C0"/>
                  </a:outerShdw>
                </a:effectLst>
              </a:rPr>
              <a:t>Ни в коем случае нельзя выяснять отношения или тем более критиковать других членов семьи в присутствии посторонних.</a:t>
            </a:r>
          </a:p>
          <a:p>
            <a:pPr marL="608013" indent="-606425">
              <a:lnSpc>
                <a:spcPct val="80000"/>
              </a:lnSpc>
              <a:spcBef>
                <a:spcPts val="55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200" b="1">
                <a:effectLst>
                  <a:outerShdw blurRad="38100" dist="38100" dir="2700000" algn="tl">
                    <a:srgbClr val="C0C0C0"/>
                  </a:outerShdw>
                </a:effectLst>
              </a:rPr>
              <a:t>Не обсуждайте недостатки членов семьи «за глаза».</a:t>
            </a:r>
          </a:p>
          <a:p>
            <a:pPr marL="608013" indent="-606425">
              <a:lnSpc>
                <a:spcPct val="80000"/>
              </a:lnSpc>
              <a:spcBef>
                <a:spcPts val="55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200" b="1">
                <a:effectLst>
                  <a:outerShdw blurRad="38100" dist="38100" dir="2700000" algn="tl">
                    <a:srgbClr val="C0C0C0"/>
                  </a:outerShdw>
                </a:effectLst>
              </a:rPr>
              <a:t>В своих отношениях с другими не будьте жестоки, не старайтесь из мести причинить боль, проявляйте душевную щедрость.</a:t>
            </a:r>
          </a:p>
          <a:p>
            <a:pPr marL="608013" indent="-606425">
              <a:lnSpc>
                <a:spcPct val="80000"/>
              </a:lnSpc>
              <a:spcBef>
                <a:spcPts val="55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200" b="1">
                <a:effectLst>
                  <a:outerShdw blurRad="38100" dist="38100" dir="2700000" algn="tl">
                    <a:srgbClr val="C0C0C0"/>
                  </a:outerShdw>
                </a:effectLst>
              </a:rPr>
              <a:t>Не показывайте характер, не играйте на нервах и вообще ничего не делайте только ради принципа. </a:t>
            </a:r>
          </a:p>
          <a:p>
            <a:pPr marL="608013" indent="-606425">
              <a:lnSpc>
                <a:spcPct val="80000"/>
              </a:lnSpc>
              <a:spcBef>
                <a:spcPts val="55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200" b="1">
                <a:effectLst>
                  <a:outerShdw blurRad="38100" dist="38100" dir="2700000" algn="tl">
                    <a:srgbClr val="C0C0C0"/>
                  </a:outerShdw>
                </a:effectLst>
              </a:rPr>
              <a:t>В своих бедах никогда не вините окружающих, пока не убедитесь, что их реакция не спровоцирована вами. </a:t>
            </a:r>
          </a:p>
          <a:p>
            <a:pPr marL="608013" indent="-606425">
              <a:lnSpc>
                <a:spcPct val="80000"/>
              </a:lnSpc>
              <a:spcBef>
                <a:spcPts val="55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200" b="1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Контролируйте свою эмоциональность, не позволяйте эмоциям властвовать над разумом. </a:t>
            </a:r>
          </a:p>
          <a:p>
            <a:pPr marL="608013" indent="-606425">
              <a:lnSpc>
                <a:spcPct val="80000"/>
              </a:lnSpc>
              <a:spcBef>
                <a:spcPts val="550"/>
              </a:spcBef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2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9600" indent="-608013">
              <a:lnSpc>
                <a:spcPct val="80000"/>
              </a:lnSpc>
              <a:spcBef>
                <a:spcPts val="55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2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>
            <a:extLst>
              <a:ext uri="{FF2B5EF4-FFF2-40B4-BE49-F238E27FC236}">
                <a16:creationId xmlns:a16="http://schemas.microsoft.com/office/drawing/2014/main" id="{56E67543-0C79-492E-9829-99A7545F8D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1" y="274639"/>
            <a:ext cx="8964613" cy="706437"/>
          </a:xfrm>
          <a:ln/>
        </p:spPr>
        <p:txBody>
          <a:bodyPr/>
          <a:lstStyle/>
          <a:p>
            <a:pPr marL="762000" indent="-760413" algn="l">
              <a:buClrTx/>
              <a:tabLst>
                <a:tab pos="762000" algn="l"/>
                <a:tab pos="1676400" algn="l"/>
                <a:tab pos="2590800" algn="l"/>
                <a:tab pos="3505200" algn="l"/>
                <a:tab pos="4419600" algn="l"/>
                <a:tab pos="5334000" algn="l"/>
                <a:tab pos="6248400" algn="l"/>
                <a:tab pos="7162800" algn="l"/>
                <a:tab pos="8077200" algn="l"/>
                <a:tab pos="8991600" algn="l"/>
                <a:tab pos="9906000" algn="l"/>
                <a:tab pos="10820400" algn="l"/>
              </a:tabLst>
            </a:pPr>
            <a:r>
              <a:rPr lang="ru-RU" altLang="ru-RU" sz="29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altLang="ru-RU" sz="28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Нарушения детско-родительских отношений</a:t>
            </a:r>
          </a:p>
        </p:txBody>
      </p:sp>
      <p:sp>
        <p:nvSpPr>
          <p:cNvPr id="36866" name="Rectangle 2">
            <a:extLst>
              <a:ext uri="{FF2B5EF4-FFF2-40B4-BE49-F238E27FC236}">
                <a16:creationId xmlns:a16="http://schemas.microsoft.com/office/drawing/2014/main" id="{1ABE5178-1B04-481A-9C75-66F006D16E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03389" y="908050"/>
            <a:ext cx="8713787" cy="5949950"/>
          </a:xfrm>
          <a:ln/>
        </p:spPr>
        <p:txBody>
          <a:bodyPr/>
          <a:lstStyle/>
          <a:p>
            <a:pPr marL="609600" indent="-608013">
              <a:lnSpc>
                <a:spcPct val="80000"/>
              </a:lnSpc>
              <a:spcBef>
                <a:spcPts val="1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400" b="1">
              <a:solidFill>
                <a:srgbClr val="333399"/>
              </a:solidFill>
            </a:endParaRPr>
          </a:p>
          <a:p>
            <a:pPr marL="609600" indent="-608013" algn="ctr">
              <a:lnSpc>
                <a:spcPct val="80000"/>
              </a:lnSpc>
              <a:spcBef>
                <a:spcPts val="5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0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Правила оптимизации ДРО</a:t>
            </a:r>
          </a:p>
          <a:p>
            <a:pPr marL="609600" indent="-608013" algn="ctr">
              <a:lnSpc>
                <a:spcPct val="80000"/>
              </a:lnSpc>
              <a:spcBef>
                <a:spcPts val="2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800" b="1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8013" indent="-606425">
              <a:lnSpc>
                <a:spcPct val="80000"/>
              </a:lnSpc>
              <a:spcBef>
                <a:spcPts val="475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1900" b="1">
                <a:effectLst>
                  <a:outerShdw blurRad="38100" dist="38100" dir="2700000" algn="tl">
                    <a:srgbClr val="C0C0C0"/>
                  </a:outerShdw>
                </a:effectLst>
              </a:rPr>
              <a:t>Будьте мягче и терпимее к близким.</a:t>
            </a:r>
          </a:p>
          <a:p>
            <a:pPr marL="608013" indent="-606425">
              <a:lnSpc>
                <a:spcPct val="80000"/>
              </a:lnSpc>
              <a:spcBef>
                <a:spcPts val="475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1900" b="1">
                <a:effectLst>
                  <a:outerShdw blurRad="38100" dist="38100" dir="2700000" algn="tl">
                    <a:srgbClr val="C0C0C0"/>
                  </a:outerShdw>
                </a:effectLst>
              </a:rPr>
              <a:t>Относитесь к вашему ребенку всерьез. </a:t>
            </a:r>
          </a:p>
          <a:p>
            <a:pPr marL="608013" indent="-606425">
              <a:lnSpc>
                <a:spcPct val="80000"/>
              </a:lnSpc>
              <a:spcBef>
                <a:spcPts val="475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1900" b="1">
                <a:effectLst>
                  <a:outerShdw blurRad="38100" dist="38100" dir="2700000" algn="tl">
                    <a:srgbClr val="C0C0C0"/>
                  </a:outerShdw>
                </a:effectLst>
              </a:rPr>
              <a:t>Постоянно ищите в других членах семьи положительные качества. </a:t>
            </a:r>
          </a:p>
          <a:p>
            <a:pPr marL="608013" indent="-606425">
              <a:lnSpc>
                <a:spcPct val="80000"/>
              </a:lnSpc>
              <a:spcBef>
                <a:spcPts val="475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1900" b="1">
                <a:effectLst>
                  <a:outerShdw blurRad="38100" dist="38100" dir="2700000" algn="tl">
                    <a:srgbClr val="C0C0C0"/>
                  </a:outerShdw>
                </a:effectLst>
              </a:rPr>
              <a:t>В отношениях с ребенком избегайте поведения, включающего механизм «подтверждения наихудших ожиданий».</a:t>
            </a:r>
          </a:p>
          <a:p>
            <a:pPr marL="608013" indent="-606425">
              <a:lnSpc>
                <a:spcPct val="80000"/>
              </a:lnSpc>
              <a:spcBef>
                <a:spcPts val="475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1900" b="1">
                <a:effectLst>
                  <a:outerShdw blurRad="38100" dist="38100" dir="2700000" algn="tl">
                    <a:srgbClr val="C0C0C0"/>
                  </a:outerShdw>
                </a:effectLst>
              </a:rPr>
              <a:t>Не делайте поспешных выводов. </a:t>
            </a:r>
          </a:p>
          <a:p>
            <a:pPr marL="608013" indent="-606425">
              <a:lnSpc>
                <a:spcPct val="80000"/>
              </a:lnSpc>
              <a:spcBef>
                <a:spcPts val="475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1900" b="1">
                <a:effectLst>
                  <a:outerShdw blurRad="38100" dist="38100" dir="2700000" algn="tl">
                    <a:srgbClr val="C0C0C0"/>
                  </a:outerShdw>
                </a:effectLst>
              </a:rPr>
              <a:t>Не позволяйте жалости управлять своими поступками.</a:t>
            </a:r>
          </a:p>
          <a:p>
            <a:pPr marL="608013" indent="-606425">
              <a:lnSpc>
                <a:spcPct val="80000"/>
              </a:lnSpc>
              <a:spcBef>
                <a:spcPts val="475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1900" b="1">
                <a:effectLst>
                  <a:outerShdw blurRad="38100" dist="38100" dir="2700000" algn="tl">
                    <a:srgbClr val="C0C0C0"/>
                  </a:outerShdw>
                </a:effectLst>
              </a:rPr>
              <a:t>Помогайте другому стать сильнее.</a:t>
            </a:r>
          </a:p>
          <a:p>
            <a:pPr marL="608013" indent="-606425">
              <a:lnSpc>
                <a:spcPct val="80000"/>
              </a:lnSpc>
              <a:spcBef>
                <a:spcPts val="475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1900" b="1">
                <a:effectLst>
                  <a:outerShdw blurRad="38100" dist="38100" dir="2700000" algn="tl">
                    <a:srgbClr val="C0C0C0"/>
                  </a:outerShdw>
                </a:effectLst>
              </a:rPr>
              <a:t>Организуйте и поддерживайте в рамках своей семьи множественное ролевое взаимодействие. Взрослый-Родитель-Ребенок.</a:t>
            </a:r>
          </a:p>
          <a:p>
            <a:pPr marL="608013" indent="-606425">
              <a:lnSpc>
                <a:spcPct val="80000"/>
              </a:lnSpc>
              <a:spcBef>
                <a:spcPts val="475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1900" b="1">
                <a:effectLst>
                  <a:outerShdw blurRad="38100" dist="38100" dir="2700000" algn="tl">
                    <a:srgbClr val="C0C0C0"/>
                  </a:outerShdw>
                </a:effectLst>
              </a:rPr>
              <a:t>Не забывайте устраивать в жизни детей праздники.</a:t>
            </a:r>
          </a:p>
          <a:p>
            <a:pPr marL="608013" indent="-606425">
              <a:lnSpc>
                <a:spcPct val="80000"/>
              </a:lnSpc>
              <a:spcBef>
                <a:spcPts val="475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1900" b="1">
                <a:effectLst>
                  <a:outerShdw blurRad="38100" dist="38100" dir="2700000" algn="tl">
                    <a:srgbClr val="C0C0C0"/>
                  </a:outerShdw>
                </a:effectLst>
              </a:rPr>
              <a:t>Больше разговаривайте со своими детьми, близкими, не прячьтесь дома в броню молчания. </a:t>
            </a:r>
          </a:p>
          <a:p>
            <a:pPr marL="608013" indent="-606425">
              <a:lnSpc>
                <a:spcPct val="80000"/>
              </a:lnSpc>
              <a:spcBef>
                <a:spcPts val="475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1900" b="1">
                <a:effectLst>
                  <a:outerShdw blurRad="38100" dist="38100" dir="2700000" algn="tl">
                    <a:srgbClr val="C0C0C0"/>
                  </a:outerShdw>
                </a:effectLst>
              </a:rPr>
              <a:t>Сигнализируйте близким о своем эмоциональном состоянии. Учитесь сравнивать не абсолютизируя пример других.</a:t>
            </a:r>
          </a:p>
          <a:p>
            <a:pPr marL="608013" indent="-606425">
              <a:lnSpc>
                <a:spcPct val="80000"/>
              </a:lnSpc>
              <a:spcBef>
                <a:spcPts val="475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1900" b="1">
                <a:effectLst>
                  <a:outerShdw blurRad="38100" dist="38100" dir="2700000" algn="tl">
                    <a:srgbClr val="C0C0C0"/>
                  </a:outerShdw>
                </a:effectLst>
              </a:rPr>
              <a:t>Стремитесь, чтобы ваше общение было диалогичным.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>
            <a:extLst>
              <a:ext uri="{FF2B5EF4-FFF2-40B4-BE49-F238E27FC236}">
                <a16:creationId xmlns:a16="http://schemas.microsoft.com/office/drawing/2014/main" id="{56E67543-0C79-492E-9829-99A7545F8D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1" y="274639"/>
            <a:ext cx="8964613" cy="706437"/>
          </a:xfrm>
          <a:ln/>
        </p:spPr>
        <p:txBody>
          <a:bodyPr/>
          <a:lstStyle/>
          <a:p>
            <a:pPr marL="762000" indent="-760413" algn="l">
              <a:buClrTx/>
              <a:tabLst>
                <a:tab pos="762000" algn="l"/>
                <a:tab pos="1676400" algn="l"/>
                <a:tab pos="2590800" algn="l"/>
                <a:tab pos="3505200" algn="l"/>
                <a:tab pos="4419600" algn="l"/>
                <a:tab pos="5334000" algn="l"/>
                <a:tab pos="6248400" algn="l"/>
                <a:tab pos="7162800" algn="l"/>
                <a:tab pos="8077200" algn="l"/>
                <a:tab pos="8991600" algn="l"/>
                <a:tab pos="9906000" algn="l"/>
                <a:tab pos="10820400" algn="l"/>
              </a:tabLst>
            </a:pPr>
            <a:r>
              <a:rPr lang="ru-RU" altLang="ru-RU" sz="29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altLang="ru-RU" sz="28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Нарушения детско-родительских отношений</a:t>
            </a:r>
          </a:p>
        </p:txBody>
      </p:sp>
      <p:sp>
        <p:nvSpPr>
          <p:cNvPr id="5" name="AutoShape 8">
            <a:extLst>
              <a:ext uri="{FF2B5EF4-FFF2-40B4-BE49-F238E27FC236}">
                <a16:creationId xmlns:a16="http://schemas.microsoft.com/office/drawing/2014/main" id="{E3175A31-459D-4949-BFE2-6A64B307D21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74513BA-1459-42C3-AF19-466A933966C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501" t="18446" r="21769" b="6645"/>
          <a:stretch/>
        </p:blipFill>
        <p:spPr>
          <a:xfrm>
            <a:off x="2082018" y="981076"/>
            <a:ext cx="7343336" cy="554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0911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>
            <a:extLst>
              <a:ext uri="{FF2B5EF4-FFF2-40B4-BE49-F238E27FC236}">
                <a16:creationId xmlns:a16="http://schemas.microsoft.com/office/drawing/2014/main" id="{56E67543-0C79-492E-9829-99A7545F8D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1" y="274639"/>
            <a:ext cx="8964613" cy="706437"/>
          </a:xfrm>
          <a:ln/>
        </p:spPr>
        <p:txBody>
          <a:bodyPr/>
          <a:lstStyle/>
          <a:p>
            <a:pPr marL="762000" indent="-760413" algn="l">
              <a:buClrTx/>
              <a:tabLst>
                <a:tab pos="762000" algn="l"/>
                <a:tab pos="1676400" algn="l"/>
                <a:tab pos="2590800" algn="l"/>
                <a:tab pos="3505200" algn="l"/>
                <a:tab pos="4419600" algn="l"/>
                <a:tab pos="5334000" algn="l"/>
                <a:tab pos="6248400" algn="l"/>
                <a:tab pos="7162800" algn="l"/>
                <a:tab pos="8077200" algn="l"/>
                <a:tab pos="8991600" algn="l"/>
                <a:tab pos="9906000" algn="l"/>
                <a:tab pos="10820400" algn="l"/>
              </a:tabLst>
            </a:pPr>
            <a:r>
              <a:rPr lang="ru-RU" altLang="ru-RU" sz="29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altLang="ru-RU" sz="28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Нарушения детско-родительских отношений</a:t>
            </a:r>
          </a:p>
        </p:txBody>
      </p:sp>
      <p:sp>
        <p:nvSpPr>
          <p:cNvPr id="5" name="AutoShape 8">
            <a:extLst>
              <a:ext uri="{FF2B5EF4-FFF2-40B4-BE49-F238E27FC236}">
                <a16:creationId xmlns:a16="http://schemas.microsoft.com/office/drawing/2014/main" id="{E3175A31-459D-4949-BFE2-6A64B307D21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1D5814-B053-4E46-AF09-EF085CD09D1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038" t="17625" r="21538" b="6030"/>
          <a:stretch/>
        </p:blipFill>
        <p:spPr>
          <a:xfrm>
            <a:off x="2079673" y="981076"/>
            <a:ext cx="7444155" cy="566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9404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>
            <a:extLst>
              <a:ext uri="{FF2B5EF4-FFF2-40B4-BE49-F238E27FC236}">
                <a16:creationId xmlns:a16="http://schemas.microsoft.com/office/drawing/2014/main" id="{19D83D9B-0E88-4275-AE9A-B8D1A7BC75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0" y="4076700"/>
            <a:ext cx="9144000" cy="1143000"/>
          </a:xfrm>
          <a:ln/>
        </p:spPr>
        <p:txBody>
          <a:bodyPr/>
          <a:lstStyle/>
          <a:p>
            <a:pPr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70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anose="03010101010201010101" pitchFamily="66" charset="0"/>
              </a:rPr>
              <a:t>Будьте счастливы </a:t>
            </a:r>
            <a:br>
              <a:rPr lang="ru-RU" altLang="ru-RU" sz="70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anose="03010101010201010101" pitchFamily="66" charset="0"/>
              </a:rPr>
            </a:br>
            <a:r>
              <a:rPr lang="ru-RU" altLang="ru-RU" sz="70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anose="03010101010201010101" pitchFamily="66" charset="0"/>
              </a:rPr>
              <a:t>в семье 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>
            <a:extLst>
              <a:ext uri="{FF2B5EF4-FFF2-40B4-BE49-F238E27FC236}">
                <a16:creationId xmlns:a16="http://schemas.microsoft.com/office/drawing/2014/main" id="{E0756CA1-2050-46A8-B4B2-3135E7D5A0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1" y="274639"/>
            <a:ext cx="8964613" cy="706437"/>
          </a:xfrm>
          <a:ln/>
        </p:spPr>
        <p:txBody>
          <a:bodyPr/>
          <a:lstStyle/>
          <a:p>
            <a:pPr algn="l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29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Сущность детско-родительских отношений</a:t>
            </a:r>
          </a:p>
        </p:txBody>
      </p:sp>
      <p:sp>
        <p:nvSpPr>
          <p:cNvPr id="6146" name="Rectangle 2">
            <a:extLst>
              <a:ext uri="{FF2B5EF4-FFF2-40B4-BE49-F238E27FC236}">
                <a16:creationId xmlns:a16="http://schemas.microsoft.com/office/drawing/2014/main" id="{67E2FC64-B40C-42E3-B2BA-2878E49F80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052514"/>
            <a:ext cx="8686800" cy="5805487"/>
          </a:xfrm>
          <a:ln/>
        </p:spPr>
        <p:txBody>
          <a:bodyPr/>
          <a:lstStyle/>
          <a:p>
            <a:pPr marL="608013" indent="-608013">
              <a:lnSpc>
                <a:spcPct val="80000"/>
              </a:lnSpc>
              <a:spcBef>
                <a:spcPts val="650"/>
              </a:spcBef>
              <a:buClr>
                <a:srgbClr val="333399"/>
              </a:buClr>
              <a:buFont typeface="Arial" panose="020B0604020202020204" pitchFamily="34" charset="0"/>
              <a:buChar char="•"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</a:pPr>
            <a:r>
              <a:rPr lang="ru-RU" altLang="ru-RU" sz="2600" b="1" i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Родительские отношения</a:t>
            </a:r>
            <a:r>
              <a:rPr lang="ru-RU" altLang="ru-RU" sz="2600" b="1" dirty="0"/>
              <a:t> </a:t>
            </a:r>
            <a:r>
              <a:rPr lang="ru-RU" altLang="ru-RU" sz="2600" b="1" i="1" dirty="0">
                <a:solidFill>
                  <a:schemeClr val="accent6"/>
                </a:solidFill>
              </a:rPr>
              <a:t>– это система разнообразных чувств к ребёнку, поведенческих стереотипов, практикуемых в общении с ним</a:t>
            </a:r>
            <a:r>
              <a:rPr lang="ru-RU" altLang="ru-RU" sz="2600" b="1" dirty="0"/>
              <a:t>, особенностей восприятия и понимание характера и личности ребёнка, его поступков (А.Я. Варга и В.В. </a:t>
            </a:r>
            <a:r>
              <a:rPr lang="ru-RU" altLang="ru-RU" sz="2600" b="1" dirty="0" err="1"/>
              <a:t>Столина</a:t>
            </a:r>
            <a:r>
              <a:rPr lang="ru-RU" altLang="ru-RU" sz="2600" b="1" dirty="0"/>
              <a:t>)</a:t>
            </a:r>
          </a:p>
          <a:p>
            <a:pPr marL="608013" indent="-608013">
              <a:lnSpc>
                <a:spcPct val="80000"/>
              </a:lnSpc>
              <a:spcBef>
                <a:spcPts val="650"/>
              </a:spcBef>
              <a:buClr>
                <a:srgbClr val="333399"/>
              </a:buClr>
              <a:buFont typeface="Arial" panose="020B0604020202020204" pitchFamily="34" charset="0"/>
              <a:buChar char="•"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</a:pPr>
            <a:r>
              <a:rPr lang="ru-RU" altLang="ru-RU" sz="2600" b="1" i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Родительское отношение</a:t>
            </a:r>
            <a:r>
              <a:rPr lang="ru-RU" altLang="ru-RU" sz="2600" b="1" i="1" dirty="0"/>
              <a:t> </a:t>
            </a:r>
            <a:r>
              <a:rPr lang="ru-RU" altLang="ru-RU" sz="2600" b="1" i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 ребенку</a:t>
            </a:r>
            <a:r>
              <a:rPr lang="ru-RU" altLang="ru-RU" sz="2600" b="1" dirty="0"/>
              <a:t> – культурно-исторический феномен, исторически изменчивое явление, которое находится под влиянием общественных норм и ценностей (Е.Г. </a:t>
            </a:r>
            <a:r>
              <a:rPr lang="ru-RU" altLang="ru-RU" sz="2600" b="1" dirty="0" err="1"/>
              <a:t>Силяева</a:t>
            </a:r>
            <a:r>
              <a:rPr lang="ru-RU" altLang="ru-RU" sz="2600" b="1" dirty="0"/>
              <a:t>).</a:t>
            </a:r>
          </a:p>
          <a:p>
            <a:pPr marL="608013" indent="-608013">
              <a:lnSpc>
                <a:spcPct val="80000"/>
              </a:lnSpc>
              <a:spcBef>
                <a:spcPts val="650"/>
              </a:spcBef>
              <a:buClr>
                <a:srgbClr val="333399"/>
              </a:buClr>
              <a:buFont typeface="Arial" panose="020B0604020202020204" pitchFamily="34" charset="0"/>
              <a:buChar char="•"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</a:pPr>
            <a:r>
              <a:rPr lang="ru-RU" altLang="ru-RU" sz="2600" b="1" i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Родительское отношение</a:t>
            </a:r>
            <a:r>
              <a:rPr lang="ru-RU" altLang="ru-RU" sz="2600" b="1" i="1" dirty="0"/>
              <a:t> </a:t>
            </a:r>
            <a:r>
              <a:rPr lang="ru-RU" altLang="ru-RU" sz="2600" b="1" dirty="0">
                <a:solidFill>
                  <a:schemeClr val="accent6"/>
                </a:solidFill>
              </a:rPr>
              <a:t>– взаимная связь и взаимозависимость родителя и ребенка. </a:t>
            </a:r>
            <a:r>
              <a:rPr lang="ru-RU" altLang="ru-RU" sz="2600" b="1" dirty="0"/>
              <a:t>Синонимами родительского отношения выступают родительская позиция и родительская установка.</a:t>
            </a:r>
            <a:r>
              <a:rPr lang="ru-RU" altLang="ru-RU" sz="2600" dirty="0"/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>
            <a:extLst>
              <a:ext uri="{FF2B5EF4-FFF2-40B4-BE49-F238E27FC236}">
                <a16:creationId xmlns:a16="http://schemas.microsoft.com/office/drawing/2014/main" id="{2D48F12D-61CC-40D2-9342-E268F7E468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1" y="274639"/>
            <a:ext cx="8964613" cy="706437"/>
          </a:xfrm>
          <a:ln/>
        </p:spPr>
        <p:txBody>
          <a:bodyPr/>
          <a:lstStyle/>
          <a:p>
            <a:pPr algn="l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3000" b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ru-RU" sz="29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Сущность детско-родительских отношений</a:t>
            </a:r>
          </a:p>
        </p:txBody>
      </p:sp>
      <p:sp>
        <p:nvSpPr>
          <p:cNvPr id="9218" name="Rectangle 2">
            <a:extLst>
              <a:ext uri="{FF2B5EF4-FFF2-40B4-BE49-F238E27FC236}">
                <a16:creationId xmlns:a16="http://schemas.microsoft.com/office/drawing/2014/main" id="{FCE80B9C-9656-4864-A8BA-280F04A23F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0" y="981076"/>
            <a:ext cx="9144000" cy="5876925"/>
          </a:xfrm>
          <a:ln/>
        </p:spPr>
        <p:txBody>
          <a:bodyPr/>
          <a:lstStyle/>
          <a:p>
            <a:pPr marL="609600" indent="-608013" algn="ctr">
              <a:spcBef>
                <a:spcPts val="75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3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Реализация жизненно </a:t>
            </a:r>
          </a:p>
          <a:p>
            <a:pPr marL="609600" indent="-608013" algn="ctr">
              <a:spcBef>
                <a:spcPts val="75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3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важных потребностей</a:t>
            </a:r>
          </a:p>
          <a:p>
            <a:pPr marL="609600" indent="-608013" algn="ctr">
              <a:spcBef>
                <a:spcPts val="3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1200" b="1" dirty="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Потребность в человеческих связях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Потребность в самоутверждении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Потребность в привязанности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Потребность в самосознании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Потребность в определенной системе ориентаций и объекте поклонении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Потребность в национальной идентификации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Потребность в гендерном самоопределении</a:t>
            </a:r>
          </a:p>
          <a:p>
            <a:pPr marL="609600" indent="-608013">
              <a:spcBef>
                <a:spcPts val="6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>
            <a:extLst>
              <a:ext uri="{FF2B5EF4-FFF2-40B4-BE49-F238E27FC236}">
                <a16:creationId xmlns:a16="http://schemas.microsoft.com/office/drawing/2014/main" id="{09B003A2-19A6-44C4-9C2D-39A47AB3DC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1" y="274639"/>
            <a:ext cx="8964613" cy="706437"/>
          </a:xfrm>
          <a:ln/>
        </p:spPr>
        <p:txBody>
          <a:bodyPr/>
          <a:lstStyle/>
          <a:p>
            <a:pPr algn="l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29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Сущность детско-родительских отношений</a:t>
            </a:r>
          </a:p>
        </p:txBody>
      </p:sp>
      <p:sp>
        <p:nvSpPr>
          <p:cNvPr id="11266" name="Rectangle 2">
            <a:extLst>
              <a:ext uri="{FF2B5EF4-FFF2-40B4-BE49-F238E27FC236}">
                <a16:creationId xmlns:a16="http://schemas.microsoft.com/office/drawing/2014/main" id="{5EF8F1C1-2F80-49FF-A585-4C066470B2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052514"/>
            <a:ext cx="8686800" cy="5805487"/>
          </a:xfrm>
          <a:ln/>
        </p:spPr>
        <p:txBody>
          <a:bodyPr/>
          <a:lstStyle/>
          <a:p>
            <a:pPr marL="609600" indent="-608013" algn="ctr">
              <a:spcBef>
                <a:spcPts val="7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8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Психолого-педагогические факторы, </a:t>
            </a:r>
          </a:p>
          <a:p>
            <a:pPr marL="609600" indent="-608013" algn="ctr">
              <a:spcBef>
                <a:spcPts val="7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8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влияющие на ДРО (Л.Б. Шнейдер)</a:t>
            </a:r>
          </a:p>
          <a:p>
            <a:pPr marL="609600" indent="-608013" algn="ctr">
              <a:spcBef>
                <a:spcPts val="3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1200" b="1" dirty="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9600" indent="-608013">
              <a:spcBef>
                <a:spcPts val="6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 i="1" dirty="0">
                <a:solidFill>
                  <a:srgbClr val="0099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Основные факторы:</a:t>
            </a:r>
          </a:p>
          <a:p>
            <a:pPr marL="609600" indent="-608013">
              <a:spcBef>
                <a:spcPts val="3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1200" b="1" i="1" dirty="0">
              <a:solidFill>
                <a:srgbClr val="0099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Образ мысли семьи.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Образ общения в семье.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Отношение социальной среды к семье.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Традиции нации, народности, места проживания семьи. 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Традиции семьи. 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Интеллектуальный уровень учащихся школы, группы, класса, в котором учится ребенок. </a:t>
            </a:r>
          </a:p>
          <a:p>
            <a:pPr marL="609600" indent="-608013">
              <a:spcBef>
                <a:spcPts val="6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>
            <a:extLst>
              <a:ext uri="{FF2B5EF4-FFF2-40B4-BE49-F238E27FC236}">
                <a16:creationId xmlns:a16="http://schemas.microsoft.com/office/drawing/2014/main" id="{F8E02ECF-A2E7-45AA-A471-E3427E44EA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1" y="274639"/>
            <a:ext cx="8964613" cy="706437"/>
          </a:xfrm>
          <a:ln/>
        </p:spPr>
        <p:txBody>
          <a:bodyPr/>
          <a:lstStyle/>
          <a:p>
            <a:pPr algn="l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29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Сущность детско-родительских отношений</a:t>
            </a:r>
          </a:p>
        </p:txBody>
      </p:sp>
      <p:sp>
        <p:nvSpPr>
          <p:cNvPr id="12290" name="Rectangle 2">
            <a:extLst>
              <a:ext uri="{FF2B5EF4-FFF2-40B4-BE49-F238E27FC236}">
                <a16:creationId xmlns:a16="http://schemas.microsoft.com/office/drawing/2014/main" id="{C7C0336D-B188-4B15-9355-138E93BABD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052514"/>
            <a:ext cx="8686800" cy="5805487"/>
          </a:xfrm>
          <a:ln/>
        </p:spPr>
        <p:txBody>
          <a:bodyPr/>
          <a:lstStyle/>
          <a:p>
            <a:pPr marL="609600" indent="-608013" algn="ctr">
              <a:spcBef>
                <a:spcPts val="6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Психолого-педагогические факторы, </a:t>
            </a:r>
          </a:p>
          <a:p>
            <a:pPr marL="609600" indent="-608013" algn="ctr">
              <a:spcBef>
                <a:spcPts val="6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влияющие на ДРО (Л.Б. Шнейдер)</a:t>
            </a:r>
          </a:p>
          <a:p>
            <a:pPr marL="609600" indent="-608013" algn="ctr">
              <a:spcBef>
                <a:spcPts val="25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1000" b="1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9600" indent="-608013">
              <a:spcBef>
                <a:spcPts val="6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 i="1">
                <a:solidFill>
                  <a:srgbClr val="0099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Частные факторы:</a:t>
            </a:r>
          </a:p>
          <a:p>
            <a:pPr marL="609600" indent="-608013">
              <a:spcBef>
                <a:spcPts val="3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1200" b="1" i="1">
              <a:solidFill>
                <a:srgbClr val="0099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Представления родителей об эталоне воспитанной личности.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Расположенность к полу ребенка. Отцу всегда ближе сын, а матери - дочь. 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Педагогическая культура общения родителей. 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Мотивы рождения ребенка. 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Установки супругов на воспитание детей.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Уровень притязаний родителей по отношению к ребенку. </a:t>
            </a:r>
          </a:p>
          <a:p>
            <a:pPr marL="609600" indent="-608013">
              <a:spcBef>
                <a:spcPts val="6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>
            <a:extLst>
              <a:ext uri="{FF2B5EF4-FFF2-40B4-BE49-F238E27FC236}">
                <a16:creationId xmlns:a16="http://schemas.microsoft.com/office/drawing/2014/main" id="{CA6FB2EF-5DFC-4309-922D-05961FEAA0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1" y="274639"/>
            <a:ext cx="8964613" cy="706437"/>
          </a:xfrm>
          <a:ln/>
        </p:spPr>
        <p:txBody>
          <a:bodyPr/>
          <a:lstStyle/>
          <a:p>
            <a:pPr marL="762000" indent="-760413" algn="l">
              <a:buClrTx/>
              <a:tabLst>
                <a:tab pos="762000" algn="l"/>
                <a:tab pos="1676400" algn="l"/>
                <a:tab pos="2590800" algn="l"/>
                <a:tab pos="3505200" algn="l"/>
                <a:tab pos="4419600" algn="l"/>
                <a:tab pos="5334000" algn="l"/>
                <a:tab pos="6248400" algn="l"/>
                <a:tab pos="7162800" algn="l"/>
                <a:tab pos="8077200" algn="l"/>
                <a:tab pos="8991600" algn="l"/>
                <a:tab pos="9906000" algn="l"/>
                <a:tab pos="10820400" algn="l"/>
              </a:tabLst>
            </a:pPr>
            <a:r>
              <a:rPr lang="ru-RU" altLang="ru-RU" sz="27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Типы и стили детско-родительских отношений</a:t>
            </a:r>
          </a:p>
        </p:txBody>
      </p:sp>
      <p:sp>
        <p:nvSpPr>
          <p:cNvPr id="14338" name="Rectangle 2">
            <a:extLst>
              <a:ext uri="{FF2B5EF4-FFF2-40B4-BE49-F238E27FC236}">
                <a16:creationId xmlns:a16="http://schemas.microsoft.com/office/drawing/2014/main" id="{482B6A71-5FAC-4650-B0D6-C8634046DE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03389" y="908050"/>
            <a:ext cx="8713787" cy="5949950"/>
          </a:xfrm>
          <a:ln/>
        </p:spPr>
        <p:txBody>
          <a:bodyPr/>
          <a:lstStyle/>
          <a:p>
            <a:pPr marL="609600" indent="-608013">
              <a:spcBef>
                <a:spcPts val="35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1400" b="1" i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9600" indent="-608013" algn="ctr">
              <a:spcBef>
                <a:spcPts val="7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8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Типы взаимодействия родителя и ребенка</a:t>
            </a:r>
          </a:p>
          <a:p>
            <a:pPr marL="609600" indent="-608013">
              <a:spcBef>
                <a:spcPts val="35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1400" b="1" i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8013" indent="-606425">
              <a:spcBef>
                <a:spcPts val="650"/>
              </a:spcBef>
              <a:buFont typeface="Times New Roman" panose="02020603050405020304" pitchFamily="18" charset="0"/>
              <a:buAutoNum type="arabicPeriod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600" b="1">
                <a:effectLst>
                  <a:outerShdw blurRad="38100" dist="38100" dir="2700000" algn="tl">
                    <a:srgbClr val="C0C0C0"/>
                  </a:outerShdw>
                </a:effectLst>
              </a:rPr>
              <a:t>Конфликтное взаимодействие </a:t>
            </a:r>
          </a:p>
          <a:p>
            <a:pPr marL="608013" indent="-606425">
              <a:spcBef>
                <a:spcPts val="650"/>
              </a:spcBef>
              <a:buFont typeface="Times New Roman" panose="02020603050405020304" pitchFamily="18" charset="0"/>
              <a:buAutoNum type="arabicPeriod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600" b="1">
                <a:effectLst>
                  <a:outerShdw blurRad="38100" dist="38100" dir="2700000" algn="tl">
                    <a:srgbClr val="C0C0C0"/>
                  </a:outerShdw>
                </a:effectLst>
              </a:rPr>
              <a:t>Гармоничное взаимодействие </a:t>
            </a:r>
          </a:p>
          <a:p>
            <a:pPr marL="608013" indent="-606425">
              <a:spcBef>
                <a:spcPts val="650"/>
              </a:spcBef>
              <a:buFont typeface="Times New Roman" panose="02020603050405020304" pitchFamily="18" charset="0"/>
              <a:buAutoNum type="arabicPeriod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600" b="1">
                <a:effectLst>
                  <a:outerShdw blurRad="38100" dist="38100" dir="2700000" algn="tl">
                    <a:srgbClr val="C0C0C0"/>
                  </a:outerShdw>
                </a:effectLst>
              </a:rPr>
              <a:t>Дистантное взаимодействие</a:t>
            </a:r>
          </a:p>
          <a:p>
            <a:pPr marL="608013" indent="-606425">
              <a:spcBef>
                <a:spcPts val="650"/>
              </a:spcBef>
              <a:buFont typeface="Times New Roman" panose="02020603050405020304" pitchFamily="18" charset="0"/>
              <a:buAutoNum type="arabicPeriod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600" b="1">
                <a:effectLst>
                  <a:outerShdw blurRad="38100" dist="38100" dir="2700000" algn="tl">
                    <a:srgbClr val="C0C0C0"/>
                  </a:outerShdw>
                </a:effectLst>
              </a:rPr>
              <a:t>Доминантное взаимодействие: </a:t>
            </a:r>
          </a:p>
          <a:p>
            <a:pPr marL="609600" indent="-608013">
              <a:spcBef>
                <a:spcPts val="65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600">
                <a:effectLst>
                  <a:outerShdw blurRad="38100" dist="38100" dir="2700000" algn="tl">
                    <a:srgbClr val="C0C0C0"/>
                  </a:outerShdw>
                </a:effectLst>
              </a:rPr>
              <a:t>	доминирующий родитель – покорный ребенок</a:t>
            </a:r>
            <a:r>
              <a:rPr lang="ru-RU" altLang="ru-RU" sz="26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marL="608013" indent="-606425">
              <a:spcBef>
                <a:spcPts val="650"/>
              </a:spcBef>
              <a:buFont typeface="Times New Roman" panose="02020603050405020304" pitchFamily="18" charset="0"/>
              <a:buAutoNum type="arabicPeriod" startAt="5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600" b="1">
                <a:effectLst>
                  <a:outerShdw blurRad="38100" dist="38100" dir="2700000" algn="tl">
                    <a:srgbClr val="C0C0C0"/>
                  </a:outerShdw>
                </a:effectLst>
              </a:rPr>
              <a:t>Доминантное взаимодействие: </a:t>
            </a:r>
          </a:p>
          <a:p>
            <a:pPr marL="609600" indent="-608013">
              <a:spcBef>
                <a:spcPts val="65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600" b="1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ru-RU" altLang="ru-RU" sz="2600">
                <a:effectLst>
                  <a:outerShdw blurRad="38100" dist="38100" dir="2700000" algn="tl">
                    <a:srgbClr val="C0C0C0"/>
                  </a:outerShdw>
                </a:effectLst>
              </a:rPr>
              <a:t>доминирующий ребенок – потворствующий родитель</a:t>
            </a:r>
            <a:r>
              <a:rPr lang="ru-RU" altLang="ru-RU" sz="2600"/>
              <a:t> </a:t>
            </a:r>
          </a:p>
          <a:p>
            <a:pPr marL="609600" indent="-608013">
              <a:spcBef>
                <a:spcPts val="65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2600" b="1">
              <a:solidFill>
                <a:srgbClr val="0099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9600" indent="-608013"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b="1" i="1">
                <a:solidFill>
                  <a:srgbClr val="0099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>
            <a:extLst>
              <a:ext uri="{FF2B5EF4-FFF2-40B4-BE49-F238E27FC236}">
                <a16:creationId xmlns:a16="http://schemas.microsoft.com/office/drawing/2014/main" id="{2C239726-9C13-4C70-B680-AC6378A442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1" y="274639"/>
            <a:ext cx="8964613" cy="706437"/>
          </a:xfrm>
          <a:ln/>
        </p:spPr>
        <p:txBody>
          <a:bodyPr/>
          <a:lstStyle/>
          <a:p>
            <a:pPr marL="762000" indent="-760413" algn="l">
              <a:buClrTx/>
              <a:tabLst>
                <a:tab pos="762000" algn="l"/>
                <a:tab pos="1676400" algn="l"/>
                <a:tab pos="2590800" algn="l"/>
                <a:tab pos="3505200" algn="l"/>
                <a:tab pos="4419600" algn="l"/>
                <a:tab pos="5334000" algn="l"/>
                <a:tab pos="6248400" algn="l"/>
                <a:tab pos="7162800" algn="l"/>
                <a:tab pos="8077200" algn="l"/>
                <a:tab pos="8991600" algn="l"/>
                <a:tab pos="9906000" algn="l"/>
                <a:tab pos="10820400" algn="l"/>
              </a:tabLst>
            </a:pPr>
            <a:r>
              <a:rPr lang="ru-RU" altLang="ru-RU" sz="27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Типы и стили детско-родительских отношений</a:t>
            </a:r>
          </a:p>
        </p:txBody>
      </p:sp>
      <p:sp>
        <p:nvSpPr>
          <p:cNvPr id="16386" name="Rectangle 2">
            <a:extLst>
              <a:ext uri="{FF2B5EF4-FFF2-40B4-BE49-F238E27FC236}">
                <a16:creationId xmlns:a16="http://schemas.microsoft.com/office/drawing/2014/main" id="{A0AEBF87-B265-4684-8588-7668C462AA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47850" y="908050"/>
            <a:ext cx="8820150" cy="5949950"/>
          </a:xfrm>
          <a:ln/>
        </p:spPr>
        <p:txBody>
          <a:bodyPr/>
          <a:lstStyle/>
          <a:p>
            <a:pPr marL="609600" indent="-608013" algn="ctr">
              <a:spcBef>
                <a:spcPts val="35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1400" b="1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9600" indent="-608013" algn="ctr">
              <a:spcBef>
                <a:spcPts val="85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3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Три спектра отношений</a:t>
            </a:r>
          </a:p>
          <a:p>
            <a:pPr marL="609600" indent="-608013" algn="ctr">
              <a:spcBef>
                <a:spcPts val="75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30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(А.С.Спиваковская)</a:t>
            </a:r>
          </a:p>
          <a:p>
            <a:pPr marL="609600" indent="-608013" algn="ctr">
              <a:spcBef>
                <a:spcPts val="35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1400" b="1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/>
              <a:t>Симпатия – антипатия 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/>
              <a:t>Уважение – пренебрежение</a:t>
            </a:r>
          </a:p>
          <a:p>
            <a:pPr marL="608013" indent="-606425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/>
              <a:t>Близость – дальность</a:t>
            </a:r>
          </a:p>
          <a:p>
            <a:pPr marL="609600" indent="-608013">
              <a:spcBef>
                <a:spcPts val="6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2400" b="1">
              <a:solidFill>
                <a:srgbClr val="009999"/>
              </a:solidFill>
            </a:endParaRPr>
          </a:p>
          <a:p>
            <a:pPr marL="609600" indent="-608013"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b="1" i="1">
                <a:solidFill>
                  <a:srgbClr val="0099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</a:p>
        </p:txBody>
      </p:sp>
      <p:pic>
        <p:nvPicPr>
          <p:cNvPr id="16387" name="Picture 3">
            <a:extLst>
              <a:ext uri="{FF2B5EF4-FFF2-40B4-BE49-F238E27FC236}">
                <a16:creationId xmlns:a16="http://schemas.microsoft.com/office/drawing/2014/main" id="{5015516E-A6BC-4A45-A9CE-14C32A4245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863" y="2565401"/>
            <a:ext cx="2671762" cy="331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>
            <a:extLst>
              <a:ext uri="{FF2B5EF4-FFF2-40B4-BE49-F238E27FC236}">
                <a16:creationId xmlns:a16="http://schemas.microsoft.com/office/drawing/2014/main" id="{26D98117-F37C-4382-AC95-1BE2482A59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0" y="274639"/>
            <a:ext cx="9144000" cy="706437"/>
          </a:xfrm>
          <a:ln/>
        </p:spPr>
        <p:txBody>
          <a:bodyPr/>
          <a:lstStyle/>
          <a:p>
            <a:pPr marL="762000" indent="-760413" algn="l">
              <a:buClrTx/>
              <a:tabLst>
                <a:tab pos="762000" algn="l"/>
                <a:tab pos="1676400" algn="l"/>
                <a:tab pos="2590800" algn="l"/>
                <a:tab pos="3505200" algn="l"/>
                <a:tab pos="4419600" algn="l"/>
                <a:tab pos="5334000" algn="l"/>
                <a:tab pos="6248400" algn="l"/>
                <a:tab pos="7162800" algn="l"/>
                <a:tab pos="8077200" algn="l"/>
                <a:tab pos="8991600" algn="l"/>
                <a:tab pos="9906000" algn="l"/>
                <a:tab pos="10820400" algn="l"/>
              </a:tabLst>
            </a:pPr>
            <a:r>
              <a:rPr lang="ru-RU" altLang="ru-RU" sz="26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Родительские позиции и родительские директивы</a:t>
            </a:r>
          </a:p>
        </p:txBody>
      </p:sp>
      <p:sp>
        <p:nvSpPr>
          <p:cNvPr id="22530" name="Rectangle 2">
            <a:extLst>
              <a:ext uri="{FF2B5EF4-FFF2-40B4-BE49-F238E27FC236}">
                <a16:creationId xmlns:a16="http://schemas.microsoft.com/office/drawing/2014/main" id="{77B6EB4D-A911-4B20-9D30-E7273A53AE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0" y="908050"/>
            <a:ext cx="9144000" cy="5949950"/>
          </a:xfrm>
          <a:ln/>
        </p:spPr>
        <p:txBody>
          <a:bodyPr/>
          <a:lstStyle/>
          <a:p>
            <a:pPr marL="609600" indent="-608013" algn="ctr">
              <a:lnSpc>
                <a:spcPct val="80000"/>
              </a:lnSpc>
              <a:spcBef>
                <a:spcPts val="75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3000" b="1">
                <a:solidFill>
                  <a:srgbClr val="0099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</a:p>
          <a:p>
            <a:pPr marL="609600" indent="-608013" algn="ctr">
              <a:lnSpc>
                <a:spcPct val="80000"/>
              </a:lnSpc>
              <a:spcBef>
                <a:spcPts val="75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3000" b="1">
                <a:solidFill>
                  <a:srgbClr val="0099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ru-RU" sz="30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Оптимальная родительская позиция </a:t>
            </a:r>
          </a:p>
          <a:p>
            <a:pPr marL="609600" indent="-608013" algn="ctr">
              <a:lnSpc>
                <a:spcPct val="80000"/>
              </a:lnSpc>
              <a:spcBef>
                <a:spcPts val="6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(А.И. Захаров, А.С. Спиваковская)</a:t>
            </a:r>
          </a:p>
          <a:p>
            <a:pPr marL="609600" indent="-608013" algn="ctr">
              <a:lnSpc>
                <a:spcPct val="80000"/>
              </a:lnSpc>
              <a:spcBef>
                <a:spcPts val="6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>
                <a:solidFill>
                  <a:srgbClr val="333399"/>
                </a:solidFill>
              </a:rPr>
              <a:t> </a:t>
            </a:r>
          </a:p>
          <a:p>
            <a:pPr marL="608013" indent="-606425">
              <a:lnSpc>
                <a:spcPct val="80000"/>
              </a:lnSpc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Адекватность</a:t>
            </a:r>
            <a:r>
              <a:rPr lang="ru-RU" altLang="ru-RU" sz="2400">
                <a:solidFill>
                  <a:srgbClr val="FF0000"/>
                </a:solidFill>
              </a:rPr>
              <a:t> </a:t>
            </a:r>
            <a:r>
              <a:rPr lang="ru-RU" altLang="ru-RU" sz="2400"/>
              <a:t>родительской позиции – умение родителей видеть и понимать индивидуальность своего ребенка, замечать происходящие в его душевном мире изменения.</a:t>
            </a:r>
          </a:p>
          <a:p>
            <a:pPr marL="608013" indent="-606425">
              <a:lnSpc>
                <a:spcPct val="80000"/>
              </a:lnSpc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Гибкость</a:t>
            </a:r>
            <a:r>
              <a:rPr lang="ru-RU" altLang="ru-RU" sz="2400"/>
              <a:t> родительской позиции - способность перестройки воздействия на ребенка по ходу его взросления и в связи с различными изменениями условий жизни семьи.</a:t>
            </a:r>
          </a:p>
          <a:p>
            <a:pPr marL="608013" indent="-606425">
              <a:lnSpc>
                <a:spcPct val="80000"/>
              </a:lnSpc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Char char="•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Прогностичность</a:t>
            </a:r>
            <a:r>
              <a:rPr lang="ru-RU" altLang="ru-RU" sz="2400"/>
              <a:t> родительской позиции </a:t>
            </a:r>
            <a:r>
              <a:rPr lang="ru-RU" altLang="ru-RU" sz="2400" b="1" i="1"/>
              <a:t>– </a:t>
            </a:r>
            <a:r>
              <a:rPr lang="ru-RU" altLang="ru-RU" sz="2400"/>
              <a:t>не ребенок должен вести за собой родителей, а, наоборот, поведение родителей должно опережать появление новых психических и личностных качеств детей.</a:t>
            </a:r>
          </a:p>
          <a:p>
            <a:pPr marL="609600" indent="-608013">
              <a:lnSpc>
                <a:spcPct val="80000"/>
              </a:lnSpc>
              <a:spcBef>
                <a:spcPts val="6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240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>
            <a:extLst>
              <a:ext uri="{FF2B5EF4-FFF2-40B4-BE49-F238E27FC236}">
                <a16:creationId xmlns:a16="http://schemas.microsoft.com/office/drawing/2014/main" id="{8FC76A55-1F03-44E2-95DD-426277D314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1" y="274639"/>
            <a:ext cx="8964613" cy="706437"/>
          </a:xfrm>
          <a:ln/>
        </p:spPr>
        <p:txBody>
          <a:bodyPr/>
          <a:lstStyle/>
          <a:p>
            <a:pPr marL="762000" indent="-760413" algn="l">
              <a:buClrTx/>
              <a:tabLst>
                <a:tab pos="762000" algn="l"/>
                <a:tab pos="1676400" algn="l"/>
                <a:tab pos="2590800" algn="l"/>
                <a:tab pos="3505200" algn="l"/>
                <a:tab pos="4419600" algn="l"/>
                <a:tab pos="5334000" algn="l"/>
                <a:tab pos="6248400" algn="l"/>
                <a:tab pos="7162800" algn="l"/>
                <a:tab pos="8077200" algn="l"/>
                <a:tab pos="8991600" algn="l"/>
                <a:tab pos="9906000" algn="l"/>
                <a:tab pos="10820400" algn="l"/>
              </a:tabLst>
            </a:pPr>
            <a:r>
              <a:rPr lang="ru-RU" altLang="ru-RU" sz="27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altLang="ru-RU" sz="29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Роли ребенка в семье</a:t>
            </a:r>
            <a:r>
              <a:rPr lang="ru-RU" altLang="ru-RU" sz="2700" b="1" i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27650" name="Rectangle 2">
            <a:extLst>
              <a:ext uri="{FF2B5EF4-FFF2-40B4-BE49-F238E27FC236}">
                <a16:creationId xmlns:a16="http://schemas.microsoft.com/office/drawing/2014/main" id="{1B57EC7F-0F6F-4BDC-A9BD-F7607016AC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1" y="908050"/>
            <a:ext cx="8893175" cy="5949950"/>
          </a:xfrm>
          <a:ln/>
        </p:spPr>
        <p:txBody>
          <a:bodyPr/>
          <a:lstStyle/>
          <a:p>
            <a:pPr marL="609600" indent="-608013">
              <a:spcBef>
                <a:spcPts val="2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800" b="1">
              <a:solidFill>
                <a:srgbClr val="333399"/>
              </a:solidFill>
            </a:endParaRPr>
          </a:p>
          <a:p>
            <a:pPr marL="609600" indent="-608013">
              <a:spcBef>
                <a:spcPts val="6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>
                <a:solidFill>
                  <a:srgbClr val="333399"/>
                </a:solidFill>
              </a:rPr>
              <a:t>Роль – это набор шаблонов поведения по отношению к ребенку в семье, сочетание чувств, ожиданий, действий, оценок, адресованных ребенку взрослым </a:t>
            </a:r>
          </a:p>
          <a:p>
            <a:pPr marL="609600" indent="-608013" algn="ctr">
              <a:spcBef>
                <a:spcPts val="3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1200" b="1">
              <a:solidFill>
                <a:srgbClr val="009999"/>
              </a:solidFill>
            </a:endParaRPr>
          </a:p>
          <a:p>
            <a:pPr marL="609600" indent="-608013" algn="ctr">
              <a:spcBef>
                <a:spcPts val="6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800" b="1">
                <a:solidFill>
                  <a:srgbClr val="009999"/>
                </a:solidFill>
              </a:rPr>
              <a:t>Типы родителей – детей </a:t>
            </a:r>
            <a:r>
              <a:rPr lang="ru-RU" altLang="ru-RU" sz="2400" b="1">
                <a:solidFill>
                  <a:srgbClr val="009999"/>
                </a:solidFill>
              </a:rPr>
              <a:t>(Д. Боумрид)</a:t>
            </a:r>
          </a:p>
          <a:p>
            <a:pPr marL="609600" indent="-608013" algn="ctr">
              <a:spcBef>
                <a:spcPts val="30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altLang="ru-RU" sz="1200" b="1">
              <a:solidFill>
                <a:srgbClr val="009999"/>
              </a:solidFill>
            </a:endParaRPr>
          </a:p>
          <a:p>
            <a:pPr marL="608013" indent="-606425">
              <a:spcBef>
                <a:spcPts val="600"/>
              </a:spcBef>
              <a:buFont typeface="Times New Roman" panose="02020603050405020304" pitchFamily="18" charset="0"/>
              <a:buAutoNum type="arabicPeriod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Авторитетные родители – инициативные, общительные, добрые дети.</a:t>
            </a:r>
          </a:p>
          <a:p>
            <a:pPr marL="608013" indent="-606425">
              <a:spcBef>
                <a:spcPts val="600"/>
              </a:spcBef>
              <a:buFont typeface="Times New Roman" panose="02020603050405020304" pitchFamily="18" charset="0"/>
              <a:buAutoNum type="arabicPeriod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Авторитарные родители – раздражительные, склонные к конфликтам дети. </a:t>
            </a:r>
          </a:p>
          <a:p>
            <a:pPr marL="608013" indent="-606425">
              <a:spcBef>
                <a:spcPts val="600"/>
              </a:spcBef>
              <a:buFont typeface="Times New Roman" panose="02020603050405020304" pitchFamily="18" charset="0"/>
              <a:buAutoNum type="arabicPeriod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Снисходительные родители – импульсивные, агрессивные дети.</a:t>
            </a:r>
          </a:p>
          <a:p>
            <a:pPr marL="609600" indent="-608013">
              <a:spcBef>
                <a:spcPts val="750"/>
              </a:spcBef>
              <a:buClrTx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altLang="ru-RU" sz="3000" b="1" i="1">
                <a:solidFill>
                  <a:srgbClr val="0099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889</Words>
  <Application>Microsoft Office PowerPoint</Application>
  <PresentationFormat>Широкоэкранный</PresentationFormat>
  <Paragraphs>149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Microsoft YaHei</vt:lpstr>
      <vt:lpstr>Arial</vt:lpstr>
      <vt:lpstr>Calibri</vt:lpstr>
      <vt:lpstr>Calibri Light</vt:lpstr>
      <vt:lpstr>Monotype Corsiva</vt:lpstr>
      <vt:lpstr>Times New Roman</vt:lpstr>
      <vt:lpstr>Тема Office</vt:lpstr>
      <vt:lpstr>1_Тема Office</vt:lpstr>
      <vt:lpstr>ДЕТСКО-РОДИТЕЛЬСКИЕ ОТНОШЕНИЯ</vt:lpstr>
      <vt:lpstr> Сущность детско-родительских отношений</vt:lpstr>
      <vt:lpstr> Сущность детско-родительских отношений</vt:lpstr>
      <vt:lpstr> Сущность детско-родительских отношений</vt:lpstr>
      <vt:lpstr> Сущность детско-родительских отношений</vt:lpstr>
      <vt:lpstr> Типы и стили детско-родительских отношений</vt:lpstr>
      <vt:lpstr> Типы и стили детско-родительских отношений</vt:lpstr>
      <vt:lpstr>  Родительские позиции и родительские директивы</vt:lpstr>
      <vt:lpstr>  Роли ребенка в семье </vt:lpstr>
      <vt:lpstr>  Роли ребенка в семье</vt:lpstr>
      <vt:lpstr>  Роли ребенка в семье</vt:lpstr>
      <vt:lpstr>  Роли ребенка в семье</vt:lpstr>
      <vt:lpstr>  Роли ребенка в семье</vt:lpstr>
      <vt:lpstr>  Нарушения детско-родительских отношений</vt:lpstr>
      <vt:lpstr>  Нарушения детско-родительских отношений</vt:lpstr>
      <vt:lpstr>  Нарушения детско-родительских отношений</vt:lpstr>
      <vt:lpstr>  Нарушения детско-родительских отношений</vt:lpstr>
      <vt:lpstr>Будьте счастливы  в семье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ДЕТСКО-РОДИТЕЛЬСКИЕ ОТНОШЕНИЯ</dc:title>
  <dc:creator>Шир Шир</dc:creator>
  <cp:lastModifiedBy>Шир Шир</cp:lastModifiedBy>
  <cp:revision>5</cp:revision>
  <dcterms:created xsi:type="dcterms:W3CDTF">2022-02-07T05:32:10Z</dcterms:created>
  <dcterms:modified xsi:type="dcterms:W3CDTF">2022-02-07T07:29:53Z</dcterms:modified>
</cp:coreProperties>
</file>