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69" r:id="rId4"/>
    <p:sldId id="267" r:id="rId5"/>
    <p:sldId id="257" r:id="rId6"/>
    <p:sldId id="258" r:id="rId7"/>
    <p:sldId id="270" r:id="rId8"/>
    <p:sldId id="259" r:id="rId9"/>
    <p:sldId id="260" r:id="rId10"/>
    <p:sldId id="261" r:id="rId11"/>
    <p:sldId id="262" r:id="rId12"/>
    <p:sldId id="263" r:id="rId13"/>
    <p:sldId id="271" r:id="rId14"/>
    <p:sldId id="272" r:id="rId15"/>
    <p:sldId id="264" r:id="rId16"/>
    <p:sldId id="273" r:id="rId17"/>
    <p:sldId id="265" r:id="rId18"/>
    <p:sldId id="266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855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70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075016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771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82205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2892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4855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160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533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653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517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9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010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257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736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213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4D2BA-7B37-46E8-B537-A26A6AF41418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497562F-6751-4B9E-BF2B-E6C74EFDD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025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D294DF-2B10-46AA-A41E-73CCA1A6F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Aft>
                <a:spcPts val="750"/>
              </a:spcAft>
            </a:pPr>
            <a:r>
              <a:rPr lang="ru-RU" sz="3100" b="1" i="1" u="sng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Лекарственные растения и сырье, содержащие биологически активные вещества, оказывающие антидиарейное (вяжущее) действие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A26FE59B-9A6B-467B-B1D9-1D90917CB1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906" y="2048437"/>
            <a:ext cx="6995915" cy="474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860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FFE904-09E2-47C1-AA3E-3414AAB2F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83502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ПЛОДЫ ОЛЬХИ (СОПЛОДИЯ ОЛЬХИ,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FRUCTUS ALNI)</a:t>
            </a:r>
            <a:br>
              <a:rPr lang="en-US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 —  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Ольха серая [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</a:rPr>
              <a:t>Alnus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</a:rPr>
              <a:t>incana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 (L.) 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</a:rPr>
              <a:t>Moench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].</a:t>
            </a:r>
            <a:br>
              <a:rPr lang="en-US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 —  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Березовые (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Betulaceae).</a:t>
            </a:r>
            <a:br>
              <a:rPr lang="en-US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Географическое распространение - лесная и лесостепная зоны европейской части России, Урал и Западная Сибирь.</a:t>
            </a:r>
            <a:br>
              <a:rPr lang="ru-RU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Химический состав: гидролизуемые дубильные вещества, </a:t>
            </a:r>
            <a:r>
              <a:rPr lang="ru-RU" sz="1600" dirty="0" err="1">
                <a:solidFill>
                  <a:schemeClr val="accent5">
                    <a:lumMod val="75000"/>
                  </a:schemeClr>
                </a:solidFill>
              </a:rPr>
              <a:t>галлотанин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, галловая и </a:t>
            </a:r>
            <a:r>
              <a:rPr lang="ru-RU" sz="1600" dirty="0" err="1">
                <a:solidFill>
                  <a:schemeClr val="accent5">
                    <a:lumMod val="75000"/>
                  </a:schemeClr>
                </a:solidFill>
              </a:rPr>
              <a:t>эллаговая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 кислоты.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4FF5E0A-5E21-4EDE-AC3D-E2CC994E4E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2683103"/>
            <a:ext cx="3257424" cy="38814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F3CA68-FC2C-4D77-AA5F-A937B31B22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4758" y="2392908"/>
            <a:ext cx="7766530" cy="4368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95496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183454-7949-417C-9944-28177B454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974980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ПЛОДЫ ЧЕРЕМУХИ (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FRUCTUS PADI)</a:t>
            </a:r>
            <a:br>
              <a:rPr lang="en-US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 —  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Черемуха обыкновенная (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</a:rPr>
              <a:t>Padus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 avium Mill.).</a:t>
            </a:r>
            <a:br>
              <a:rPr lang="en-US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 —  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Розоцветные (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</a:rPr>
              <a:t>Rosaceae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).</a:t>
            </a:r>
            <a:br>
              <a:rPr lang="en-US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Географическое распространение. Встречается в лесной и степной зонах европейской части России, в Западной Сибири.</a:t>
            </a:r>
            <a:br>
              <a:rPr lang="ru-RU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Химический состав: гидролизуемые дубильные вещества, флавоноиды, витамины, органические кислоты, пектиновые вещества. В косточках содержится гликозид амигдалин, в состав </a:t>
            </a:r>
            <a:r>
              <a:rPr lang="ru-RU" sz="1600" dirty="0" err="1">
                <a:solidFill>
                  <a:schemeClr val="accent5">
                    <a:lumMod val="75000"/>
                  </a:schemeClr>
                </a:solidFill>
              </a:rPr>
              <a:t>агликона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 которого входит синильная кислота.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674372E-3767-4CEC-99F3-C6B70D02E3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6773" y="2773347"/>
            <a:ext cx="2804140" cy="38814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D3D034E-FB2A-4ECD-BBE2-7717F473D5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1721" y="2709613"/>
            <a:ext cx="6116142" cy="4077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6866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D3A46A-B42B-4EBC-8C95-B356EABCF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2702767"/>
          </a:xfrm>
        </p:spPr>
        <p:txBody>
          <a:bodyPr>
            <a:normAutofit fontScale="90000"/>
          </a:bodyPr>
          <a:lstStyle/>
          <a:p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ПЛОДЫ ЧЕРНИКИ (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FRUCTUS MYRTILLI)</a:t>
            </a:r>
            <a:br>
              <a:rPr lang="en-US" sz="1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 —   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Черники побеги обыкновенной (</a:t>
            </a:r>
            <a:r>
              <a:rPr lang="en-US" sz="1800" dirty="0" err="1">
                <a:solidFill>
                  <a:schemeClr val="accent5">
                    <a:lumMod val="75000"/>
                  </a:schemeClr>
                </a:solidFill>
              </a:rPr>
              <a:t>Vaccini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5">
                    <a:lumMod val="75000"/>
                  </a:schemeClr>
                </a:solidFill>
              </a:rPr>
              <a:t>myrtilli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5">
                    <a:lumMod val="75000"/>
                  </a:schemeClr>
                </a:solidFill>
              </a:rPr>
              <a:t>cormi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).</a:t>
            </a:r>
            <a:br>
              <a:rPr lang="en-US" sz="1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 —   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Черника обыкновенная (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Vaccinium </a:t>
            </a:r>
            <a:r>
              <a:rPr lang="en-US" sz="1800" dirty="0" err="1">
                <a:solidFill>
                  <a:schemeClr val="accent5">
                    <a:lumMod val="75000"/>
                  </a:schemeClr>
                </a:solidFill>
              </a:rPr>
              <a:t>myrtillus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 L. ).</a:t>
            </a:r>
            <a:br>
              <a:rPr lang="en-US" sz="1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 —   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Вересковые (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Ericaceae).</a:t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Географическое распространение. Встречается в зоне хвойных лесов европейской части России, в Сибири.</a:t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Химический состав. Ягоды содержат дубильные вещества, флавоноиды, антоцианы, пектиновые вещества, органические кислоты, аскорбиновую кислоту, витамины группы В, каротиноиды, сахара, микроэлементы. В побегах содержатся флавоноиды, фенолкарбоновые кислоты, арбутин, органические кислоты, витамины С и группы В,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тритерпеновые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 соединения.</a:t>
            </a:r>
            <a:br>
              <a:rPr lang="en-US" dirty="0"/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5F4B6B7-5F79-4371-8D48-206846DC07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3472" y="3545635"/>
            <a:ext cx="2171292" cy="31863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494E3F-DD8D-4A6F-8975-76058A00BC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1363" y="3186307"/>
            <a:ext cx="7055988" cy="3545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70943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9CF8B7-F4F1-444B-8312-E34478F88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3258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Лекарственные препараты, содержащие чернику.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B277415-3A8E-440C-9BC3-0841EC7DED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8928" y="1707502"/>
            <a:ext cx="2459070" cy="24590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4E6EF8-9CCA-4124-93B7-E749507059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730" y="1903105"/>
            <a:ext cx="3963955" cy="206786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3FA354E-3F47-44EA-8FE1-84BDBEBB5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4900" y="3601616"/>
            <a:ext cx="3079102" cy="307910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D6CD6B1-BB0B-4A98-A6EA-333A9F73B6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160" y="4147270"/>
            <a:ext cx="2710730" cy="27107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7555EBE-19D1-460A-B2EF-2DF5309F98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7881" y="1486483"/>
            <a:ext cx="2214854" cy="22148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5CD143A-6A0C-4D3F-A859-AC2CFCF59E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60187" y="4129581"/>
            <a:ext cx="2392524" cy="2392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262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34AA54-CCB7-4FF5-BAAC-9A788514A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i="1" u="sng" dirty="0">
                <a:solidFill>
                  <a:schemeClr val="accent5">
                    <a:lumMod val="75000"/>
                  </a:schemeClr>
                </a:solidFill>
              </a:rPr>
              <a:t>ЛЕКАРСТВЕННЫЕ РАСТЕНИЯ И СЫРЬЕ, СОДЕРЖАЩИЕ БИОЛОГИЧЕСКИ АКТИВНЫЕ ВЕЩЕСТВА, ОКАЗЫВАЮЩИЕ СПАЗМОЛИТИЧЕСКОЕ ДЕЙСТВИЕ (ХОЛИНОБЛОКАТОРЫ)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A879E5-B21C-4002-8725-7D4EC61314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При некоторых заболеваниях ЖКТ используют препараты спазмолитического действия, снижающие тонус гладких мышц ЖКТ, желчных протоков и желчного пузыря, бронхов, мочеточников, мочевого пузыря. Такие препараты получают из листьев и травы красавки обыкновенной, листьев дурмана обыкновенного и белены черной. Эти ЛР содержат близкие по химическому строению алкалоиды, получившие общее название - </a:t>
            </a:r>
            <a:r>
              <a:rPr lang="ru-RU" dirty="0" err="1"/>
              <a:t>тропановые</a:t>
            </a:r>
            <a:r>
              <a:rPr lang="ru-RU" dirty="0"/>
              <a:t> алкалоиды, поскольку в основе их структуры лежит гетероциклическое соединение </a:t>
            </a:r>
            <a:r>
              <a:rPr lang="ru-RU" dirty="0" err="1"/>
              <a:t>тропан</a:t>
            </a:r>
            <a:r>
              <a:rPr lang="ru-RU" dirty="0"/>
              <a:t>, конденсированное из пирролидина и пиперидина. </a:t>
            </a:r>
          </a:p>
          <a:p>
            <a:r>
              <a:rPr lang="ru-RU" dirty="0"/>
              <a:t>При отравлении красавкой, беленой или дурманом необходимы экстренное промывание желудка, введение дубильных веществ, активированного угля, слабительных средств и препаратов м-холиномиметического (пилокарпин) и антихолинэстеразного [</a:t>
            </a:r>
            <a:r>
              <a:rPr lang="ru-RU" dirty="0" err="1"/>
              <a:t>неостигмина</a:t>
            </a:r>
            <a:r>
              <a:rPr lang="ru-RU" dirty="0"/>
              <a:t> </a:t>
            </a:r>
            <a:r>
              <a:rPr lang="ru-RU" dirty="0" err="1"/>
              <a:t>метисульфат</a:t>
            </a:r>
            <a:r>
              <a:rPr lang="ru-RU" dirty="0"/>
              <a:t> (</a:t>
            </a:r>
            <a:r>
              <a:rPr lang="ru-RU" dirty="0" err="1"/>
              <a:t>Прозерин</a:t>
            </a:r>
            <a:r>
              <a:rPr lang="ru-RU" dirty="0"/>
              <a:t>)] действия.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3960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B951B6-7AED-4F05-B197-CBA340568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ЛИСТЬЯ КРАСАВКИ (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FOLIA BELLADONNAE)</a:t>
            </a:r>
            <a:br>
              <a:rPr lang="en-US" sz="1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 —   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Красавка обыкновенная (</a:t>
            </a:r>
            <a:r>
              <a:rPr lang="en-US" sz="1800" dirty="0" err="1">
                <a:solidFill>
                  <a:schemeClr val="accent5">
                    <a:lumMod val="75000"/>
                  </a:schemeClr>
                </a:solidFill>
              </a:rPr>
              <a:t>Atropa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 belladonna L.).</a:t>
            </a:r>
            <a:br>
              <a:rPr lang="en-US" sz="1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 —   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Пасленовые (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Solanaceae).</a:t>
            </a:r>
            <a:br>
              <a:rPr lang="en-US" dirty="0"/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Географическое распространение. В дикорастущем виде красавка сохранилась в очень небольшом количестве в горных районах Крыма, Кавказа и Карпат. В настоящее время ЛРС красавки заготавливают только от культивируемых растений.</a:t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Химический состав: до 1,3% алкалоидов в корнях растения, в листьях - 0,3-0,7%, в цветках - 0,2-0,6%, в плодах - до 0,7%, в стеблях - 0,2-0,6%. 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6AD67FA-F792-4B57-8989-621D7CEDBC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2823061"/>
            <a:ext cx="2671304" cy="38814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DB6FDA-FC5A-451F-A0E9-F3DADC9680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665" y="2595400"/>
            <a:ext cx="6163647" cy="4109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31414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93C10F-F3FA-4EFA-9213-83D642E08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Aft>
                <a:spcPts val="750"/>
              </a:spcAft>
            </a:pPr>
            <a:r>
              <a:rPr lang="ru-RU" sz="1600" dirty="0">
                <a:solidFill>
                  <a:srgbClr val="C00000"/>
                </a:solidFill>
                <a:ea typeface="Times New Roman" panose="02020603050405020304" pitchFamily="18" charset="0"/>
              </a:rPr>
              <a:t>Красавки экстракт входит в состав многих комбинированных препаратов, применяемых преимущественно при заболеваниях ЖКТ, сопровождаемых повышенной кислотностью, спазмами гладкой мускулатуры, болями: </a:t>
            </a:r>
            <a:r>
              <a:rPr lang="ru-RU" sz="1600" dirty="0" err="1">
                <a:solidFill>
                  <a:srgbClr val="C00000"/>
                </a:solidFill>
                <a:ea typeface="Times New Roman" panose="02020603050405020304" pitchFamily="18" charset="0"/>
              </a:rPr>
              <a:t>Бекарбон</a:t>
            </a:r>
            <a:r>
              <a:rPr lang="ru-RU" sz="1600" dirty="0">
                <a:solidFill>
                  <a:srgbClr val="C00000"/>
                </a:solidFill>
                <a:ea typeface="Times New Roman" panose="02020603050405020304" pitchFamily="18" charset="0"/>
              </a:rPr>
              <a:t>, Бесалол, </a:t>
            </a:r>
            <a:r>
              <a:rPr lang="ru-RU" sz="1600" dirty="0" err="1">
                <a:solidFill>
                  <a:srgbClr val="C00000"/>
                </a:solidFill>
                <a:ea typeface="Times New Roman" panose="02020603050405020304" pitchFamily="18" charset="0"/>
              </a:rPr>
              <a:t>Беллалгин</a:t>
            </a:r>
            <a:r>
              <a:rPr lang="ru-RU" sz="1600" dirty="0">
                <a:solidFill>
                  <a:srgbClr val="C00000"/>
                </a:solidFill>
                <a:ea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srgbClr val="C00000"/>
                </a:solidFill>
                <a:ea typeface="Times New Roman" panose="02020603050405020304" pitchFamily="18" charset="0"/>
              </a:rPr>
              <a:t>Белластезин</a:t>
            </a:r>
            <a:r>
              <a:rPr lang="ru-RU" sz="1600" dirty="0">
                <a:solidFill>
                  <a:srgbClr val="C00000"/>
                </a:solidFill>
                <a:ea typeface="Times New Roman" panose="02020603050405020304" pitchFamily="18" charset="0"/>
              </a:rPr>
              <a:t>, таблетки желудочные с экстрактом красавки.</a:t>
            </a:r>
            <a:br>
              <a:rPr lang="ru-RU" sz="1600" dirty="0">
                <a:solidFill>
                  <a:srgbClr val="C00000"/>
                </a:solidFill>
                <a:ea typeface="Times New Roman" panose="02020603050405020304" pitchFamily="18" charset="0"/>
              </a:rPr>
            </a:br>
            <a:r>
              <a:rPr lang="ru-RU" sz="1600" dirty="0">
                <a:solidFill>
                  <a:srgbClr val="C00000"/>
                </a:solidFill>
                <a:ea typeface="Times New Roman" panose="02020603050405020304" pitchFamily="18" charset="0"/>
              </a:rPr>
              <a:t>Свечи </a:t>
            </a:r>
            <a:r>
              <a:rPr lang="ru-RU" sz="1600" dirty="0" err="1">
                <a:solidFill>
                  <a:srgbClr val="C00000"/>
                </a:solidFill>
                <a:ea typeface="Times New Roman" panose="02020603050405020304" pitchFamily="18" charset="0"/>
              </a:rPr>
              <a:t>Бетиол</a:t>
            </a:r>
            <a:r>
              <a:rPr lang="ru-RU" sz="1600" dirty="0">
                <a:solidFill>
                  <a:srgbClr val="C00000"/>
                </a:solidFill>
                <a:ea typeface="Times New Roman" panose="02020603050405020304" pitchFamily="18" charset="0"/>
              </a:rPr>
              <a:t> и </a:t>
            </a:r>
            <a:r>
              <a:rPr lang="ru-RU" sz="1600" dirty="0" err="1">
                <a:solidFill>
                  <a:srgbClr val="C00000"/>
                </a:solidFill>
                <a:ea typeface="Times New Roman" panose="02020603050405020304" pitchFamily="18" charset="0"/>
              </a:rPr>
              <a:t>Анузол</a:t>
            </a:r>
            <a:r>
              <a:rPr lang="ru-RU" sz="1600" dirty="0">
                <a:solidFill>
                  <a:srgbClr val="C00000"/>
                </a:solidFill>
                <a:ea typeface="Times New Roman" panose="02020603050405020304" pitchFamily="18" charset="0"/>
              </a:rPr>
              <a:t> назначают при геморрое и трещинах заднего прохода. Препарат </a:t>
            </a:r>
            <a:r>
              <a:rPr lang="ru-RU" sz="1600" dirty="0" err="1">
                <a:solidFill>
                  <a:srgbClr val="C00000"/>
                </a:solidFill>
                <a:ea typeface="Times New Roman" panose="02020603050405020304" pitchFamily="18" charset="0"/>
              </a:rPr>
              <a:t>Беллатаминал</a:t>
            </a:r>
            <a:r>
              <a:rPr lang="ru-RU" sz="1600" baseline="30000" dirty="0">
                <a:solidFill>
                  <a:srgbClr val="C00000"/>
                </a:solidFill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C00000"/>
                </a:solidFill>
                <a:ea typeface="Times New Roman" panose="02020603050405020304" pitchFamily="18" charset="0"/>
              </a:rPr>
              <a:t>рекомендуют при повышенной раздражительности, бессоннице, климактерических неврозах, нейродермитах. Настойку красавки применяют самостоятельно или в составе капель Зеленина и других комбинированных препаратов.</a:t>
            </a:r>
            <a:br>
              <a:rPr lang="ru-RU" sz="1600" dirty="0">
                <a:solidFill>
                  <a:srgbClr val="C00000"/>
                </a:solidFill>
                <a:ea typeface="Times New Roman" panose="02020603050405020304" pitchFamily="18" charset="0"/>
              </a:rPr>
            </a:br>
            <a:endParaRPr lang="ru-RU" sz="1600" dirty="0">
              <a:solidFill>
                <a:srgbClr val="C00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38F49BD-1C85-4CD1-A09E-AEA706E041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9836" y="2945278"/>
            <a:ext cx="4585855" cy="275151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D09BDBD-862D-4ECC-8F60-C54576038B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7580" y="3367185"/>
            <a:ext cx="4654420" cy="3490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796147B-8EF0-4044-B3C6-012AEB31D3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1479" y="4365379"/>
            <a:ext cx="2303107" cy="234629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833D0C7-622C-4366-BFFB-D878E2EC88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5044" y="2696562"/>
            <a:ext cx="2231039" cy="223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069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057686-E222-4DE7-8D6C-A7E7CE7D8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599" y="684244"/>
            <a:ext cx="8596668" cy="1667069"/>
          </a:xfrm>
        </p:spPr>
        <p:txBody>
          <a:bodyPr>
            <a:normAutofit fontScale="90000"/>
          </a:bodyPr>
          <a:lstStyle/>
          <a:p>
            <a:r>
              <a:rPr lang="ru-RU" sz="1800" dirty="0">
                <a:solidFill>
                  <a:srgbClr val="C00000"/>
                </a:solidFill>
              </a:rPr>
              <a:t>ЛИСТЬЯ ДУРМАНА (</a:t>
            </a:r>
            <a:r>
              <a:rPr lang="en-US" sz="1800" dirty="0">
                <a:solidFill>
                  <a:srgbClr val="C00000"/>
                </a:solidFill>
              </a:rPr>
              <a:t>FOLIA STRAMONII)</a:t>
            </a:r>
            <a:br>
              <a:rPr lang="en-US" sz="1800" dirty="0">
                <a:solidFill>
                  <a:srgbClr val="C00000"/>
                </a:solidFill>
              </a:rPr>
            </a:br>
            <a:r>
              <a:rPr lang="en-US" sz="1800" dirty="0">
                <a:solidFill>
                  <a:srgbClr val="C00000"/>
                </a:solidFill>
              </a:rPr>
              <a:t> —   </a:t>
            </a:r>
            <a:r>
              <a:rPr lang="ru-RU" sz="1800" dirty="0">
                <a:solidFill>
                  <a:srgbClr val="C00000"/>
                </a:solidFill>
              </a:rPr>
              <a:t>Дурман обыкновенный (</a:t>
            </a:r>
            <a:r>
              <a:rPr lang="en-US" sz="1800" dirty="0">
                <a:solidFill>
                  <a:srgbClr val="C00000"/>
                </a:solidFill>
              </a:rPr>
              <a:t>Datura stramonium L.).</a:t>
            </a:r>
            <a:br>
              <a:rPr lang="en-US" sz="1800" dirty="0">
                <a:solidFill>
                  <a:srgbClr val="C00000"/>
                </a:solidFill>
              </a:rPr>
            </a:br>
            <a:r>
              <a:rPr lang="en-US" sz="1800" dirty="0">
                <a:solidFill>
                  <a:srgbClr val="C00000"/>
                </a:solidFill>
              </a:rPr>
              <a:t> —   </a:t>
            </a:r>
            <a:r>
              <a:rPr lang="ru-RU" sz="1800" dirty="0">
                <a:solidFill>
                  <a:srgbClr val="C00000"/>
                </a:solidFill>
              </a:rPr>
              <a:t>Пасленовые (</a:t>
            </a:r>
            <a:r>
              <a:rPr lang="en-US" sz="1800" dirty="0">
                <a:solidFill>
                  <a:srgbClr val="C00000"/>
                </a:solidFill>
              </a:rPr>
              <a:t>Solanaceae).</a:t>
            </a:r>
            <a:br>
              <a:rPr lang="en-US" dirty="0"/>
            </a:br>
            <a:r>
              <a:rPr lang="ru-RU" sz="1800" dirty="0">
                <a:solidFill>
                  <a:srgbClr val="C00000"/>
                </a:solidFill>
              </a:rPr>
              <a:t>Географическое распространение. Дурман обыкновенный распространен в средней и южной полосе европейской части России, на Алтае. </a:t>
            </a:r>
            <a:br>
              <a:rPr lang="ru-RU" sz="1800" dirty="0">
                <a:solidFill>
                  <a:srgbClr val="C00000"/>
                </a:solidFill>
              </a:rPr>
            </a:br>
            <a:r>
              <a:rPr lang="ru-RU" sz="1800" dirty="0">
                <a:solidFill>
                  <a:srgbClr val="C00000"/>
                </a:solidFill>
              </a:rPr>
              <a:t>Химический состав. В листьях дурмана обыкновенного содержится не менее 0,25% алкалоидов, в основном гиосциамин, в меньших количествах - атропин и </a:t>
            </a:r>
            <a:r>
              <a:rPr lang="ru-RU" sz="1800" dirty="0" err="1">
                <a:solidFill>
                  <a:srgbClr val="C00000"/>
                </a:solidFill>
              </a:rPr>
              <a:t>скополамин</a:t>
            </a:r>
            <a:r>
              <a:rPr lang="ru-RU" sz="1800" dirty="0">
                <a:solidFill>
                  <a:srgbClr val="C00000"/>
                </a:solidFill>
              </a:rPr>
              <a:t>. Помимо алкалоидов, в листьях дурмана содержатся эфирное масло, дубильные вещества и каротиноиды. В семенах найдено 17-25% жирного масла.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706A6A6-BF27-4594-A7E3-860267DAFC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9414" y="2976563"/>
            <a:ext cx="2980197" cy="3881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559BB8-9448-4476-B520-C40C09442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4841" y="2976563"/>
            <a:ext cx="5780897" cy="3856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86167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703EBD-E1AD-4753-A299-B338DCFE9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ЛИСТЬЯ БЕЛЕНЫ (</a:t>
            </a:r>
            <a:r>
              <a:rPr lang="en-US" sz="1600" dirty="0">
                <a:solidFill>
                  <a:srgbClr val="C00000"/>
                </a:solidFill>
              </a:rPr>
              <a:t>FOLIA HYOSCYAMI)</a:t>
            </a:r>
            <a:br>
              <a:rPr lang="en-US" sz="1600" dirty="0">
                <a:solidFill>
                  <a:srgbClr val="C00000"/>
                </a:solidFill>
              </a:rPr>
            </a:br>
            <a:r>
              <a:rPr lang="en-US" sz="1600" dirty="0">
                <a:solidFill>
                  <a:srgbClr val="C00000"/>
                </a:solidFill>
              </a:rPr>
              <a:t> —   </a:t>
            </a:r>
            <a:r>
              <a:rPr lang="ru-RU" sz="1600" dirty="0">
                <a:solidFill>
                  <a:srgbClr val="C00000"/>
                </a:solidFill>
              </a:rPr>
              <a:t>Белена черная (</a:t>
            </a:r>
            <a:r>
              <a:rPr lang="en-US" sz="1600" dirty="0" err="1">
                <a:solidFill>
                  <a:srgbClr val="C00000"/>
                </a:solidFill>
              </a:rPr>
              <a:t>Hyoscyamus</a:t>
            </a:r>
            <a:r>
              <a:rPr lang="en-US" sz="1600" dirty="0">
                <a:solidFill>
                  <a:srgbClr val="C00000"/>
                </a:solidFill>
              </a:rPr>
              <a:t> </a:t>
            </a:r>
            <a:r>
              <a:rPr lang="en-US" sz="1600" dirty="0" err="1">
                <a:solidFill>
                  <a:srgbClr val="C00000"/>
                </a:solidFill>
              </a:rPr>
              <a:t>niger</a:t>
            </a:r>
            <a:r>
              <a:rPr lang="en-US" sz="1600" dirty="0">
                <a:solidFill>
                  <a:srgbClr val="C00000"/>
                </a:solidFill>
              </a:rPr>
              <a:t> L.).</a:t>
            </a:r>
            <a:br>
              <a:rPr lang="en-US" sz="1600" dirty="0">
                <a:solidFill>
                  <a:srgbClr val="C00000"/>
                </a:solidFill>
              </a:rPr>
            </a:br>
            <a:r>
              <a:rPr lang="en-US" sz="1600" dirty="0">
                <a:solidFill>
                  <a:srgbClr val="C00000"/>
                </a:solidFill>
              </a:rPr>
              <a:t> —   </a:t>
            </a:r>
            <a:r>
              <a:rPr lang="ru-RU" sz="1600" dirty="0">
                <a:solidFill>
                  <a:srgbClr val="C00000"/>
                </a:solidFill>
              </a:rPr>
              <a:t>Пасленовые (</a:t>
            </a:r>
            <a:r>
              <a:rPr lang="en-US" sz="1600" dirty="0">
                <a:solidFill>
                  <a:srgbClr val="C00000"/>
                </a:solidFill>
              </a:rPr>
              <a:t>Solanaceae).</a:t>
            </a:r>
            <a:br>
              <a:rPr lang="en-US" sz="1600" dirty="0">
                <a:solidFill>
                  <a:srgbClr val="C00000"/>
                </a:solidFill>
              </a:rPr>
            </a:br>
            <a:r>
              <a:rPr lang="ru-RU" sz="1600" dirty="0">
                <a:solidFill>
                  <a:srgbClr val="C00000"/>
                </a:solidFill>
              </a:rPr>
              <a:t>Географическое распространение. Белена черная распространена по всей европейской части России, за исключением тундровой зоны, в Западной и Восточной Сибири, очень редко - на Дальнем Востоке.</a:t>
            </a:r>
            <a:br>
              <a:rPr lang="ru-RU" sz="1600" dirty="0">
                <a:solidFill>
                  <a:srgbClr val="C00000"/>
                </a:solidFill>
              </a:rPr>
            </a:br>
            <a:r>
              <a:rPr lang="ru-RU" sz="1600" dirty="0">
                <a:solidFill>
                  <a:srgbClr val="C00000"/>
                </a:solidFill>
              </a:rPr>
              <a:t>Химический состав: алкалоиды (не менее 0,05%), в основном - гиосциамин и </a:t>
            </a:r>
            <a:r>
              <a:rPr lang="ru-RU" sz="1600" dirty="0" err="1">
                <a:solidFill>
                  <a:srgbClr val="C00000"/>
                </a:solidFill>
              </a:rPr>
              <a:t>скополамин</a:t>
            </a:r>
            <a:r>
              <a:rPr lang="ru-RU" sz="1600" dirty="0">
                <a:solidFill>
                  <a:srgbClr val="C00000"/>
                </a:solidFill>
              </a:rPr>
              <a:t>. Семена содержат 34% жирного масла, в состав которого входят олеиновая, линолевая и другие ненасыщенные жирные кислоты.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8D00D6E-7E4F-454F-8619-E0A4BD3D36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2869714"/>
            <a:ext cx="3094709" cy="38814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1C8EDF-E191-4C51-AF7A-6538BA5FD8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2204" y="2869714"/>
            <a:ext cx="5857877" cy="3903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37563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CE8670-6ACE-4A85-B942-E52917633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1470153"/>
            <a:ext cx="8596668" cy="17022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E2BA02-777B-4AFB-B96C-F7A9F04BFA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38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D294DF-2B10-46AA-A41E-73CCA1A6F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97902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Диарея - клиническое состояние, при котором стул становится более жидким, чем обычно. Диарея (понос) никогда не является собственно заболеванием, а всегда служит симптомом какой-либо болезни. </a:t>
            </a:r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C9B6DCB6-C1AA-449B-BBC8-32988EF28D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2900" dirty="0"/>
              <a:t> —   Бадан толстолистный.</a:t>
            </a:r>
          </a:p>
          <a:p>
            <a:r>
              <a:rPr lang="ru-RU" sz="2900" dirty="0"/>
              <a:t> —   Горец змеиный.</a:t>
            </a:r>
          </a:p>
          <a:p>
            <a:r>
              <a:rPr lang="ru-RU" sz="2900" dirty="0"/>
              <a:t> —   Горец </a:t>
            </a:r>
            <a:r>
              <a:rPr lang="ru-RU" sz="2900" dirty="0" err="1"/>
              <a:t>мясокрасный</a:t>
            </a:r>
            <a:r>
              <a:rPr lang="ru-RU" sz="2900" dirty="0"/>
              <a:t>.</a:t>
            </a:r>
          </a:p>
          <a:p>
            <a:r>
              <a:rPr lang="ru-RU" sz="2900" dirty="0"/>
              <a:t> —   Дуб обыкновенный.</a:t>
            </a:r>
          </a:p>
          <a:p>
            <a:r>
              <a:rPr lang="ru-RU" sz="2900" dirty="0"/>
              <a:t> —   Дуб скальный.</a:t>
            </a:r>
          </a:p>
          <a:p>
            <a:r>
              <a:rPr lang="ru-RU" sz="2900" dirty="0"/>
              <a:t> —   Кровохлебка лекарственная.</a:t>
            </a:r>
          </a:p>
          <a:p>
            <a:r>
              <a:rPr lang="ru-RU" sz="2900" dirty="0"/>
              <a:t> —   Лапчатка прямостоячая.</a:t>
            </a:r>
          </a:p>
          <a:p>
            <a:r>
              <a:rPr lang="ru-RU" sz="2900" dirty="0"/>
              <a:t> —   Ольха клейкая.</a:t>
            </a:r>
          </a:p>
          <a:p>
            <a:r>
              <a:rPr lang="ru-RU" sz="2900" dirty="0"/>
              <a:t> —   Ольха серая.</a:t>
            </a:r>
          </a:p>
          <a:p>
            <a:r>
              <a:rPr lang="ru-RU" sz="2900" dirty="0"/>
              <a:t> —   Черемуха обыкновенная.</a:t>
            </a:r>
          </a:p>
          <a:p>
            <a:r>
              <a:rPr lang="ru-RU" sz="2900" dirty="0"/>
              <a:t> —   Черника обыкновенная.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69613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D294DF-2B10-46AA-A41E-73CCA1A6F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Вяжущие средства растительного происхождения, помимо основного действия, обладают антисептическим, антимикробным и кровоостанавливающим свойствами. Они образуют нерастворимые соединения с белками, алкалоидами, сердечными и </a:t>
            </a:r>
            <a:r>
              <a:rPr lang="ru-RU" sz="1600" dirty="0" err="1">
                <a:solidFill>
                  <a:schemeClr val="accent5">
                    <a:lumMod val="75000"/>
                  </a:schemeClr>
                </a:solidFill>
              </a:rPr>
              <a:t>тритерпеновыми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 гликозидами, солями тяжелых металлов, препятствуя тем самым их всасыванию, поэтому их можно применять в качестве антидотов при отравлении данными веществами.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D8F10EAB-1D23-470D-B045-516AF7360F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481943"/>
            <a:ext cx="8596668" cy="3559419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Дубильные вещества- растительные высокомолекулярные полифенольные соединения, обладающие способностью вступать в химическое взаимодействие с белками (коллагеном) кожного покрова, что приводит к образованию структур, устойчивых к процессам гниения.</a:t>
            </a:r>
          </a:p>
          <a:p>
            <a:endParaRPr lang="ru-RU" dirty="0"/>
          </a:p>
          <a:p>
            <a:r>
              <a:rPr lang="ru-RU" dirty="0"/>
              <a:t>Дубильные вещества широко распространены в природе и наиболее часто встречаются в растениях семейств розоцветных, гречишных, яснотковых, миртовых, бобовых, сложноцветных. Они накапливаются в разных частях растений, но чаще всего в </a:t>
            </a:r>
            <a:r>
              <a:rPr lang="ru-RU" dirty="0" err="1"/>
              <a:t>коре</a:t>
            </a:r>
            <a:r>
              <a:rPr lang="ru-RU" dirty="0"/>
              <a:t> стволов, корней и корневищ, в стеблях, листьях, плодах. В растениях они выполняют различные функции; главные и научно доказанные среди них - защитные. Дубильные вещества, обладая бактерицидным и </a:t>
            </a:r>
            <a:r>
              <a:rPr lang="ru-RU" dirty="0" err="1"/>
              <a:t>фунгицидным</a:t>
            </a:r>
            <a:r>
              <a:rPr lang="ru-RU" dirty="0"/>
              <a:t> действием, препятствуя процессам гниения, защищают растения от вредителей и болезней.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45777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D294DF-2B10-46AA-A41E-73CCA1A6F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573763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КОРНЕВИЩА БАДАНА (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RHIZOMATA BERGENIAE)</a:t>
            </a:r>
            <a:br>
              <a:rPr lang="en-US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 —  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Бадан толстолистный [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Bergenia 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</a:rPr>
              <a:t>crassifolia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 (L.) Fritsch.].</a:t>
            </a:r>
            <a:br>
              <a:rPr lang="en-US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 —  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Камнеломковые (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Saxifragaceae).</a:t>
            </a:r>
            <a:br>
              <a:rPr lang="en-US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Географическое распространение. Встречается в горах Алтая, Саянах, Забайкалье.</a:t>
            </a:r>
            <a:br>
              <a:rPr lang="ru-RU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Химический состав: до 20% дубильных веществ, арбутин, катехины, фенолкарбоновые кислоты, кумарины, крахмал, микроэлементы.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C39A4DD-6A74-4986-AB22-E68B512FDB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4563" y="2216311"/>
            <a:ext cx="2799009" cy="425913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1D70BB-1981-443A-A8FF-AD42F4B30A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9807" y="2173287"/>
            <a:ext cx="6723826" cy="4482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521201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CE462C-F66D-45DC-8A78-785774087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769706"/>
          </a:xfrm>
        </p:spPr>
        <p:txBody>
          <a:bodyPr>
            <a:normAutofit fontScale="90000"/>
          </a:bodyPr>
          <a:lstStyle/>
          <a:p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КОРНЕВИЩА ЗМЕЕВИКА </a:t>
            </a:r>
            <a:r>
              <a:rPr lang="ru-RU" sz="1800" i="1" dirty="0">
                <a:solidFill>
                  <a:schemeClr val="accent5">
                    <a:lumMod val="75000"/>
                  </a:schemeClr>
                </a:solidFill>
              </a:rPr>
              <a:t>(RHIZOMATA BISTORTAE)</a:t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 —   Горец змеиный </a:t>
            </a:r>
            <a:r>
              <a:rPr lang="ru-RU" sz="1800" i="1" dirty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ru-RU" sz="1800" i="1" dirty="0" err="1">
                <a:solidFill>
                  <a:schemeClr val="accent5">
                    <a:lumMod val="75000"/>
                  </a:schemeClr>
                </a:solidFill>
              </a:rPr>
              <a:t>Polygonum</a:t>
            </a:r>
            <a:r>
              <a:rPr lang="ru-RU" sz="1800" i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800" i="1" dirty="0" err="1">
                <a:solidFill>
                  <a:schemeClr val="accent5">
                    <a:lumMod val="75000"/>
                  </a:schemeClr>
                </a:solidFill>
              </a:rPr>
              <a:t>bistorta</a:t>
            </a:r>
            <a:r>
              <a:rPr lang="ru-RU" sz="1800" i="1" dirty="0">
                <a:solidFill>
                  <a:schemeClr val="accent5">
                    <a:lumMod val="75000"/>
                  </a:schemeClr>
                </a:solidFill>
              </a:rPr>
              <a:t> L.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).</a:t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 —   Гречишные </a:t>
            </a:r>
            <a:r>
              <a:rPr lang="ru-RU" sz="1800" i="1" dirty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ru-RU" sz="1800" i="1" dirty="0" err="1">
                <a:solidFill>
                  <a:schemeClr val="accent5">
                    <a:lumMod val="75000"/>
                  </a:schemeClr>
                </a:solidFill>
              </a:rPr>
              <a:t>Polygonaceae</a:t>
            </a:r>
            <a:r>
              <a:rPr lang="ru-RU" sz="1800" i="1" dirty="0">
                <a:solidFill>
                  <a:schemeClr val="accent5">
                    <a:lumMod val="75000"/>
                  </a:schemeClr>
                </a:solidFill>
              </a:rPr>
              <a:t>).</a:t>
            </a:r>
            <a:br>
              <a:rPr lang="ru-RU" dirty="0"/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Географическое распространение. Встречается в лесной зоне европейской части России, в Западной Сибири, на Урале.</a:t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Химический состав. Готовое сырье содержит не менее 15% дубильных веществ, галловую и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эллаговую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 кислоты, катехины,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оксиметилантрахиноны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, крахмал.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4EC437C-C835-4D7E-AB75-5A24569B8E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3" y="2401571"/>
            <a:ext cx="2840307" cy="43631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B9C68A8-68FD-468A-8E0A-88ED7C00C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4921" y="2465485"/>
            <a:ext cx="6448813" cy="4299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067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E85D78-21C6-47D5-8AD3-18FCDAE62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2021634"/>
          </a:xfrm>
        </p:spPr>
        <p:txBody>
          <a:bodyPr>
            <a:normAutofit fontScale="90000"/>
          </a:bodyPr>
          <a:lstStyle/>
          <a:p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КОРА ДУБА (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CORTEX QUERCUS)</a:t>
            </a:r>
            <a:br>
              <a:rPr lang="en-US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 —  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Дуб обыкновенный (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Quercus 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</a:rPr>
              <a:t>robur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 L.).</a:t>
            </a:r>
            <a:br>
              <a:rPr lang="en-US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—  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Буковые (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</a:rPr>
              <a:t>Fagaceae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).</a:t>
            </a:r>
            <a:br>
              <a:rPr lang="en-US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Географическое распространение. Встречается в средней и южной полосе европейской части России, в Крыму, на Кавказе. Дуб скальный произрастает по склонам гор Крыма и Северного Кавказа и в некоторых районах Украины.</a:t>
            </a:r>
            <a:br>
              <a:rPr lang="ru-RU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Химический состав: дубильные вещества, галловая и </a:t>
            </a:r>
            <a:r>
              <a:rPr lang="ru-RU" sz="1600" dirty="0" err="1">
                <a:solidFill>
                  <a:schemeClr val="accent5">
                    <a:lumMod val="75000"/>
                  </a:schemeClr>
                </a:solidFill>
              </a:rPr>
              <a:t>эллаговая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 кислоты, катехины, флавоноиды, витамины групп В, РР, микроэлементы.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51974F7-75D3-4CD0-833C-2EAE13399B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3" y="2522919"/>
            <a:ext cx="2812315" cy="414731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5BD1FF1-3880-4C9A-A8B9-55DE43EEF4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0947" y="2386712"/>
            <a:ext cx="6632187" cy="4419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4625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FCBA26-52D6-49E7-9A86-78DE10B02A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144" y="345233"/>
            <a:ext cx="2846782" cy="2846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59441F-2363-4FB5-92F0-665541167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D531A31-9823-4CF3-80AF-7FBB6FDB1A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0628" y="142077"/>
            <a:ext cx="6336462" cy="4752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C94E71-900F-4DB4-8C2C-DC9B7B8499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7090" y="3504163"/>
            <a:ext cx="2780522" cy="2780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59449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B1AB4E-BD39-402C-A798-6791B50FD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713722"/>
          </a:xfrm>
        </p:spPr>
        <p:txBody>
          <a:bodyPr>
            <a:normAutofit fontScale="90000"/>
          </a:bodyPr>
          <a:lstStyle/>
          <a:p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КОРНЕВИЩА И КОРНИ КРОВОХЛЕБКИ (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RHIZOMATA ET RADICES SANGUISORBAE)</a:t>
            </a:r>
            <a:br>
              <a:rPr lang="en-US" sz="1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 —   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Кровохлебка лекарственная (</a:t>
            </a:r>
            <a:r>
              <a:rPr lang="en-US" sz="1800" dirty="0" err="1">
                <a:solidFill>
                  <a:schemeClr val="accent5">
                    <a:lumMod val="75000"/>
                  </a:schemeClr>
                </a:solidFill>
              </a:rPr>
              <a:t>Sanguisorba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 officinalis L. ).</a:t>
            </a:r>
            <a:br>
              <a:rPr lang="en-US" sz="1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 —   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Розоцветные (</a:t>
            </a:r>
            <a:r>
              <a:rPr lang="en-US" sz="1800" dirty="0" err="1">
                <a:solidFill>
                  <a:schemeClr val="accent5">
                    <a:lumMod val="75000"/>
                  </a:schemeClr>
                </a:solidFill>
              </a:rPr>
              <a:t>Rosaceae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).</a:t>
            </a:r>
            <a:br>
              <a:rPr lang="en-US" dirty="0"/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Географическое распространение. Встречается в европейской части России, на Урале, в Западной и Восточной Сибири.</a:t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Химический состав: гидролизуемые дубильные вещества, галловая и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эллаговые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 кислоты, катехины, крахмал.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3EE468B-6E03-4A0A-8E00-CBAC7C5200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2744" y="2425960"/>
            <a:ext cx="2902829" cy="411992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A8AB0C-BF83-47E5-A946-841BE3C1E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989" y="2310591"/>
            <a:ext cx="6667500" cy="4448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830760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24C9E5-E513-45E9-BD9B-CD339257A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317" y="404326"/>
            <a:ext cx="8596668" cy="1320800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КОРНЕВИЩА ЛАПЧАТКИ (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RHIZOMATA TORMENTILLAE)</a:t>
            </a:r>
            <a:br>
              <a:rPr lang="en-US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 —  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Лапчатка прямостоячая [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Potentilla 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</a:rPr>
              <a:t>erecta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 (L.) 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</a:rPr>
              <a:t>Raeusch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.].</a:t>
            </a:r>
            <a:br>
              <a:rPr lang="en-US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 —  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Розоцветные (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</a:rPr>
              <a:t>Rosaceae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).</a:t>
            </a:r>
            <a:br>
              <a:rPr lang="en-US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Географическое распространение. Встречается по всей европейской части России, на Урале и в прилегающих районах Западной Сибири. Место обитания. Растет в светлых лесах, на лесных полянах, опушках и окраинах болот.</a:t>
            </a:r>
            <a:br>
              <a:rPr lang="ru-RU" sz="1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Химический состав: конденсированные дубильные вещества, флавоноиды, крахмал.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E06B94F-A41F-44E3-A3C7-393E677750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3181" y="2313992"/>
            <a:ext cx="2898898" cy="42889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9AABBA-8FC5-486A-9861-1E177BAA2F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0905" y="2185696"/>
            <a:ext cx="6142653" cy="4606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883087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109</TotalTime>
  <Words>430</Words>
  <Application>Microsoft Office PowerPoint</Application>
  <PresentationFormat>Широкоэкранный</PresentationFormat>
  <Paragraphs>34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Times New Roman</vt:lpstr>
      <vt:lpstr>Trebuchet MS</vt:lpstr>
      <vt:lpstr>Wingdings 3</vt:lpstr>
      <vt:lpstr>Аспект</vt:lpstr>
      <vt:lpstr>Лекарственные растения и сырье, содержащие биологически активные вещества, оказывающие антидиарейное (вяжущее) действие </vt:lpstr>
      <vt:lpstr>Диарея - клиническое состояние, при котором стул становится более жидким, чем обычно. Диарея (понос) никогда не является собственно заболеванием, а всегда служит симптомом какой-либо болезни. </vt:lpstr>
      <vt:lpstr>Вяжущие средства растительного происхождения, помимо основного действия, обладают антисептическим, антимикробным и кровоостанавливающим свойствами. Они образуют нерастворимые соединения с белками, алкалоидами, сердечными и тритерпеновыми гликозидами, солями тяжелых металлов, препятствуя тем самым их всасыванию, поэтому их можно применять в качестве антидотов при отравлении данными веществами.</vt:lpstr>
      <vt:lpstr>КОРНЕВИЩА БАДАНА (RHIZOMATA BERGENIAE)  —   Бадан толстолистный [Bergenia crassifolia (L.) Fritsch.].  —   Камнеломковые (Saxifragaceae). Географическое распространение. Встречается в горах Алтая, Саянах, Забайкалье. Химический состав: до 20% дубильных веществ, арбутин, катехины, фенолкарбоновые кислоты, кумарины, крахмал, микроэлементы.</vt:lpstr>
      <vt:lpstr>КОРНЕВИЩА ЗМЕЕВИКА (RHIZOMATA BISTORTAE)  —   Горец змеиный (Polygonum bistorta L.).  —   Гречишные (Polygonaceae). Географическое распространение. Встречается в лесной зоне европейской части России, в Западной Сибири, на Урале. Химический состав. Готовое сырье содержит не менее 15% дубильных веществ, галловую и эллаговую кислоты, катехины, оксиметилантрахиноны, крахмал.</vt:lpstr>
      <vt:lpstr>КОРА ДУБА (CORTEX QUERCUS)  —   Дуб обыкновенный (Quercus robur L.). —   Буковые (Fagaceae). Географическое распространение. Встречается в средней и южной полосе европейской части России, в Крыму, на Кавказе. Дуб скальный произрастает по склонам гор Крыма и Северного Кавказа и в некоторых районах Украины. Химический состав: дубильные вещества, галловая и эллаговая кислоты, катехины, флавоноиды, витамины групп В, РР, микроэлементы.</vt:lpstr>
      <vt:lpstr>Презентация PowerPoint</vt:lpstr>
      <vt:lpstr>КОРНЕВИЩА И КОРНИ КРОВОХЛЕБКИ (RHIZOMATA ET RADICES SANGUISORBAE)  —   Кровохлебка лекарственная (Sanguisorba officinalis L. ).  —   Розоцветные (Rosaceae). Географическое распространение. Встречается в европейской части России, на Урале, в Западной и Восточной Сибири. Химический состав: гидролизуемые дубильные вещества, галловая и эллаговые кислоты, катехины, крахмал.</vt:lpstr>
      <vt:lpstr>КОРНЕВИЩА ЛАПЧАТКИ (RHIZOMATA TORMENTILLAE)  —   Лапчатка прямостоячая [Potentilla erecta (L.) Raeusch.].  —   Розоцветные (Rosaceae). Географическое распространение. Встречается по всей европейской части России, на Урале и в прилегающих районах Западной Сибири. Место обитания. Растет в светлых лесах, на лесных полянах, опушках и окраинах болот. Химический состав: конденсированные дубильные вещества, флавоноиды, крахмал.</vt:lpstr>
      <vt:lpstr>ПЛОДЫ ОЛЬХИ (СОПЛОДИЯ ОЛЬХИ, FRUCTUS ALNI)  —   Ольха серая [Alnus incana (L.) Moench].  —   Березовые (Betulaceae). Географическое распространение - лесная и лесостепная зоны европейской части России, Урал и Западная Сибирь. Химический состав: гидролизуемые дубильные вещества, галлотанин, галловая и эллаговая кислоты.</vt:lpstr>
      <vt:lpstr>ПЛОДЫ ЧЕРЕМУХИ (FRUCTUS PADI)  —   Черемуха обыкновенная (Padus avium Mill.).  —   Розоцветные (Rosaceae). Географическое распространение. Встречается в лесной и степной зонах европейской части России, в Западной Сибири. Химический состав: гидролизуемые дубильные вещества, флавоноиды, витамины, органические кислоты, пектиновые вещества. В косточках содержится гликозид амигдалин, в состав агликона которого входит синильная кислота.</vt:lpstr>
      <vt:lpstr>ПЛОДЫ ЧЕРНИКИ (FRUCTUS MYRTILLI)  —   Черники побеги обыкновенной (Vaccini myrtilli cormi).  —   Черника обыкновенная (Vaccinium myrtillus L. ).  —   Вересковые (Ericaceae). Географическое распространение. Встречается в зоне хвойных лесов европейской части России, в Сибири. Химический состав. Ягоды содержат дубильные вещества, флавоноиды, антоцианы, пектиновые вещества, органические кислоты, аскорбиновую кислоту, витамины группы В, каротиноиды, сахара, микроэлементы. В побегах содержатся флавоноиды, фенолкарбоновые кислоты, арбутин, органические кислоты, витамины С и группы В, тритерпеновые соединения. </vt:lpstr>
      <vt:lpstr>Лекарственные препараты, содержащие чернику.</vt:lpstr>
      <vt:lpstr>ЛЕКАРСТВЕННЫЕ РАСТЕНИЯ И СЫРЬЕ, СОДЕРЖАЩИЕ БИОЛОГИЧЕСКИ АКТИВНЫЕ ВЕЩЕСТВА, ОКАЗЫВАЮЩИЕ СПАЗМОЛИТИЧЕСКОЕ ДЕЙСТВИЕ (ХОЛИНОБЛОКАТОРЫ)</vt:lpstr>
      <vt:lpstr>ЛИСТЬЯ КРАСАВКИ (FOLIA BELLADONNAE)  —   Красавка обыкновенная (Atropa belladonna L.).  —   Пасленовые (Solanaceae). Географическое распространение. В дикорастущем виде красавка сохранилась в очень небольшом количестве в горных районах Крыма, Кавказа и Карпат. В настоящее время ЛРС красавки заготавливают только от культивируемых растений. Химический состав: до 1,3% алкалоидов в корнях растения, в листьях - 0,3-0,7%, в цветках - 0,2-0,6%, в плодах - до 0,7%, в стеблях - 0,2-0,6%. </vt:lpstr>
      <vt:lpstr>Красавки экстракт входит в состав многих комбинированных препаратов, применяемых преимущественно при заболеваниях ЖКТ, сопровождаемых повышенной кислотностью, спазмами гладкой мускулатуры, болями: Бекарбон, Бесалол, Беллалгин, Белластезин, таблетки желудочные с экстрактом красавки. Свечи Бетиол и Анузол назначают при геморрое и трещинах заднего прохода. Препарат Беллатаминал рекомендуют при повышенной раздражительности, бессоннице, климактерических неврозах, нейродермитах. Настойку красавки применяют самостоятельно или в составе капель Зеленина и других комбинированных препаратов. </vt:lpstr>
      <vt:lpstr>ЛИСТЬЯ ДУРМАНА (FOLIA STRAMONII)  —   Дурман обыкновенный (Datura stramonium L.).  —   Пасленовые (Solanaceae). Географическое распространение. Дурман обыкновенный распространен в средней и южной полосе европейской части России, на Алтае.  Химический состав. В листьях дурмана обыкновенного содержится не менее 0,25% алкалоидов, в основном гиосциамин, в меньших количествах - атропин и скополамин. Помимо алкалоидов, в листьях дурмана содержатся эфирное масло, дубильные вещества и каротиноиды. В семенах найдено 17-25% жирного масла.</vt:lpstr>
      <vt:lpstr>ЛИСТЬЯ БЕЛЕНЫ (FOLIA HYOSCYAMI)  —   Белена черная (Hyoscyamus niger L.).  —   Пасленовые (Solanaceae). Географическое распространение. Белена черная распространена по всей европейской части России, за исключением тундровой зоны, в Западной и Восточной Сибири, очень редко - на Дальнем Востоке. Химический состав: алкалоиды (не менее 0,05%), в основном - гиосциамин и скополамин. Семена содержат 34% жирного масла, в состав которого входят олеиновая, линолевая и другие ненасыщенные жирные кислоты.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 </dc:creator>
  <cp:lastModifiedBy> </cp:lastModifiedBy>
  <cp:revision>12</cp:revision>
  <dcterms:created xsi:type="dcterms:W3CDTF">2022-01-25T19:16:28Z</dcterms:created>
  <dcterms:modified xsi:type="dcterms:W3CDTF">2022-01-25T21:06:28Z</dcterms:modified>
</cp:coreProperties>
</file>