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2"/>
    <p:sldMasterId id="2147483674" r:id="rId3"/>
    <p:sldMasterId id="2147483730" r:id="rId4"/>
  </p:sldMasterIdLst>
  <p:notesMasterIdLst>
    <p:notesMasterId r:id="rId18"/>
  </p:notesMasterIdLst>
  <p:sldIdLst>
    <p:sldId id="257" r:id="rId5"/>
    <p:sldId id="288" r:id="rId6"/>
    <p:sldId id="292" r:id="rId7"/>
    <p:sldId id="294" r:id="rId8"/>
    <p:sldId id="285" r:id="rId9"/>
    <p:sldId id="286" r:id="rId10"/>
    <p:sldId id="296" r:id="rId11"/>
    <p:sldId id="297" r:id="rId12"/>
    <p:sldId id="302" r:id="rId13"/>
    <p:sldId id="303" r:id="rId14"/>
    <p:sldId id="304" r:id="rId15"/>
    <p:sldId id="305" r:id="rId16"/>
    <p:sldId id="306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74" d="100"/>
          <a:sy n="74" d="100"/>
        </p:scale>
        <p:origin x="1290" y="2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2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3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566858-6533-47C5-A008-48B7E0B61016}" type="datetimeFigureOut">
              <a:rPr lang="en-US" smtClean="0"/>
              <a:pPr/>
              <a:t>5/4/2022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55B13B-AB11-4E77-BAA8-F3086792A40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0773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 algn="r" defTabSz="914400">
              <a:buNone/>
            </a:pPr>
            <a:fld id="{81331B57-0BE5-4F82-AA58-76F53EFF3ADA}" type="datetime8">
              <a:rPr lang="en-US" sz="1200" b="0" i="0">
                <a:latin typeface="Calibri"/>
                <a:ea typeface="+mn-ea"/>
                <a:cs typeface="+mn-cs"/>
              </a:rPr>
              <a:pPr algn="r" defTabSz="914400">
                <a:buNone/>
              </a:pPr>
              <a:t>5/4/2022 9:30 PM</a:t>
            </a:fld>
            <a:endParaRPr lang="en-US" sz="1200" b="0" i="0"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0" y="8685213"/>
            <a:ext cx="6172200" cy="457200"/>
          </a:xfrm>
        </p:spPr>
        <p:txBody>
          <a:bodyPr/>
          <a:lstStyle/>
          <a:p>
            <a:pPr algn="l" defTabSz="914400">
              <a:buNone/>
            </a:pPr>
            <a:r>
              <a:rPr lang="en-US" sz="5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© Корпорация Майкрософт (Microsoft Corporation), 2007. Все права защищены. Microsoft, Windows, Windows Vista и другие названия продуктов являются или могут являться зарегистрированными товарными знаками и/или товарными знаками в США и/или других странах.</a:t>
            </a:r>
          </a:p>
          <a:p>
            <a:pPr algn="l" defTabSz="914400">
              <a:buNone/>
            </a:pPr>
            <a:r>
              <a:rPr lang="en-US" sz="5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Информация приведена в этом документе только в демонстрационных целях и не отражает точку зрения представителей корпорации Майкрософт на момент составления данной презентации.  Поскольку корпорация Майкрософт вынуждена учитывать меняющиеся рыночные условия, она не гарантирует точность информации, указанной после составления этой презентации, а также не берет на себя подобной обязанности.  </a:t>
            </a:r>
            <a:br>
              <a:rPr lang="en-US" sz="5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</a:br>
            <a:r>
              <a:rPr lang="en-US" sz="5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КОРПОРАЦИЯ МАЙКРОСОФТ НЕ ДАЕТ НИКАКИХ ЯВНЫХ, ПОДРАЗУМЕВАЕМЫХ ИЛИ ЗАКРЕПЛЕННЫХ ЗАКОНОДАТЕЛЬСТВОМ ГАРАНТИЙ В ОТНОШЕНИИ СВЕДЕНИЙ ИЗ ЭТОЙ ПРЕЗЕНТАЦИИ.</a:t>
            </a:r>
          </a:p>
          <a:p>
            <a:pPr algn="l" defTabSz="914400">
              <a:buNone/>
            </a:pPr>
            <a:endParaRPr lang="en-US" sz="500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>
          <a:xfrm>
            <a:off x="6172199" y="8685213"/>
            <a:ext cx="684213" cy="457200"/>
          </a:xfrm>
        </p:spPr>
        <p:txBody>
          <a:bodyPr/>
          <a:lstStyle/>
          <a:p>
            <a:pPr algn="r" defTabSz="914400">
              <a:buNone/>
            </a:pPr>
            <a:fld id="{EC87E0CF-87F6-4B58-B8B8-DCAB2DAAF3CA}" type="slidenum">
              <a:rPr lang="en-US" sz="1200" b="0" i="0">
                <a:latin typeface="Calibri"/>
                <a:ea typeface="+mn-ea"/>
                <a:cs typeface="+mn-cs"/>
              </a:rPr>
              <a:pPr algn="r" defTabSz="914400">
                <a:buNone/>
              </a:pPr>
              <a:t>1</a:t>
            </a:fld>
            <a:endParaRPr lang="en-US" sz="1200" b="0" i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66339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0250" y="1905000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Заголовок и объект">
    <p:bg bwMode="black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Заголовок и объект">
    <p:bg bwMode="black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Текст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пользуется для слайдов с кодом программного обеспеч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722313" y="1905000"/>
            <a:ext cx="8040688" cy="2117503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pPr/>
              <a:t>5/4/2022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680203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5/4/2022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096289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pPr/>
              <a:t>5/4/2022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77017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pPr/>
              <a:t>5/4/2022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46324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pPr/>
              <a:t>5/4/2022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301153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5/4/2022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132098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5/4/2022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35862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75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щелкните, чтобы…</a:t>
            </a:r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5/4/2022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6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5/4/2022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71574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5/4/2022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49197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5/4/2022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78626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8177" y="3771174"/>
            <a:ext cx="546115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5/4/2022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55364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5/4/2022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5383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5/4/2022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06048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5/4/2022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61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5/4/2022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9810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5/4/2022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361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1742015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1742015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757802"/>
            <a:ext cx="4114800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981" y="1757802"/>
            <a:ext cx="4117019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: печать с использованием оттенков серог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412875"/>
            <a:ext cx="8382000" cy="2135969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ransition>
    <p:fade/>
  </p:transition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50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396875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4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5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344488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5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5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5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white rectangle.png"/>
          <p:cNvPicPr>
            <a:picLocks noChangeAspect="1"/>
          </p:cNvPicPr>
          <p:nvPr/>
        </p:nvPicPr>
        <p:blipFill>
          <a:blip r:embed="rId4"/>
          <a:srcRect b="10453"/>
          <a:stretch>
            <a:fillRect/>
          </a:stretch>
        </p:blipFill>
        <p:spPr>
          <a:xfrm>
            <a:off x="0" y="1299706"/>
            <a:ext cx="9144000" cy="55582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2" y="1905000"/>
            <a:ext cx="8040688" cy="21082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  <a:p>
            <a:pPr lvl="4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ransition>
    <p:fade/>
  </p:transition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25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0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30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1pPr>
      <a:lvl2pPr marL="384954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8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2pPr>
      <a:lvl3pPr marL="761970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3pPr>
      <a:lvl4pPr marL="1094009" indent="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4pPr>
      <a:lvl5pPr marL="1426047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pPr/>
              <a:t>5/4/2022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8765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2" r:id="rId12"/>
    <p:sldLayoutId id="2147483743" r:id="rId13"/>
    <p:sldLayoutId id="2147483744" r:id="rId14"/>
    <p:sldLayoutId id="2147483745" r:id="rId15"/>
    <p:sldLayoutId id="2147483746" r:id="rId16"/>
    <p:sldLayoutId id="2147483747" r:id="rId17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defTabSz="457207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6" indent="-342906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62" indent="-285755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20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2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3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0250" y="692696"/>
            <a:ext cx="7681913" cy="2880320"/>
          </a:xfrm>
        </p:spPr>
        <p:txBody>
          <a:bodyPr/>
          <a:lstStyle/>
          <a:p>
            <a:pPr defTabSz="914400">
              <a:spcBef>
                <a:spcPts val="0"/>
              </a:spcBef>
            </a:pPr>
            <a:r>
              <a:rPr lang="ru-RU" b="1" i="1" u="sng" dirty="0" smtClean="0">
                <a:solidFill>
                  <a:srgbClr val="FF0000"/>
                </a:solidFill>
              </a:rPr>
              <a:t> </a:t>
            </a:r>
            <a:r>
              <a:rPr lang="ru-RU" sz="2800" b="1" i="1" u="sng" dirty="0" smtClean="0">
                <a:solidFill>
                  <a:srgbClr val="FF0000"/>
                </a:solidFill>
              </a:rPr>
              <a:t>Применение</a:t>
            </a:r>
            <a:r>
              <a:rPr lang="ru-RU" sz="2800" b="1" i="1" u="sng" dirty="0" smtClean="0">
                <a:solidFill>
                  <a:srgbClr val="FF0000"/>
                </a:solidFill>
              </a:rPr>
              <a:t/>
            </a:r>
            <a:br>
              <a:rPr lang="ru-RU" sz="2800" b="1" i="1" u="sng" dirty="0" smtClean="0">
                <a:solidFill>
                  <a:srgbClr val="FF0000"/>
                </a:solidFill>
              </a:rPr>
            </a:br>
            <a:r>
              <a:rPr lang="ru-RU" sz="2800" b="1" i="1" u="sng" dirty="0" smtClean="0">
                <a:solidFill>
                  <a:srgbClr val="FF0000"/>
                </a:solidFill>
              </a:rPr>
              <a:t> </a:t>
            </a:r>
            <a:r>
              <a:rPr lang="ru-RU" sz="2800" b="1" i="1" u="sng" dirty="0" err="1" smtClean="0">
                <a:solidFill>
                  <a:srgbClr val="FF0000"/>
                </a:solidFill>
              </a:rPr>
              <a:t>блочно</a:t>
            </a:r>
            <a:r>
              <a:rPr lang="ru-RU" sz="2800" b="1" i="1" u="sng" smtClean="0">
                <a:solidFill>
                  <a:srgbClr val="FF0000"/>
                </a:solidFill>
              </a:rPr>
              <a:t>-модульной технологии  </a:t>
            </a:r>
            <a:r>
              <a:rPr lang="ru-RU" sz="2800" b="1" i="1" u="sng" dirty="0" smtClean="0">
                <a:solidFill>
                  <a:srgbClr val="FF0000"/>
                </a:solidFill>
              </a:rPr>
              <a:t>обучения на начальном уровне образования (4 класс, русский язык, тема «</a:t>
            </a:r>
            <a:r>
              <a:rPr lang="ru-RU" sz="2800" b="1" i="1" u="sng" smtClean="0">
                <a:solidFill>
                  <a:srgbClr val="FF0000"/>
                </a:solidFill>
              </a:rPr>
              <a:t>Предложение»).</a:t>
            </a:r>
            <a:endParaRPr lang="ru-RU" sz="2800" b="0" i="0" spc="-150" dirty="0">
              <a:effectLst>
                <a:outerShdw blurRad="50800" dist="38100" dir="2700000" algn="tl">
                  <a:prstClr val="black">
                    <a:alpha val="40000"/>
                  </a:prstClr>
                </a:outerShdw>
              </a:effectLst>
              <a:latin typeface="Calibri"/>
              <a:ea typeface="+mn-ea"/>
              <a:cs typeface="Arial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5643578"/>
            <a:ext cx="7681913" cy="953774"/>
          </a:xfrm>
        </p:spPr>
        <p:txBody>
          <a:bodyPr>
            <a:normAutofit/>
          </a:bodyPr>
          <a:lstStyle/>
          <a:p>
            <a:pPr marL="0" indent="0" algn="ctr">
              <a:lnSpc>
                <a:spcPct val="9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rgbClr val="FFFFFF">
                    <a:tint val="75000"/>
                  </a:srgbClr>
                </a:solidFill>
              </a:rPr>
              <a:t>Новикова Ирина Юрьевна</a:t>
            </a:r>
          </a:p>
          <a:p>
            <a:pPr marL="0" indent="0" algn="ctr">
              <a:lnSpc>
                <a:spcPct val="9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rgbClr val="FFFFFF">
                    <a:tint val="75000"/>
                  </a:srgbClr>
                </a:solidFill>
              </a:rPr>
              <a:t>МБОУ «Гатчинская СОШ №11»</a:t>
            </a:r>
          </a:p>
          <a:p>
            <a:pPr marL="0" indent="0" algn="ctr">
              <a:lnSpc>
                <a:spcPct val="9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rgbClr val="FFFFFF">
                    <a:tint val="75000"/>
                  </a:srgbClr>
                </a:solidFill>
              </a:rPr>
              <a:t> 2021 </a:t>
            </a:r>
            <a:r>
              <a:rPr lang="ru-RU" dirty="0" smtClean="0">
                <a:solidFill>
                  <a:srgbClr val="FFFFFF">
                    <a:tint val="75000"/>
                  </a:srgbClr>
                </a:solidFill>
              </a:rPr>
              <a:t>год</a:t>
            </a:r>
            <a:endParaRPr lang="ru-RU" b="0" i="0" dirty="0">
              <a:solidFill>
                <a:srgbClr val="FFFFFF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 bwMode="auto">
          <a:xfrm>
            <a:off x="467544" y="188640"/>
            <a:ext cx="7390604" cy="666936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marL="342900" lvl="0" indent="-342900">
              <a:buFont typeface="Arial" panose="020B0604020202020204" pitchFamily="34" charset="0"/>
              <a:buChar char="•"/>
              <a:defRPr/>
            </a:pPr>
            <a:r>
              <a:rPr lang="ru-RU" sz="2000" b="1" i="1" dirty="0">
                <a:solidFill>
                  <a:schemeClr val="bg1"/>
                </a:solidFill>
              </a:rPr>
              <a:t>1 </a:t>
            </a:r>
            <a:r>
              <a:rPr lang="ru-RU" sz="2000" b="1" i="1" dirty="0" smtClean="0">
                <a:solidFill>
                  <a:schemeClr val="bg1"/>
                </a:solidFill>
              </a:rPr>
              <a:t>УЭ </a:t>
            </a:r>
            <a:r>
              <a:rPr lang="ru-RU" sz="2000" b="1" i="1" dirty="0">
                <a:solidFill>
                  <a:schemeClr val="bg1"/>
                </a:solidFill>
              </a:rPr>
              <a:t>(1-2 </a:t>
            </a:r>
            <a:r>
              <a:rPr lang="ru-RU" sz="2000" b="1" i="1" dirty="0" smtClean="0">
                <a:solidFill>
                  <a:schemeClr val="bg1"/>
                </a:solidFill>
              </a:rPr>
              <a:t>блока) </a:t>
            </a:r>
            <a:r>
              <a:rPr lang="ru-RU" sz="2000" b="1" i="1" dirty="0">
                <a:solidFill>
                  <a:schemeClr val="bg1"/>
                </a:solidFill>
              </a:rPr>
              <a:t>– </a:t>
            </a:r>
            <a:r>
              <a:rPr lang="ru-RU" sz="2000" b="1" i="1" dirty="0" smtClean="0">
                <a:solidFill>
                  <a:schemeClr val="bg1"/>
                </a:solidFill>
              </a:rPr>
              <a:t>выявление и коррекция исходного уровня знаний, необходимого для дальнейшего изучения блока </a:t>
            </a:r>
            <a:endParaRPr lang="ru-RU" sz="2000" b="1" i="1" dirty="0">
              <a:solidFill>
                <a:schemeClr val="bg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 bwMode="auto">
          <a:xfrm>
            <a:off x="619944" y="341040"/>
            <a:ext cx="7390604" cy="666936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marL="342900" lvl="0" indent="-342900">
              <a:defRPr/>
            </a:pPr>
            <a:r>
              <a:rPr lang="ru-RU" sz="2000" b="1" i="1" dirty="0" smtClean="0">
                <a:solidFill>
                  <a:schemeClr val="bg1"/>
                </a:solidFill>
              </a:rPr>
              <a:t>1 блок. Однородные члены предложения.</a:t>
            </a:r>
          </a:p>
          <a:p>
            <a:pPr marL="342900" lvl="0" indent="-342900">
              <a:defRPr/>
            </a:pPr>
            <a:r>
              <a:rPr lang="ru-RU" sz="2000" b="1" i="1" dirty="0" smtClean="0">
                <a:solidFill>
                  <a:schemeClr val="bg1"/>
                </a:solidFill>
              </a:rPr>
              <a:t>2 блок. Однородные подлежащие, сказуемые, второстепенные члены предложения.</a:t>
            </a:r>
          </a:p>
          <a:p>
            <a:pPr marL="342900" lvl="0" indent="-342900">
              <a:defRPr/>
            </a:pPr>
            <a:r>
              <a:rPr lang="ru-RU" sz="2000" b="1" i="1" dirty="0" smtClean="0">
                <a:solidFill>
                  <a:schemeClr val="bg1"/>
                </a:solidFill>
              </a:rPr>
              <a:t>3 блок. Знаки препинания при однородных членах при различных видах связи.</a:t>
            </a:r>
          </a:p>
          <a:p>
            <a:pPr marL="342900" lvl="0" indent="-342900">
              <a:defRPr/>
            </a:pPr>
            <a:r>
              <a:rPr lang="ru-RU" sz="2000" b="1" i="1" dirty="0" smtClean="0">
                <a:solidFill>
                  <a:schemeClr val="bg1"/>
                </a:solidFill>
              </a:rPr>
              <a:t>4 блок. Простые и сложные предложения.</a:t>
            </a:r>
          </a:p>
          <a:p>
            <a:pPr marL="342900" lvl="0" indent="-342900">
              <a:defRPr/>
            </a:pPr>
            <a:r>
              <a:rPr lang="ru-RU" sz="2000" b="1" i="1" dirty="0" smtClean="0">
                <a:solidFill>
                  <a:schemeClr val="bg1"/>
                </a:solidFill>
              </a:rPr>
              <a:t>5. Знаки препинания в сложных предложениях.</a:t>
            </a:r>
          </a:p>
          <a:p>
            <a:pPr marL="342900" lvl="0" indent="-342900">
              <a:defRPr/>
            </a:pPr>
            <a:r>
              <a:rPr lang="ru-RU" sz="2000" b="1" i="1" dirty="0" smtClean="0">
                <a:solidFill>
                  <a:schemeClr val="bg1"/>
                </a:solidFill>
              </a:rPr>
              <a:t>6. Различие сложных предложений и предложений с однородными членами.</a:t>
            </a:r>
          </a:p>
          <a:p>
            <a:pPr marL="342900" lvl="0" indent="-342900">
              <a:defRPr/>
            </a:pPr>
            <a:endParaRPr lang="ru-RU" sz="2000" b="1" i="1" dirty="0" smtClean="0">
              <a:solidFill>
                <a:schemeClr val="bg1"/>
              </a:solidFill>
            </a:endParaRPr>
          </a:p>
          <a:p>
            <a:pPr marL="342900" lvl="0" indent="-342900">
              <a:defRPr/>
            </a:pPr>
            <a:r>
              <a:rPr lang="ru-RU" sz="2000" b="1" i="1" dirty="0" smtClean="0">
                <a:solidFill>
                  <a:schemeClr val="bg1"/>
                </a:solidFill>
              </a:rPr>
              <a:t>КОНТРОЛЬ ТЕКУЩИЙ НА КАЖДОМ БЛОКЕ,</a:t>
            </a:r>
            <a:endParaRPr lang="ru-RU" sz="2000" b="1" i="1" dirty="0">
              <a:solidFill>
                <a:schemeClr val="bg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772344" y="7117080"/>
            <a:ext cx="7390604" cy="45719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marL="342900" lvl="0" indent="-342900">
              <a:buFont typeface="Arial" panose="020B0604020202020204" pitchFamily="34" charset="0"/>
              <a:buChar char="•"/>
              <a:defRPr/>
            </a:pPr>
            <a:endParaRPr lang="ru-RU" sz="2000" b="1" i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214290"/>
            <a:ext cx="74295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  <a:defRPr/>
            </a:pPr>
            <a:r>
              <a:rPr lang="ru-RU" b="1" i="1" dirty="0" smtClean="0">
                <a:solidFill>
                  <a:schemeClr val="bg1"/>
                </a:solidFill>
              </a:rPr>
              <a:t>2  УЭ (3-5 блоков) – изучение нового материала, где учащиеся под руководством учителя работают с различными источниками информации, прорабатывают материалы тем, обсуждают</a:t>
            </a:r>
            <a:endParaRPr lang="ru-RU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73737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 bwMode="auto">
          <a:xfrm>
            <a:off x="467544" y="188640"/>
            <a:ext cx="7390604" cy="666936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marL="342900" lvl="0" indent="-342900">
              <a:buFont typeface="Arial" panose="020B0604020202020204" pitchFamily="34" charset="0"/>
              <a:buChar char="•"/>
              <a:defRPr/>
            </a:pPr>
            <a:r>
              <a:rPr lang="ru-RU" sz="2000" b="1" i="1" dirty="0">
                <a:solidFill>
                  <a:schemeClr val="bg1"/>
                </a:solidFill>
              </a:rPr>
              <a:t>1 </a:t>
            </a:r>
            <a:r>
              <a:rPr lang="ru-RU" sz="2000" b="1" i="1" dirty="0" smtClean="0">
                <a:solidFill>
                  <a:schemeClr val="bg1"/>
                </a:solidFill>
              </a:rPr>
              <a:t>УЭ </a:t>
            </a:r>
            <a:r>
              <a:rPr lang="ru-RU" sz="2000" b="1" i="1" dirty="0">
                <a:solidFill>
                  <a:schemeClr val="bg1"/>
                </a:solidFill>
              </a:rPr>
              <a:t>(1-2 </a:t>
            </a:r>
            <a:r>
              <a:rPr lang="ru-RU" sz="2000" b="1" i="1" dirty="0" smtClean="0">
                <a:solidFill>
                  <a:schemeClr val="bg1"/>
                </a:solidFill>
              </a:rPr>
              <a:t>блока) </a:t>
            </a:r>
            <a:r>
              <a:rPr lang="ru-RU" sz="2000" b="1" i="1" dirty="0">
                <a:solidFill>
                  <a:schemeClr val="bg1"/>
                </a:solidFill>
              </a:rPr>
              <a:t>– </a:t>
            </a:r>
            <a:r>
              <a:rPr lang="ru-RU" sz="2000" b="1" i="1" dirty="0" smtClean="0">
                <a:solidFill>
                  <a:schemeClr val="bg1"/>
                </a:solidFill>
              </a:rPr>
              <a:t>выявление и коррекция исходного уровня знаний, необходимого для дальнейшего изучения блока </a:t>
            </a:r>
            <a:endParaRPr lang="ru-RU" sz="2000" b="1" i="1" dirty="0">
              <a:solidFill>
                <a:schemeClr val="bg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 bwMode="auto">
          <a:xfrm>
            <a:off x="619944" y="341040"/>
            <a:ext cx="7390604" cy="666936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marL="342900" lvl="0" indent="-342900">
              <a:buFont typeface="Arial" panose="020B0604020202020204" pitchFamily="34" charset="0"/>
              <a:buChar char="•"/>
              <a:defRPr/>
            </a:pPr>
            <a:r>
              <a:rPr lang="ru-RU" sz="2000" b="1" i="1" dirty="0">
                <a:solidFill>
                  <a:schemeClr val="bg1"/>
                </a:solidFill>
              </a:rPr>
              <a:t>1 </a:t>
            </a:r>
            <a:r>
              <a:rPr lang="ru-RU" sz="2000" b="1" i="1" dirty="0" smtClean="0">
                <a:solidFill>
                  <a:schemeClr val="bg1"/>
                </a:solidFill>
              </a:rPr>
              <a:t>УЭ </a:t>
            </a:r>
            <a:r>
              <a:rPr lang="ru-RU" sz="2000" b="1" i="1" dirty="0">
                <a:solidFill>
                  <a:schemeClr val="bg1"/>
                </a:solidFill>
              </a:rPr>
              <a:t>(1-2 </a:t>
            </a:r>
            <a:r>
              <a:rPr lang="ru-RU" sz="2000" b="1" i="1" dirty="0" smtClean="0">
                <a:solidFill>
                  <a:schemeClr val="bg1"/>
                </a:solidFill>
              </a:rPr>
              <a:t>блока) </a:t>
            </a:r>
            <a:r>
              <a:rPr lang="ru-RU" sz="2000" b="1" i="1" dirty="0">
                <a:solidFill>
                  <a:schemeClr val="bg1"/>
                </a:solidFill>
              </a:rPr>
              <a:t>– </a:t>
            </a:r>
            <a:r>
              <a:rPr lang="ru-RU" sz="2000" b="1" i="1" dirty="0" smtClean="0">
                <a:solidFill>
                  <a:schemeClr val="bg1"/>
                </a:solidFill>
              </a:rPr>
              <a:t>выявление и коррекция исходного уровня знаний, необходимого для дальнейшего изучения блока </a:t>
            </a:r>
            <a:endParaRPr lang="ru-RU" sz="2000" b="1" i="1" dirty="0">
              <a:solidFill>
                <a:schemeClr val="bg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785786" y="500042"/>
            <a:ext cx="7390604" cy="666936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marL="342900" lvl="0" indent="-342900">
              <a:buFont typeface="Arial" panose="020B0604020202020204" pitchFamily="34" charset="0"/>
              <a:buChar char="•"/>
              <a:defRPr/>
            </a:pPr>
            <a:r>
              <a:rPr lang="ru-RU" sz="2000" b="1" i="1" dirty="0">
                <a:solidFill>
                  <a:schemeClr val="bg1"/>
                </a:solidFill>
              </a:rPr>
              <a:t>3</a:t>
            </a:r>
            <a:r>
              <a:rPr lang="ru-RU" sz="2000" b="1" i="1" dirty="0" smtClean="0">
                <a:solidFill>
                  <a:schemeClr val="bg1"/>
                </a:solidFill>
              </a:rPr>
              <a:t> УЭ </a:t>
            </a:r>
            <a:r>
              <a:rPr lang="ru-RU" sz="2000" b="1" i="1" dirty="0">
                <a:solidFill>
                  <a:schemeClr val="bg1"/>
                </a:solidFill>
              </a:rPr>
              <a:t>(1-2 </a:t>
            </a:r>
            <a:r>
              <a:rPr lang="ru-RU" sz="2000" b="1" i="1" dirty="0" smtClean="0">
                <a:solidFill>
                  <a:schemeClr val="bg1"/>
                </a:solidFill>
              </a:rPr>
              <a:t>блока) - повторение и обобщение материала блока, коррекция пробелов</a:t>
            </a:r>
          </a:p>
          <a:p>
            <a:pPr marL="342900" lvl="0" indent="-342900">
              <a:defRPr/>
            </a:pPr>
            <a:r>
              <a:rPr lang="ru-RU" sz="2000" b="1" i="1" dirty="0" smtClean="0">
                <a:solidFill>
                  <a:schemeClr val="bg1"/>
                </a:solidFill>
              </a:rPr>
              <a:t>Строение этого элемента определяет текущий контроль.  </a:t>
            </a:r>
            <a:endParaRPr lang="ru-RU" sz="20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73737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 bwMode="auto">
          <a:xfrm>
            <a:off x="467544" y="188640"/>
            <a:ext cx="7390604" cy="666936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marL="342900" lvl="0" indent="-342900">
              <a:buFont typeface="Arial" panose="020B0604020202020204" pitchFamily="34" charset="0"/>
              <a:buChar char="•"/>
              <a:defRPr/>
            </a:pPr>
            <a:r>
              <a:rPr lang="ru-RU" sz="2000" b="1" i="1" dirty="0">
                <a:solidFill>
                  <a:schemeClr val="bg1"/>
                </a:solidFill>
              </a:rPr>
              <a:t>1 </a:t>
            </a:r>
            <a:r>
              <a:rPr lang="ru-RU" sz="2000" b="1" i="1" dirty="0" smtClean="0">
                <a:solidFill>
                  <a:schemeClr val="bg1"/>
                </a:solidFill>
              </a:rPr>
              <a:t>УЭ </a:t>
            </a:r>
            <a:r>
              <a:rPr lang="ru-RU" sz="2000" b="1" i="1" dirty="0">
                <a:solidFill>
                  <a:schemeClr val="bg1"/>
                </a:solidFill>
              </a:rPr>
              <a:t>(1-2 </a:t>
            </a:r>
            <a:r>
              <a:rPr lang="ru-RU" sz="2000" b="1" i="1" dirty="0" smtClean="0">
                <a:solidFill>
                  <a:schemeClr val="bg1"/>
                </a:solidFill>
              </a:rPr>
              <a:t>блока) </a:t>
            </a:r>
            <a:r>
              <a:rPr lang="ru-RU" sz="2000" b="1" i="1" dirty="0">
                <a:solidFill>
                  <a:schemeClr val="bg1"/>
                </a:solidFill>
              </a:rPr>
              <a:t>– </a:t>
            </a:r>
            <a:r>
              <a:rPr lang="ru-RU" sz="2000" b="1" i="1" dirty="0" smtClean="0">
                <a:solidFill>
                  <a:schemeClr val="bg1"/>
                </a:solidFill>
              </a:rPr>
              <a:t>выявление и коррекция исходного уровня знаний, необходимого для дальнейшего изучения блока </a:t>
            </a:r>
            <a:endParaRPr lang="ru-RU" sz="2000" b="1" i="1" dirty="0">
              <a:solidFill>
                <a:schemeClr val="bg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 bwMode="auto">
          <a:xfrm>
            <a:off x="619944" y="341040"/>
            <a:ext cx="7390604" cy="630267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marL="342900" lvl="0" indent="-342900">
              <a:buFont typeface="Arial" panose="020B0604020202020204" pitchFamily="34" charset="0"/>
              <a:buChar char="•"/>
              <a:defRPr/>
            </a:pPr>
            <a:r>
              <a:rPr lang="ru-RU" sz="2000" b="1" i="1" dirty="0">
                <a:solidFill>
                  <a:schemeClr val="bg1"/>
                </a:solidFill>
              </a:rPr>
              <a:t>1 </a:t>
            </a:r>
            <a:r>
              <a:rPr lang="ru-RU" sz="2000" b="1" i="1" dirty="0" smtClean="0">
                <a:solidFill>
                  <a:schemeClr val="bg1"/>
                </a:solidFill>
              </a:rPr>
              <a:t>УЭ </a:t>
            </a:r>
            <a:r>
              <a:rPr lang="ru-RU" sz="2000" b="1" i="1" dirty="0">
                <a:solidFill>
                  <a:schemeClr val="bg1"/>
                </a:solidFill>
              </a:rPr>
              <a:t>(1-2 </a:t>
            </a:r>
            <a:r>
              <a:rPr lang="ru-RU" sz="2000" b="1" i="1" dirty="0" smtClean="0">
                <a:solidFill>
                  <a:schemeClr val="bg1"/>
                </a:solidFill>
              </a:rPr>
              <a:t>блока) </a:t>
            </a:r>
            <a:r>
              <a:rPr lang="ru-RU" sz="2000" b="1" i="1" dirty="0">
                <a:solidFill>
                  <a:schemeClr val="bg1"/>
                </a:solidFill>
              </a:rPr>
              <a:t>– </a:t>
            </a:r>
            <a:r>
              <a:rPr lang="ru-RU" sz="2000" b="1" i="1" dirty="0" smtClean="0">
                <a:solidFill>
                  <a:schemeClr val="bg1"/>
                </a:solidFill>
              </a:rPr>
              <a:t>выявление и коррекция исходного уровня знаний, необходимого для дальнейшего изучения блока </a:t>
            </a:r>
            <a:endParaRPr lang="ru-RU" sz="2000" b="1" i="1" dirty="0">
              <a:solidFill>
                <a:schemeClr val="bg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500034" y="493440"/>
            <a:ext cx="7662914" cy="636456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marL="342900" lvl="0" indent="-342900">
              <a:defRPr/>
            </a:pPr>
            <a:r>
              <a:rPr lang="ru-RU" sz="2000" b="1" i="1" dirty="0">
                <a:solidFill>
                  <a:schemeClr val="bg1"/>
                </a:solidFill>
              </a:rPr>
              <a:t>4</a:t>
            </a:r>
            <a:r>
              <a:rPr lang="ru-RU" sz="2000" b="1" i="1" dirty="0" smtClean="0">
                <a:solidFill>
                  <a:schemeClr val="bg1"/>
                </a:solidFill>
              </a:rPr>
              <a:t> УЭ </a:t>
            </a:r>
            <a:r>
              <a:rPr lang="ru-RU" sz="2000" b="1" i="1" dirty="0">
                <a:solidFill>
                  <a:schemeClr val="bg1"/>
                </a:solidFill>
              </a:rPr>
              <a:t>(1-2 </a:t>
            </a:r>
            <a:r>
              <a:rPr lang="ru-RU" sz="2000" b="1" i="1" dirty="0" smtClean="0">
                <a:solidFill>
                  <a:schemeClr val="bg1"/>
                </a:solidFill>
              </a:rPr>
              <a:t>блока) –контроль знаний учащихся по всему блоку, коррекция пробелов </a:t>
            </a:r>
          </a:p>
          <a:p>
            <a:pPr marL="342900" lvl="0" indent="-342900">
              <a:defRPr/>
            </a:pPr>
            <a:r>
              <a:rPr lang="ru-RU" sz="2000" b="1" i="1" dirty="0" smtClean="0">
                <a:solidFill>
                  <a:schemeClr val="bg1"/>
                </a:solidFill>
              </a:rPr>
              <a:t>Контроль планируется исходя из планируемых результатов.</a:t>
            </a:r>
          </a:p>
          <a:p>
            <a:pPr marL="342900" lvl="0" indent="-342900">
              <a:defRPr/>
            </a:pPr>
            <a:r>
              <a:rPr lang="ru-RU" sz="2000" b="1" i="1" dirty="0" smtClean="0">
                <a:solidFill>
                  <a:schemeClr val="bg1"/>
                </a:solidFill>
              </a:rPr>
              <a:t>Коррекция- исходя из результатов контроля. </a:t>
            </a:r>
            <a:endParaRPr lang="ru-RU" sz="20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73737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 bwMode="auto">
          <a:xfrm>
            <a:off x="467544" y="188640"/>
            <a:ext cx="7390604" cy="666936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marL="342900" lvl="0" indent="-342900">
              <a:buFont typeface="Arial" panose="020B0604020202020204" pitchFamily="34" charset="0"/>
              <a:buChar char="•"/>
              <a:defRPr/>
            </a:pPr>
            <a:r>
              <a:rPr lang="ru-RU" sz="2000" b="1" i="1" dirty="0">
                <a:solidFill>
                  <a:schemeClr val="bg1"/>
                </a:solidFill>
              </a:rPr>
              <a:t>1 </a:t>
            </a:r>
            <a:r>
              <a:rPr lang="ru-RU" sz="2000" b="1" i="1" dirty="0" smtClean="0">
                <a:solidFill>
                  <a:schemeClr val="bg1"/>
                </a:solidFill>
              </a:rPr>
              <a:t>УЭ </a:t>
            </a:r>
            <a:r>
              <a:rPr lang="ru-RU" sz="2000" b="1" i="1" dirty="0">
                <a:solidFill>
                  <a:schemeClr val="bg1"/>
                </a:solidFill>
              </a:rPr>
              <a:t>(1-2 </a:t>
            </a:r>
            <a:r>
              <a:rPr lang="ru-RU" sz="2000" b="1" i="1" dirty="0" smtClean="0">
                <a:solidFill>
                  <a:schemeClr val="bg1"/>
                </a:solidFill>
              </a:rPr>
              <a:t>блока) </a:t>
            </a:r>
            <a:r>
              <a:rPr lang="ru-RU" sz="2000" b="1" i="1" dirty="0">
                <a:solidFill>
                  <a:schemeClr val="bg1"/>
                </a:solidFill>
              </a:rPr>
              <a:t>– </a:t>
            </a:r>
            <a:r>
              <a:rPr lang="ru-RU" sz="2000" b="1" i="1" dirty="0" smtClean="0">
                <a:solidFill>
                  <a:schemeClr val="bg1"/>
                </a:solidFill>
              </a:rPr>
              <a:t>выявление и коррекция исходного уровня знаний, необходимого для дальнейшего изучения блока </a:t>
            </a:r>
            <a:endParaRPr lang="ru-RU" sz="2000" b="1" i="1" dirty="0">
              <a:solidFill>
                <a:schemeClr val="bg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 bwMode="auto">
          <a:xfrm>
            <a:off x="619944" y="341040"/>
            <a:ext cx="7390604" cy="630267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marL="342900" lvl="0" indent="-342900">
              <a:buFont typeface="Arial" panose="020B0604020202020204" pitchFamily="34" charset="0"/>
              <a:buChar char="•"/>
              <a:defRPr/>
            </a:pPr>
            <a:r>
              <a:rPr lang="ru-RU" sz="2000" b="1" i="1" dirty="0">
                <a:solidFill>
                  <a:schemeClr val="bg1"/>
                </a:solidFill>
              </a:rPr>
              <a:t>1 </a:t>
            </a:r>
            <a:r>
              <a:rPr lang="ru-RU" sz="2000" b="1" i="1" dirty="0" smtClean="0">
                <a:solidFill>
                  <a:schemeClr val="bg1"/>
                </a:solidFill>
              </a:rPr>
              <a:t>УЭ </a:t>
            </a:r>
            <a:r>
              <a:rPr lang="ru-RU" sz="2000" b="1" i="1" dirty="0">
                <a:solidFill>
                  <a:schemeClr val="bg1"/>
                </a:solidFill>
              </a:rPr>
              <a:t>(1-2 </a:t>
            </a:r>
            <a:r>
              <a:rPr lang="ru-RU" sz="2000" b="1" i="1" dirty="0" smtClean="0">
                <a:solidFill>
                  <a:schemeClr val="bg1"/>
                </a:solidFill>
              </a:rPr>
              <a:t>блока) </a:t>
            </a:r>
            <a:r>
              <a:rPr lang="ru-RU" sz="2000" b="1" i="1" dirty="0">
                <a:solidFill>
                  <a:schemeClr val="bg1"/>
                </a:solidFill>
              </a:rPr>
              <a:t>– </a:t>
            </a:r>
            <a:r>
              <a:rPr lang="ru-RU" sz="2000" b="1" i="1" dirty="0" smtClean="0">
                <a:solidFill>
                  <a:schemeClr val="bg1"/>
                </a:solidFill>
              </a:rPr>
              <a:t>выявление и коррекция исходного уровня знаний, необходимого для дальнейшего изучения блока </a:t>
            </a:r>
            <a:endParaRPr lang="ru-RU" sz="2000" b="1" i="1" dirty="0">
              <a:solidFill>
                <a:schemeClr val="bg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500034" y="493440"/>
            <a:ext cx="7662914" cy="636456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marL="342900" lvl="0" indent="-342900" algn="ctr">
              <a:defRPr/>
            </a:pPr>
            <a:r>
              <a:rPr lang="ru-RU" sz="2000" b="1" i="1" dirty="0" smtClean="0">
                <a:solidFill>
                  <a:srgbClr val="FF0000"/>
                </a:solidFill>
              </a:rPr>
              <a:t>Примерный план организации блока (структура</a:t>
            </a:r>
            <a:r>
              <a:rPr lang="ru-RU" sz="2000" b="1" i="1" dirty="0" smtClean="0">
                <a:solidFill>
                  <a:schemeClr val="bg1"/>
                </a:solidFill>
              </a:rPr>
              <a:t>)</a:t>
            </a:r>
          </a:p>
          <a:p>
            <a:pPr marL="342900" lvl="0" indent="-342900" algn="ctr">
              <a:defRPr/>
            </a:pPr>
            <a:r>
              <a:rPr lang="ru-RU" sz="2000" b="1" i="1" dirty="0" smtClean="0">
                <a:solidFill>
                  <a:schemeClr val="bg1"/>
                </a:solidFill>
              </a:rPr>
              <a:t>Блок </a:t>
            </a:r>
          </a:p>
          <a:p>
            <a:pPr marL="342900" lvl="0" indent="-342900" algn="ctr">
              <a:defRPr/>
            </a:pPr>
            <a:r>
              <a:rPr lang="ru-RU" sz="2000" b="1" i="1" dirty="0" smtClean="0">
                <a:solidFill>
                  <a:schemeClr val="bg1"/>
                </a:solidFill>
              </a:rPr>
              <a:t>(предмет, класс, тема блока (большого), какой это блок по счету от начала блока)</a:t>
            </a:r>
          </a:p>
          <a:p>
            <a:pPr marL="342900" lvl="0" indent="-342900" algn="ctr">
              <a:defRPr/>
            </a:pPr>
            <a:r>
              <a:rPr lang="ru-RU" sz="2000" b="1" i="1" dirty="0" smtClean="0">
                <a:solidFill>
                  <a:schemeClr val="bg1"/>
                </a:solidFill>
              </a:rPr>
              <a:t>Тема.</a:t>
            </a:r>
          </a:p>
          <a:p>
            <a:pPr marL="457200" lvl="0" indent="-457200" algn="ctr">
              <a:defRPr/>
            </a:pPr>
            <a:r>
              <a:rPr lang="ru-RU" sz="2000" b="1" i="1" dirty="0" smtClean="0">
                <a:solidFill>
                  <a:schemeClr val="bg1"/>
                </a:solidFill>
              </a:rPr>
              <a:t>Цель.</a:t>
            </a:r>
          </a:p>
          <a:p>
            <a:pPr marL="457200" lvl="0" indent="-457200" algn="ctr">
              <a:defRPr/>
            </a:pPr>
            <a:r>
              <a:rPr lang="ru-RU" b="1" i="1" dirty="0" smtClean="0">
                <a:solidFill>
                  <a:schemeClr val="bg1"/>
                </a:solidFill>
              </a:rPr>
              <a:t>УЭ-1.Письменный опрос, устный, индивидуально-коррекционный, пропедевтический и т.д. по предыдущему материалу</a:t>
            </a:r>
          </a:p>
          <a:p>
            <a:pPr marL="457200" lvl="0" indent="-457200" algn="ctr">
              <a:defRPr/>
            </a:pPr>
            <a:r>
              <a:rPr lang="ru-RU" b="1" i="1" dirty="0" smtClean="0">
                <a:solidFill>
                  <a:schemeClr val="bg1"/>
                </a:solidFill>
              </a:rPr>
              <a:t>УЭ-2.Обяснение нового материала (проблема, наблюдение за явлениями, объектами, языковым материалом и т.д.)</a:t>
            </a:r>
          </a:p>
          <a:p>
            <a:pPr marL="457200" lvl="0" indent="-457200" algn="ctr">
              <a:defRPr/>
            </a:pPr>
            <a:r>
              <a:rPr lang="ru-RU" b="1" i="1" dirty="0" smtClean="0">
                <a:solidFill>
                  <a:schemeClr val="bg1"/>
                </a:solidFill>
              </a:rPr>
              <a:t>УЭ-3. Закрепление (в любом виде: коллективная работа с обсуждением и комментированием, групповая, в парах, самостоятельная).</a:t>
            </a:r>
          </a:p>
          <a:p>
            <a:pPr marL="457200" lvl="0" indent="-457200" algn="ctr">
              <a:defRPr/>
            </a:pPr>
            <a:r>
              <a:rPr lang="ru-RU" b="1" i="1" dirty="0" smtClean="0">
                <a:solidFill>
                  <a:schemeClr val="bg1"/>
                </a:solidFill>
              </a:rPr>
              <a:t>УЭ-4.Контроль усвоения (прописываете конкретно: что проверяли и на каких видах заданий).</a:t>
            </a:r>
          </a:p>
          <a:p>
            <a:pPr marL="457200" lvl="0" indent="-457200" algn="ctr">
              <a:defRPr/>
            </a:pPr>
            <a:r>
              <a:rPr lang="ru-RU" b="1" i="1" dirty="0" smtClean="0">
                <a:solidFill>
                  <a:schemeClr val="bg1"/>
                </a:solidFill>
              </a:rPr>
              <a:t>УЭ-5.Итог, </a:t>
            </a:r>
            <a:r>
              <a:rPr lang="ru-RU" b="1" i="1" dirty="0" err="1" smtClean="0">
                <a:solidFill>
                  <a:schemeClr val="bg1"/>
                </a:solidFill>
              </a:rPr>
              <a:t>д</a:t>
            </a:r>
            <a:r>
              <a:rPr lang="ru-RU" b="1" i="1" dirty="0" smtClean="0">
                <a:solidFill>
                  <a:schemeClr val="bg1"/>
                </a:solidFill>
              </a:rPr>
              <a:t>/</a:t>
            </a:r>
            <a:r>
              <a:rPr lang="ru-RU" b="1" i="1" dirty="0" err="1" smtClean="0">
                <a:solidFill>
                  <a:schemeClr val="bg1"/>
                </a:solidFill>
              </a:rPr>
              <a:t>з</a:t>
            </a:r>
            <a:r>
              <a:rPr lang="ru-RU" b="1" i="1" dirty="0" smtClean="0">
                <a:solidFill>
                  <a:schemeClr val="bg1"/>
                </a:solidFill>
              </a:rPr>
              <a:t>.</a:t>
            </a:r>
          </a:p>
          <a:p>
            <a:pPr marL="457200" lvl="0" indent="-457200" algn="ctr">
              <a:defRPr/>
            </a:pPr>
            <a:r>
              <a:rPr lang="ru-RU" b="1" i="1" dirty="0" smtClean="0">
                <a:solidFill>
                  <a:schemeClr val="bg1"/>
                </a:solidFill>
              </a:rPr>
              <a:t>(при описании УЭ не нужно все перечислять, только указать: задание вида:…)</a:t>
            </a:r>
          </a:p>
          <a:p>
            <a:pPr marL="342900" lvl="0" indent="-342900">
              <a:defRPr/>
            </a:pPr>
            <a:endParaRPr lang="ru-RU" sz="20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73737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071546"/>
            <a:ext cx="864096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Блочно-модульное </a:t>
            </a:r>
            <a:r>
              <a:rPr lang="ru-RU" sz="4000" b="1" dirty="0">
                <a:solidFill>
                  <a:schemeClr val="bg1"/>
                </a:solidFill>
              </a:rPr>
              <a:t>обучение основано на следующей идее- ученик должен учится сам ,а учитель обязан осуществлять управление его учением   : </a:t>
            </a:r>
            <a:r>
              <a:rPr lang="ru-RU" sz="4000" b="1" dirty="0" smtClean="0">
                <a:solidFill>
                  <a:schemeClr val="bg1"/>
                </a:solidFill>
              </a:rPr>
              <a:t>мотивировать , организовывать</a:t>
            </a:r>
            <a:r>
              <a:rPr lang="ru-RU" sz="4000" b="1" dirty="0">
                <a:solidFill>
                  <a:schemeClr val="bg1"/>
                </a:solidFill>
              </a:rPr>
              <a:t>,</a:t>
            </a:r>
            <a:br>
              <a:rPr lang="ru-RU" sz="4000" b="1" dirty="0">
                <a:solidFill>
                  <a:schemeClr val="bg1"/>
                </a:solidFill>
              </a:rPr>
            </a:br>
            <a:r>
              <a:rPr lang="ru-RU" sz="4000" b="1" dirty="0" smtClean="0">
                <a:solidFill>
                  <a:schemeClr val="bg1"/>
                </a:solidFill>
              </a:rPr>
              <a:t>координировать ,</a:t>
            </a:r>
          </a:p>
          <a:p>
            <a:r>
              <a:rPr lang="ru-RU" sz="4000" b="1" dirty="0" smtClean="0">
                <a:solidFill>
                  <a:schemeClr val="bg1"/>
                </a:solidFill>
              </a:rPr>
              <a:t> консультировать</a:t>
            </a:r>
            <a:r>
              <a:rPr lang="ru-RU" sz="4000" b="1" dirty="0">
                <a:solidFill>
                  <a:schemeClr val="bg1"/>
                </a:solidFill>
              </a:rPr>
              <a:t>,</a:t>
            </a:r>
            <a:br>
              <a:rPr lang="ru-RU" sz="4000" b="1" dirty="0">
                <a:solidFill>
                  <a:schemeClr val="bg1"/>
                </a:solidFill>
              </a:rPr>
            </a:br>
            <a:r>
              <a:rPr lang="ru-RU" sz="4000" b="1" dirty="0">
                <a:solidFill>
                  <a:schemeClr val="bg1"/>
                </a:solidFill>
              </a:rPr>
              <a:t>контролировать.</a:t>
            </a:r>
          </a:p>
        </p:txBody>
      </p:sp>
    </p:spTree>
    <p:extLst>
      <p:ext uri="{BB962C8B-B14F-4D97-AF65-F5344CB8AC3E}">
        <p14:creationId xmlns:p14="http://schemas.microsoft.com/office/powerpoint/2010/main" val="129690575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332656"/>
            <a:ext cx="69847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Блочно -</a:t>
            </a:r>
            <a:r>
              <a:rPr lang="ru-RU" sz="2800" dirty="0" smtClean="0">
                <a:solidFill>
                  <a:schemeClr val="bg1"/>
                </a:solidFill>
              </a:rPr>
              <a:t>модульная технология, позволяет </a:t>
            </a:r>
            <a:r>
              <a:rPr lang="ru-RU" sz="2800" dirty="0">
                <a:solidFill>
                  <a:schemeClr val="bg1"/>
                </a:solidFill>
              </a:rPr>
              <a:t>:</a:t>
            </a:r>
          </a:p>
        </p:txBody>
      </p:sp>
      <p:sp>
        <p:nvSpPr>
          <p:cNvPr id="4" name="Шестиугольник 3"/>
          <p:cNvSpPr/>
          <p:nvPr/>
        </p:nvSpPr>
        <p:spPr bwMode="auto">
          <a:xfrm>
            <a:off x="107504" y="1268760"/>
            <a:ext cx="2952328" cy="2808312"/>
          </a:xfrm>
          <a:prstGeom prst="hexagon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lvl="0" eaLnBrk="0" fontAlgn="base" hangingPunct="0">
              <a:spcAft>
                <a:spcPct val="0"/>
              </a:spcAft>
            </a:pPr>
            <a:r>
              <a:rPr lang="ru-RU" sz="2000" dirty="0">
                <a:solidFill>
                  <a:prstClr val="black"/>
                </a:solidFill>
              </a:rPr>
              <a:t>повысить мотивацию учащихся в освоении не только знаний, но и ключевых </a:t>
            </a:r>
            <a:r>
              <a:rPr lang="ru-RU" sz="2000" dirty="0" smtClean="0">
                <a:solidFill>
                  <a:prstClr val="black"/>
                </a:solidFill>
              </a:rPr>
              <a:t>компетенций</a:t>
            </a:r>
            <a:r>
              <a:rPr lang="ru-RU" sz="2400" dirty="0" smtClean="0">
                <a:solidFill>
                  <a:prstClr val="black"/>
                </a:solidFill>
              </a:rPr>
              <a:t> 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5" name="Шестиугольник 4"/>
          <p:cNvSpPr/>
          <p:nvPr/>
        </p:nvSpPr>
        <p:spPr bwMode="auto">
          <a:xfrm>
            <a:off x="3131840" y="1268760"/>
            <a:ext cx="2952328" cy="2808312"/>
          </a:xfrm>
          <a:prstGeom prst="hexagon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lvl="0" eaLnBrk="0" fontAlgn="base" hangingPunct="0">
              <a:spcAft>
                <a:spcPct val="0"/>
              </a:spcAft>
            </a:pPr>
            <a:r>
              <a:rPr lang="ru-RU" sz="2400" dirty="0">
                <a:solidFill>
                  <a:prstClr val="black"/>
                </a:solidFill>
              </a:rPr>
              <a:t>строить обучение в </a:t>
            </a:r>
            <a:r>
              <a:rPr lang="ru-RU" sz="2400" dirty="0" err="1" smtClean="0">
                <a:solidFill>
                  <a:prstClr val="black"/>
                </a:solidFill>
              </a:rPr>
              <a:t>индиви</a:t>
            </a:r>
            <a:r>
              <a:rPr lang="ru-RU" sz="2400" dirty="0" smtClean="0">
                <a:solidFill>
                  <a:prstClr val="black"/>
                </a:solidFill>
              </a:rPr>
              <a:t>-</a:t>
            </a:r>
          </a:p>
          <a:p>
            <a:pPr lvl="0" eaLnBrk="0" fontAlgn="base" hangingPunct="0">
              <a:spcAft>
                <a:spcPct val="0"/>
              </a:spcAft>
            </a:pPr>
            <a:r>
              <a:rPr lang="ru-RU" sz="2400" dirty="0" smtClean="0">
                <a:solidFill>
                  <a:prstClr val="black"/>
                </a:solidFill>
              </a:rPr>
              <a:t>дуальном </a:t>
            </a:r>
            <a:r>
              <a:rPr lang="ru-RU" sz="2400" dirty="0">
                <a:solidFill>
                  <a:prstClr val="black"/>
                </a:solidFill>
              </a:rPr>
              <a:t>темпе обучения; </a:t>
            </a:r>
          </a:p>
        </p:txBody>
      </p:sp>
      <p:sp>
        <p:nvSpPr>
          <p:cNvPr id="6" name="Шестиугольник 5"/>
          <p:cNvSpPr/>
          <p:nvPr/>
        </p:nvSpPr>
        <p:spPr bwMode="auto">
          <a:xfrm>
            <a:off x="7164288" y="1772816"/>
            <a:ext cx="45719" cy="45719"/>
          </a:xfrm>
          <a:prstGeom prst="hexagon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ru-RU" sz="23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  <p:sp>
        <p:nvSpPr>
          <p:cNvPr id="7" name="Шестиугольник 6"/>
          <p:cNvSpPr/>
          <p:nvPr/>
        </p:nvSpPr>
        <p:spPr bwMode="auto">
          <a:xfrm>
            <a:off x="6084168" y="1340768"/>
            <a:ext cx="2808312" cy="2736304"/>
          </a:xfrm>
          <a:prstGeom prst="hexagon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lvl="0" eaLnBrk="0" fontAlgn="base" hangingPunct="0">
              <a:spcAft>
                <a:spcPct val="0"/>
              </a:spcAft>
            </a:pPr>
            <a:r>
              <a:rPr lang="ru-RU" sz="2400" dirty="0">
                <a:solidFill>
                  <a:prstClr val="black"/>
                </a:solidFill>
              </a:rPr>
              <a:t>выбирать уровень обучения; </a:t>
            </a:r>
          </a:p>
        </p:txBody>
      </p:sp>
      <p:sp>
        <p:nvSpPr>
          <p:cNvPr id="8" name="Шестиугольник 7"/>
          <p:cNvSpPr/>
          <p:nvPr/>
        </p:nvSpPr>
        <p:spPr bwMode="auto">
          <a:xfrm>
            <a:off x="251520" y="4121696"/>
            <a:ext cx="2880320" cy="2736304"/>
          </a:xfrm>
          <a:prstGeom prst="hexagon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lvl="0" eaLnBrk="0" fontAlgn="base" hangingPunct="0">
              <a:spcAft>
                <a:spcPct val="0"/>
              </a:spcAft>
            </a:pPr>
            <a:r>
              <a:rPr lang="ru-RU" sz="2000" dirty="0" err="1" smtClean="0">
                <a:solidFill>
                  <a:prstClr val="black"/>
                </a:solidFill>
              </a:rPr>
              <a:t>Гарантиро</a:t>
            </a:r>
            <a:r>
              <a:rPr lang="ru-RU" sz="2000" dirty="0" smtClean="0">
                <a:solidFill>
                  <a:prstClr val="black"/>
                </a:solidFill>
              </a:rPr>
              <a:t>-</a:t>
            </a:r>
          </a:p>
          <a:p>
            <a:pPr lvl="0" eaLnBrk="0" fontAlgn="base" hangingPunct="0">
              <a:spcAft>
                <a:spcPct val="0"/>
              </a:spcAft>
            </a:pPr>
            <a:r>
              <a:rPr lang="ru-RU" sz="2000" dirty="0" err="1" smtClean="0">
                <a:solidFill>
                  <a:prstClr val="black"/>
                </a:solidFill>
              </a:rPr>
              <a:t>вать</a:t>
            </a:r>
            <a:r>
              <a:rPr lang="ru-RU" sz="2000" dirty="0" smtClean="0">
                <a:solidFill>
                  <a:prstClr val="black"/>
                </a:solidFill>
              </a:rPr>
              <a:t> </a:t>
            </a:r>
            <a:r>
              <a:rPr lang="ru-RU" sz="2000" dirty="0">
                <a:solidFill>
                  <a:prstClr val="black"/>
                </a:solidFill>
              </a:rPr>
              <a:t>достижение результатов </a:t>
            </a:r>
            <a:r>
              <a:rPr lang="ru-RU" sz="2000" dirty="0" smtClean="0">
                <a:solidFill>
                  <a:prstClr val="black"/>
                </a:solidFill>
              </a:rPr>
              <a:t>обучения</a:t>
            </a:r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9" name="Шестиугольник 8"/>
          <p:cNvSpPr/>
          <p:nvPr/>
        </p:nvSpPr>
        <p:spPr bwMode="auto">
          <a:xfrm>
            <a:off x="3059832" y="4149080"/>
            <a:ext cx="2880320" cy="2677063"/>
          </a:xfrm>
          <a:prstGeom prst="hexagon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lvl="0" eaLnBrk="0" fontAlgn="base" hangingPunct="0"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</a:rPr>
              <a:t>    формировать </a:t>
            </a:r>
            <a:r>
              <a:rPr lang="ru-RU" dirty="0">
                <a:solidFill>
                  <a:prstClr val="black"/>
                </a:solidFill>
              </a:rPr>
              <a:t>способность самооценки, </a:t>
            </a:r>
            <a:r>
              <a:rPr lang="ru-RU" dirty="0" err="1" smtClean="0">
                <a:solidFill>
                  <a:prstClr val="black"/>
                </a:solidFill>
              </a:rPr>
              <a:t>самокоррек</a:t>
            </a:r>
            <a:r>
              <a:rPr lang="ru-RU" dirty="0" smtClean="0">
                <a:solidFill>
                  <a:prstClr val="black"/>
                </a:solidFill>
              </a:rPr>
              <a:t>-</a:t>
            </a:r>
          </a:p>
          <a:p>
            <a:pPr lvl="0" eaLnBrk="0" fontAlgn="base" hangingPunct="0">
              <a:spcAft>
                <a:spcPct val="0"/>
              </a:spcAft>
            </a:pPr>
            <a:r>
              <a:rPr lang="ru-RU" dirty="0" err="1" smtClean="0">
                <a:solidFill>
                  <a:prstClr val="black"/>
                </a:solidFill>
              </a:rPr>
              <a:t>ции</a:t>
            </a:r>
            <a:r>
              <a:rPr lang="ru-RU" dirty="0">
                <a:solidFill>
                  <a:prstClr val="black"/>
                </a:solidFill>
              </a:rPr>
              <a:t>, самоконтроля, </a:t>
            </a:r>
            <a:r>
              <a:rPr lang="ru-RU" dirty="0" err="1" smtClean="0">
                <a:solidFill>
                  <a:prstClr val="black"/>
                </a:solidFill>
              </a:rPr>
              <a:t>самообразо</a:t>
            </a:r>
            <a:r>
              <a:rPr lang="ru-RU" dirty="0" smtClean="0">
                <a:solidFill>
                  <a:prstClr val="black"/>
                </a:solidFill>
              </a:rPr>
              <a:t>-</a:t>
            </a:r>
          </a:p>
          <a:p>
            <a:pPr lvl="0" eaLnBrk="0" fontAlgn="base" hangingPunct="0">
              <a:spcAft>
                <a:spcPct val="0"/>
              </a:spcAft>
            </a:pPr>
            <a:r>
              <a:rPr lang="ru-RU" dirty="0" err="1" smtClean="0">
                <a:solidFill>
                  <a:prstClr val="black"/>
                </a:solidFill>
              </a:rPr>
              <a:t>вания</a:t>
            </a:r>
            <a:r>
              <a:rPr lang="ru-RU" dirty="0" smtClean="0">
                <a:solidFill>
                  <a:prstClr val="black"/>
                </a:solidFill>
              </a:rPr>
              <a:t> </a:t>
            </a:r>
            <a:r>
              <a:rPr lang="ru-RU" dirty="0">
                <a:solidFill>
                  <a:prstClr val="black"/>
                </a:solidFill>
              </a:rPr>
              <a:t>учащихся; </a:t>
            </a:r>
          </a:p>
        </p:txBody>
      </p:sp>
      <p:sp>
        <p:nvSpPr>
          <p:cNvPr id="10" name="Шестиугольник 9"/>
          <p:cNvSpPr/>
          <p:nvPr/>
        </p:nvSpPr>
        <p:spPr bwMode="auto">
          <a:xfrm>
            <a:off x="6012160" y="4121696"/>
            <a:ext cx="2952328" cy="2736304"/>
          </a:xfrm>
          <a:prstGeom prst="hexagon">
            <a:avLst/>
          </a:prstGeom>
          <a:gradFill>
            <a:gsLst>
              <a:gs pos="40000">
                <a:schemeClr val="accent2">
                  <a:tint val="98000"/>
                  <a:lumMod val="114000"/>
                </a:schemeClr>
              </a:gs>
              <a:gs pos="100000">
                <a:schemeClr val="accent2">
                  <a:shade val="90000"/>
                  <a:lumMod val="84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lvl="0" eaLnBrk="0" fontAlgn="base" hangingPunct="0">
              <a:spcAft>
                <a:spcPct val="0"/>
              </a:spcAft>
            </a:pPr>
            <a:r>
              <a:rPr lang="ru-RU" sz="2400" dirty="0">
                <a:solidFill>
                  <a:prstClr val="black"/>
                </a:solidFill>
              </a:rPr>
              <a:t>повысить качество обучения. </a:t>
            </a:r>
          </a:p>
        </p:txBody>
      </p:sp>
    </p:spTree>
    <p:extLst>
      <p:ext uri="{BB962C8B-B14F-4D97-AF65-F5344CB8AC3E}">
        <p14:creationId xmlns:p14="http://schemas.microsoft.com/office/powerpoint/2010/main" val="178185383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16632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Блочно-модульное обучение позволяет каждому учащемуся достигать запланированных результатов за счет: </a:t>
            </a:r>
          </a:p>
        </p:txBody>
      </p:sp>
      <p:sp>
        <p:nvSpPr>
          <p:cNvPr id="3" name="Ромб 2"/>
          <p:cNvSpPr/>
          <p:nvPr/>
        </p:nvSpPr>
        <p:spPr bwMode="auto">
          <a:xfrm>
            <a:off x="3275856" y="116632"/>
            <a:ext cx="3600400" cy="3168352"/>
          </a:xfrm>
          <a:prstGeom prst="diamond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организации обучения </a:t>
            </a:r>
            <a:r>
              <a:rPr lang="ru-RU" b="1" dirty="0" err="1" smtClean="0">
                <a:solidFill>
                  <a:schemeClr val="bg1"/>
                </a:solidFill>
              </a:rPr>
              <a:t>индивидуаль</a:t>
            </a:r>
            <a:r>
              <a:rPr lang="ru-RU" b="1" dirty="0" smtClean="0">
                <a:solidFill>
                  <a:schemeClr val="bg1"/>
                </a:solidFill>
              </a:rPr>
              <a:t>-но </a:t>
            </a:r>
            <a:r>
              <a:rPr lang="ru-RU" b="1" dirty="0">
                <a:solidFill>
                  <a:schemeClr val="bg1"/>
                </a:solidFill>
              </a:rPr>
              <a:t>парами и в малых группах; </a:t>
            </a:r>
          </a:p>
        </p:txBody>
      </p:sp>
      <p:sp>
        <p:nvSpPr>
          <p:cNvPr id="4" name="Ромб 3"/>
          <p:cNvSpPr/>
          <p:nvPr/>
        </p:nvSpPr>
        <p:spPr bwMode="auto">
          <a:xfrm>
            <a:off x="5724128" y="1844824"/>
            <a:ext cx="3563888" cy="3096344"/>
          </a:xfrm>
          <a:prstGeom prst="diamond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endParaRPr lang="ru-RU" dirty="0" smtClean="0">
              <a:solidFill>
                <a:schemeClr val="bg1"/>
              </a:solidFill>
            </a:endParaRPr>
          </a:p>
          <a:p>
            <a:r>
              <a:rPr lang="ru-RU" sz="1600" b="1" dirty="0" smtClean="0">
                <a:solidFill>
                  <a:schemeClr val="bg1"/>
                </a:solidFill>
              </a:rPr>
              <a:t>индивидуального темпа продвижения и само регуляции своих учебных достижений </a:t>
            </a:r>
          </a:p>
          <a:p>
            <a:endParaRPr lang="ru-RU" sz="2800" dirty="0"/>
          </a:p>
        </p:txBody>
      </p:sp>
      <p:sp>
        <p:nvSpPr>
          <p:cNvPr id="5" name="Ромб 4"/>
          <p:cNvSpPr/>
          <p:nvPr/>
        </p:nvSpPr>
        <p:spPr bwMode="auto">
          <a:xfrm>
            <a:off x="0" y="2492896"/>
            <a:ext cx="3851920" cy="3456384"/>
          </a:xfrm>
          <a:prstGeom prst="diamond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r>
              <a:rPr lang="ru-RU" sz="2000" b="1" dirty="0">
                <a:solidFill>
                  <a:schemeClr val="bg1"/>
                </a:solidFill>
              </a:rPr>
              <a:t>дозирование </a:t>
            </a:r>
            <a:r>
              <a:rPr lang="ru-RU" sz="2000" b="1" dirty="0" smtClean="0">
                <a:solidFill>
                  <a:schemeClr val="bg1"/>
                </a:solidFill>
              </a:rPr>
              <a:t>индивидуальной </a:t>
            </a:r>
            <a:r>
              <a:rPr lang="ru-RU" sz="2000" b="1" dirty="0">
                <a:solidFill>
                  <a:schemeClr val="bg1"/>
                </a:solidFill>
              </a:rPr>
              <a:t>помощи</a:t>
            </a:r>
            <a:r>
              <a:rPr lang="ru-RU" sz="2000" dirty="0" smtClean="0">
                <a:solidFill>
                  <a:schemeClr val="bg1"/>
                </a:solidFill>
              </a:rPr>
              <a:t>;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6" name="Ромб 5"/>
          <p:cNvSpPr/>
          <p:nvPr/>
        </p:nvSpPr>
        <p:spPr bwMode="auto">
          <a:xfrm>
            <a:off x="3131840" y="3545632"/>
            <a:ext cx="4248472" cy="3312368"/>
          </a:xfrm>
          <a:prstGeom prst="diamond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chemeClr val="bg1"/>
                </a:solidFill>
              </a:rPr>
              <a:t>организации оценки по конечному результату, контроль внутри </a:t>
            </a:r>
            <a:r>
              <a:rPr lang="ru-RU" sz="2000" b="1" dirty="0" smtClean="0">
                <a:solidFill>
                  <a:schemeClr val="bg1"/>
                </a:solidFill>
              </a:rPr>
              <a:t>блока</a:t>
            </a:r>
            <a:endParaRPr lang="ru-RU" sz="2000" b="1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171525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Шестиугольник 1"/>
          <p:cNvSpPr/>
          <p:nvPr/>
        </p:nvSpPr>
        <p:spPr bwMode="auto">
          <a:xfrm>
            <a:off x="179512" y="188640"/>
            <a:ext cx="4320480" cy="6120680"/>
          </a:xfrm>
          <a:prstGeom prst="hexagon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chemeClr val="bg1"/>
                </a:solidFill>
              </a:rPr>
              <a:t>При такой организации учебное время, с одной стороны, экономится, нет необходимости в релаксационных паузах внутри урока, организационный момент урока проходит один раз, а не дважды, домашнее задание контролируется и задается по одному </a:t>
            </a:r>
            <a:r>
              <a:rPr lang="ru-RU" sz="2000" b="1" dirty="0" smtClean="0">
                <a:solidFill>
                  <a:schemeClr val="bg1"/>
                </a:solidFill>
              </a:rPr>
              <a:t>разу.</a:t>
            </a:r>
            <a:endParaRPr lang="ru-RU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  <p:sp>
        <p:nvSpPr>
          <p:cNvPr id="3" name="Шестиугольник 2"/>
          <p:cNvSpPr/>
          <p:nvPr/>
        </p:nvSpPr>
        <p:spPr bwMode="auto">
          <a:xfrm>
            <a:off x="4499992" y="260648"/>
            <a:ext cx="4464496" cy="6048672"/>
          </a:xfrm>
          <a:prstGeom prst="hexagon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sz="2400" dirty="0" smtClean="0">
                <a:solidFill>
                  <a:prstClr val="black"/>
                </a:solidFill>
              </a:rPr>
              <a:t>   </a:t>
            </a:r>
            <a:r>
              <a:rPr lang="ru-RU" sz="2000" b="1" dirty="0" smtClean="0">
                <a:solidFill>
                  <a:prstClr val="black"/>
                </a:solidFill>
              </a:rPr>
              <a:t>С </a:t>
            </a:r>
            <a:r>
              <a:rPr lang="ru-RU" sz="2000" b="1" dirty="0">
                <a:solidFill>
                  <a:prstClr val="black"/>
                </a:solidFill>
              </a:rPr>
              <a:t>другой стороны, учебное время используется более эффективно за счет того, что переключение с одного вида деятельности на другой происходит на перемене, а также за счет снижения утомляемости учащихся. </a:t>
            </a:r>
            <a:r>
              <a:rPr lang="ru-RU" sz="2000" b="1" dirty="0" smtClean="0">
                <a:solidFill>
                  <a:prstClr val="black"/>
                </a:solidFill>
              </a:rPr>
              <a:t> </a:t>
            </a:r>
            <a:endParaRPr lang="ru-RU" sz="20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498924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-облако 3"/>
          <p:cNvSpPr/>
          <p:nvPr/>
        </p:nvSpPr>
        <p:spPr bwMode="auto">
          <a:xfrm>
            <a:off x="107504" y="0"/>
            <a:ext cx="3384376" cy="3501008"/>
          </a:xfrm>
          <a:prstGeom prst="cloudCallou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ru-RU" sz="1600" dirty="0" smtClean="0">
              <a:solidFill>
                <a:prstClr val="black"/>
              </a:solidFill>
            </a:endParaRPr>
          </a:p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ru-RU" sz="1600" dirty="0">
              <a:solidFill>
                <a:prstClr val="black"/>
              </a:solidFill>
            </a:endParaRPr>
          </a:p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prstClr val="black"/>
                </a:solidFill>
              </a:rPr>
              <a:t>1.Перед </a:t>
            </a:r>
            <a:r>
              <a:rPr lang="ru-RU" sz="1600" b="1" dirty="0">
                <a:solidFill>
                  <a:prstClr val="black"/>
                </a:solidFill>
              </a:rPr>
              <a:t>каждым </a:t>
            </a:r>
            <a:r>
              <a:rPr lang="ru-RU" sz="1600" b="1" dirty="0" smtClean="0">
                <a:solidFill>
                  <a:prstClr val="black"/>
                </a:solidFill>
              </a:rPr>
              <a:t>блоком </a:t>
            </a:r>
            <a:r>
              <a:rPr lang="ru-RU" sz="1600" b="1" dirty="0">
                <a:solidFill>
                  <a:prstClr val="black"/>
                </a:solidFill>
              </a:rPr>
              <a:t>проводить входной контроль </a:t>
            </a:r>
            <a:r>
              <a:rPr lang="ru-RU" sz="1600" b="1" dirty="0" smtClean="0">
                <a:solidFill>
                  <a:prstClr val="black"/>
                </a:solidFill>
              </a:rPr>
              <a:t>учащихся</a:t>
            </a:r>
            <a:r>
              <a:rPr lang="ru-RU" sz="1600" b="1" dirty="0">
                <a:solidFill>
                  <a:prstClr val="black"/>
                </a:solidFill>
              </a:rPr>
              <a:t>, чтобы иметь информацию об уровне готовности к работе по новому модулю. </a:t>
            </a:r>
            <a:r>
              <a:rPr lang="ru-RU" sz="1600" dirty="0">
                <a:solidFill>
                  <a:prstClr val="black"/>
                </a:solidFill>
              </a:rPr>
              <a:t/>
            </a:r>
            <a:br>
              <a:rPr lang="ru-RU" sz="1600" dirty="0">
                <a:solidFill>
                  <a:prstClr val="black"/>
                </a:solidFill>
              </a:rPr>
            </a:br>
            <a:endParaRPr lang="ru-RU" sz="16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  <p:sp>
        <p:nvSpPr>
          <p:cNvPr id="5" name="Выноска-облако 4"/>
          <p:cNvSpPr/>
          <p:nvPr/>
        </p:nvSpPr>
        <p:spPr bwMode="auto">
          <a:xfrm>
            <a:off x="3563888" y="0"/>
            <a:ext cx="2880320" cy="2924944"/>
          </a:xfrm>
          <a:prstGeom prst="cloudCallou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prstClr val="black"/>
                </a:solidFill>
              </a:rPr>
              <a:t>2. При обнаружении пробелов в знаниях учащихся необходимо </a:t>
            </a:r>
            <a:r>
              <a:rPr lang="ru-RU" sz="1400" b="1" dirty="0" smtClean="0">
                <a:solidFill>
                  <a:prstClr val="black"/>
                </a:solidFill>
              </a:rPr>
              <a:t>провести соответствующую </a:t>
            </a:r>
            <a:r>
              <a:rPr lang="ru-RU" sz="1400" b="1" dirty="0">
                <a:solidFill>
                  <a:prstClr val="black"/>
                </a:solidFill>
              </a:rPr>
              <a:t>коррекцию</a:t>
            </a:r>
            <a:r>
              <a:rPr lang="ru-RU" sz="1600" b="1" dirty="0">
                <a:solidFill>
                  <a:prstClr val="black"/>
                </a:solidFill>
              </a:rPr>
              <a:t>. </a:t>
            </a:r>
            <a:br>
              <a:rPr lang="ru-RU" sz="1600" b="1" dirty="0">
                <a:solidFill>
                  <a:prstClr val="black"/>
                </a:solidFill>
              </a:rPr>
            </a:br>
            <a:endParaRPr lang="ru-RU" sz="1600" b="1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  <p:sp>
        <p:nvSpPr>
          <p:cNvPr id="6" name="Выноска-облако 5"/>
          <p:cNvSpPr/>
          <p:nvPr/>
        </p:nvSpPr>
        <p:spPr bwMode="auto">
          <a:xfrm>
            <a:off x="6465837" y="0"/>
            <a:ext cx="2664296" cy="2708920"/>
          </a:xfrm>
          <a:prstGeom prst="cloudCallou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prstClr val="black"/>
                </a:solidFill>
              </a:rPr>
              <a:t>3. Обязательно осуществляется текущий и промежуточный контроль в конце каждого учебного элемента</a:t>
            </a:r>
            <a:endParaRPr lang="ru-RU" sz="1400" b="1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  <p:sp>
        <p:nvSpPr>
          <p:cNvPr id="7" name="Выноска-облако 6"/>
          <p:cNvSpPr/>
          <p:nvPr/>
        </p:nvSpPr>
        <p:spPr bwMode="auto">
          <a:xfrm>
            <a:off x="107504" y="4429132"/>
            <a:ext cx="3535802" cy="2096212"/>
          </a:xfrm>
          <a:prstGeom prst="cloudCallou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prstClr val="black"/>
                </a:solidFill>
              </a:rPr>
              <a:t>4. После завершения работы с </a:t>
            </a:r>
            <a:r>
              <a:rPr lang="ru-RU" sz="1400" b="1" dirty="0" smtClean="0">
                <a:solidFill>
                  <a:prstClr val="black"/>
                </a:solidFill>
              </a:rPr>
              <a:t>блоком </a:t>
            </a:r>
            <a:r>
              <a:rPr lang="ru-RU" sz="1400" b="1" dirty="0">
                <a:solidFill>
                  <a:prstClr val="black"/>
                </a:solidFill>
              </a:rPr>
              <a:t>осуществляется выходной контроль, он должен показать уровень усвоения </a:t>
            </a:r>
            <a:r>
              <a:rPr lang="ru-RU" sz="1400" b="1" dirty="0" smtClean="0">
                <a:solidFill>
                  <a:prstClr val="black"/>
                </a:solidFill>
              </a:rPr>
              <a:t>блока. </a:t>
            </a:r>
            <a:r>
              <a:rPr lang="ru-RU" sz="1400" b="1" dirty="0">
                <a:solidFill>
                  <a:prstClr val="black"/>
                </a:solidFill>
              </a:rPr>
              <a:t/>
            </a:r>
            <a:br>
              <a:rPr lang="ru-RU" sz="1400" b="1" dirty="0">
                <a:solidFill>
                  <a:prstClr val="black"/>
                </a:solidFill>
              </a:rPr>
            </a:br>
            <a:endParaRPr lang="ru-RU" sz="1400" b="1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  <p:sp>
        <p:nvSpPr>
          <p:cNvPr id="8" name="Выноска-облако 7"/>
          <p:cNvSpPr/>
          <p:nvPr/>
        </p:nvSpPr>
        <p:spPr bwMode="auto">
          <a:xfrm>
            <a:off x="5643570" y="4077072"/>
            <a:ext cx="3214710" cy="2448272"/>
          </a:xfrm>
          <a:prstGeom prst="cloudCallou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solidFill>
                <a:prstClr val="black"/>
              </a:solidFill>
            </a:endParaRPr>
          </a:p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ru-RU" sz="1400" dirty="0">
              <a:solidFill>
                <a:prstClr val="black"/>
              </a:solidFill>
            </a:endParaRPr>
          </a:p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solidFill>
                <a:prstClr val="black"/>
              </a:solidFill>
            </a:endParaRPr>
          </a:p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prstClr val="black"/>
                </a:solidFill>
              </a:rPr>
              <a:t>5</a:t>
            </a:r>
            <a:r>
              <a:rPr lang="ru-RU" sz="1400" b="1" dirty="0">
                <a:solidFill>
                  <a:prstClr val="black"/>
                </a:solidFill>
              </a:rPr>
              <a:t>. Если итоговый контроль показал низкий уровень усвоения материала, необходимо проводить </a:t>
            </a:r>
            <a:r>
              <a:rPr lang="ru-RU" sz="1400" b="1" dirty="0" smtClean="0">
                <a:solidFill>
                  <a:prstClr val="black"/>
                </a:solidFill>
              </a:rPr>
              <a:t>его доработку</a:t>
            </a:r>
            <a:r>
              <a:rPr lang="ru-RU" sz="1400" b="1" dirty="0">
                <a:solidFill>
                  <a:prstClr val="black"/>
                </a:solidFill>
              </a:rPr>
              <a:t>.</a:t>
            </a:r>
            <a:r>
              <a:rPr lang="ru-RU" sz="2400" b="1" dirty="0">
                <a:solidFill>
                  <a:prstClr val="black"/>
                </a:solidFill>
              </a:rPr>
              <a:t> </a:t>
            </a:r>
            <a:br>
              <a:rPr lang="ru-RU" sz="2400" b="1" dirty="0">
                <a:solidFill>
                  <a:prstClr val="black"/>
                </a:solidFill>
              </a:rPr>
            </a:br>
            <a:endParaRPr lang="ru-RU" sz="2300" b="1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  <p:sp>
        <p:nvSpPr>
          <p:cNvPr id="11" name="Блок-схема: подготовка 10"/>
          <p:cNvSpPr/>
          <p:nvPr/>
        </p:nvSpPr>
        <p:spPr bwMode="auto">
          <a:xfrm>
            <a:off x="2411760" y="3071810"/>
            <a:ext cx="3672408" cy="1714512"/>
          </a:xfrm>
          <a:prstGeom prst="flowChartPreparation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srgbClr val="C00000"/>
                </a:solidFill>
              </a:rPr>
              <a:t>При </a:t>
            </a:r>
            <a:r>
              <a:rPr lang="ru-RU" sz="1400" b="1" dirty="0" err="1">
                <a:solidFill>
                  <a:srgbClr val="C00000"/>
                </a:solidFill>
              </a:rPr>
              <a:t>блочно</a:t>
            </a:r>
            <a:r>
              <a:rPr lang="ru-RU" sz="1400" b="1" dirty="0">
                <a:solidFill>
                  <a:srgbClr val="C00000"/>
                </a:solidFill>
              </a:rPr>
              <a:t>-модульной технологии рекомендуется использовать несколько правил: </a:t>
            </a:r>
            <a:endParaRPr lang="ru-RU" sz="1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856445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71800" y="2996952"/>
            <a:ext cx="38701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Блок </a:t>
            </a:r>
            <a:r>
              <a:rPr lang="ru-RU" sz="2000" b="1" dirty="0">
                <a:solidFill>
                  <a:schemeClr val="bg1"/>
                </a:solidFill>
              </a:rPr>
              <a:t>автономен и обладает завершённостью содержания – это часть учебного процесса</a:t>
            </a:r>
          </a:p>
        </p:txBody>
      </p:sp>
      <p:sp>
        <p:nvSpPr>
          <p:cNvPr id="3" name="Скругленный прямоугольник 2"/>
          <p:cNvSpPr/>
          <p:nvPr/>
        </p:nvSpPr>
        <p:spPr bwMode="auto">
          <a:xfrm>
            <a:off x="467544" y="188640"/>
            <a:ext cx="3384376" cy="288032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marL="342900" lvl="0" indent="-342900">
              <a:buFont typeface="Arial" panose="020B0604020202020204" pitchFamily="34" charset="0"/>
              <a:buChar char="•"/>
              <a:defRPr/>
            </a:pPr>
            <a:r>
              <a:rPr lang="ru-RU" sz="2000" b="1" i="1" dirty="0">
                <a:solidFill>
                  <a:schemeClr val="bg1"/>
                </a:solidFill>
              </a:rPr>
              <a:t>1 </a:t>
            </a:r>
            <a:r>
              <a:rPr lang="ru-RU" sz="2000" b="1" i="1" dirty="0" smtClean="0">
                <a:solidFill>
                  <a:schemeClr val="bg1"/>
                </a:solidFill>
              </a:rPr>
              <a:t>УЭ </a:t>
            </a:r>
            <a:r>
              <a:rPr lang="ru-RU" sz="2000" b="1" i="1" dirty="0">
                <a:solidFill>
                  <a:schemeClr val="bg1"/>
                </a:solidFill>
              </a:rPr>
              <a:t>(1-2 </a:t>
            </a:r>
            <a:r>
              <a:rPr lang="ru-RU" sz="2000" b="1" i="1" dirty="0" smtClean="0">
                <a:solidFill>
                  <a:schemeClr val="bg1"/>
                </a:solidFill>
              </a:rPr>
              <a:t>блока) </a:t>
            </a:r>
            <a:r>
              <a:rPr lang="ru-RU" sz="2000" b="1" i="1" dirty="0">
                <a:solidFill>
                  <a:schemeClr val="bg1"/>
                </a:solidFill>
              </a:rPr>
              <a:t>– </a:t>
            </a:r>
            <a:r>
              <a:rPr lang="ru-RU" sz="2000" b="1" i="1" dirty="0" smtClean="0">
                <a:solidFill>
                  <a:schemeClr val="bg1"/>
                </a:solidFill>
              </a:rPr>
              <a:t>выявление и коррекция исходного уровня знаний, необходимого для дальнейшего изучения блока </a:t>
            </a:r>
            <a:endParaRPr lang="ru-RU" sz="2000" b="1" i="1" dirty="0">
              <a:solidFill>
                <a:schemeClr val="bg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 bwMode="auto">
          <a:xfrm>
            <a:off x="5004048" y="188640"/>
            <a:ext cx="3528392" cy="288032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marL="342900" lvl="0" indent="-342900">
              <a:buFont typeface="Arial" panose="020B0604020202020204" pitchFamily="34" charset="0"/>
              <a:buChar char="•"/>
              <a:defRPr/>
            </a:pPr>
            <a:r>
              <a:rPr lang="ru-RU" sz="1600" b="1" i="1" dirty="0">
                <a:solidFill>
                  <a:schemeClr val="bg1"/>
                </a:solidFill>
              </a:rPr>
              <a:t>2 </a:t>
            </a:r>
            <a:r>
              <a:rPr lang="ru-RU" sz="1600" b="1" i="1" dirty="0" smtClean="0">
                <a:solidFill>
                  <a:schemeClr val="bg1"/>
                </a:solidFill>
              </a:rPr>
              <a:t> УЭ </a:t>
            </a:r>
            <a:r>
              <a:rPr lang="ru-RU" sz="1600" b="1" i="1" dirty="0">
                <a:solidFill>
                  <a:schemeClr val="bg1"/>
                </a:solidFill>
              </a:rPr>
              <a:t>(3-5 </a:t>
            </a:r>
            <a:r>
              <a:rPr lang="ru-RU" sz="1600" b="1" i="1" dirty="0" smtClean="0">
                <a:solidFill>
                  <a:schemeClr val="bg1"/>
                </a:solidFill>
              </a:rPr>
              <a:t>блоков</a:t>
            </a:r>
            <a:r>
              <a:rPr lang="ru-RU" sz="1600" b="1" i="1" dirty="0">
                <a:solidFill>
                  <a:schemeClr val="bg1"/>
                </a:solidFill>
              </a:rPr>
              <a:t>) – </a:t>
            </a:r>
            <a:r>
              <a:rPr lang="ru-RU" sz="1600" b="1" i="1" dirty="0" smtClean="0">
                <a:solidFill>
                  <a:schemeClr val="bg1"/>
                </a:solidFill>
              </a:rPr>
              <a:t>изучение нового материала, </a:t>
            </a:r>
            <a:r>
              <a:rPr lang="ru-RU" sz="1600" b="1" i="1" dirty="0">
                <a:solidFill>
                  <a:schemeClr val="bg1"/>
                </a:solidFill>
              </a:rPr>
              <a:t>где учащиеся под руководством учителя работают с различными источниками информации, прорабатывают материалы тем, </a:t>
            </a:r>
            <a:r>
              <a:rPr lang="ru-RU" sz="1600" b="1" i="1" dirty="0" smtClean="0">
                <a:solidFill>
                  <a:schemeClr val="bg1"/>
                </a:solidFill>
              </a:rPr>
              <a:t>обсуждают</a:t>
            </a:r>
            <a:endParaRPr lang="ru-RU" sz="1600" b="1" i="1" dirty="0">
              <a:solidFill>
                <a:schemeClr val="bg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 bwMode="auto">
          <a:xfrm>
            <a:off x="395536" y="4221088"/>
            <a:ext cx="3312368" cy="2376264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marL="342900" lvl="0" indent="-342900">
              <a:buFont typeface="Arial" panose="020B0604020202020204" pitchFamily="34" charset="0"/>
              <a:buChar char="•"/>
              <a:defRPr/>
            </a:pPr>
            <a:r>
              <a:rPr lang="ru-RU" sz="2000" b="1" i="1" dirty="0" smtClean="0">
                <a:solidFill>
                  <a:schemeClr val="bg1"/>
                </a:solidFill>
              </a:rPr>
              <a:t>3 УЭ (1-2 блока) – повторение и обобщение материала блока, коррекция пробелов  </a:t>
            </a:r>
            <a:endParaRPr lang="ru-RU" sz="2000" b="1" i="1" dirty="0">
              <a:solidFill>
                <a:schemeClr val="bg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 bwMode="auto">
          <a:xfrm>
            <a:off x="5220072" y="4149080"/>
            <a:ext cx="3456384" cy="244827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marL="342900" lvl="0" indent="-342900">
              <a:buFont typeface="Arial" panose="020B0604020202020204" pitchFamily="34" charset="0"/>
              <a:buChar char="•"/>
              <a:defRPr/>
            </a:pPr>
            <a:r>
              <a:rPr lang="ru-RU" sz="2000" b="1" i="1" dirty="0">
                <a:solidFill>
                  <a:schemeClr val="bg1"/>
                </a:solidFill>
              </a:rPr>
              <a:t>4 </a:t>
            </a:r>
            <a:r>
              <a:rPr lang="ru-RU" sz="2000" b="1" i="1" dirty="0" smtClean="0">
                <a:solidFill>
                  <a:schemeClr val="bg1"/>
                </a:solidFill>
              </a:rPr>
              <a:t> УЭ </a:t>
            </a:r>
            <a:r>
              <a:rPr lang="ru-RU" sz="2000" b="1" i="1" dirty="0">
                <a:solidFill>
                  <a:schemeClr val="bg1"/>
                </a:solidFill>
              </a:rPr>
              <a:t>(1-2 </a:t>
            </a:r>
            <a:r>
              <a:rPr lang="ru-RU" sz="2000" b="1" i="1" dirty="0" smtClean="0">
                <a:solidFill>
                  <a:schemeClr val="bg1"/>
                </a:solidFill>
              </a:rPr>
              <a:t>блока) </a:t>
            </a:r>
            <a:r>
              <a:rPr lang="ru-RU" sz="2000" b="1" i="1" dirty="0">
                <a:solidFill>
                  <a:schemeClr val="bg1"/>
                </a:solidFill>
              </a:rPr>
              <a:t>– контроль знаний учащихся по </a:t>
            </a:r>
            <a:r>
              <a:rPr lang="ru-RU" sz="2000" b="1" i="1" dirty="0" smtClean="0">
                <a:solidFill>
                  <a:schemeClr val="bg1"/>
                </a:solidFill>
              </a:rPr>
              <a:t>всему блоку, коррекция пробелов </a:t>
            </a:r>
            <a:endParaRPr lang="ru-RU" sz="20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73737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6190992"/>
          </a:xfrm>
        </p:spPr>
        <p:txBody>
          <a:bodyPr/>
          <a:lstStyle/>
          <a:p>
            <a:pPr algn="ctr"/>
            <a:r>
              <a:rPr lang="ru-RU" dirty="0" smtClean="0"/>
              <a:t>Русский язык. 4 класс.</a:t>
            </a:r>
            <a:br>
              <a:rPr lang="ru-RU" dirty="0" smtClean="0"/>
            </a:br>
            <a:r>
              <a:rPr lang="ru-RU" dirty="0" smtClean="0"/>
              <a:t>Блок- Предложение.</a:t>
            </a:r>
            <a:br>
              <a:rPr lang="ru-RU" dirty="0" smtClean="0"/>
            </a:br>
            <a:r>
              <a:rPr lang="ru-RU" dirty="0" smtClean="0"/>
              <a:t>12 блоков.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 bwMode="auto">
          <a:xfrm>
            <a:off x="467544" y="188640"/>
            <a:ext cx="7390604" cy="666936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marL="342900" lvl="0" indent="-342900">
              <a:buFont typeface="Arial" panose="020B0604020202020204" pitchFamily="34" charset="0"/>
              <a:buChar char="•"/>
              <a:defRPr/>
            </a:pPr>
            <a:r>
              <a:rPr lang="ru-RU" sz="2000" b="1" i="1" dirty="0">
                <a:solidFill>
                  <a:schemeClr val="bg1"/>
                </a:solidFill>
              </a:rPr>
              <a:t>1 </a:t>
            </a:r>
            <a:r>
              <a:rPr lang="ru-RU" sz="2000" b="1" i="1" dirty="0" smtClean="0">
                <a:solidFill>
                  <a:schemeClr val="bg1"/>
                </a:solidFill>
              </a:rPr>
              <a:t>УЭ </a:t>
            </a:r>
            <a:r>
              <a:rPr lang="ru-RU" sz="2000" b="1" i="1" dirty="0">
                <a:solidFill>
                  <a:schemeClr val="bg1"/>
                </a:solidFill>
              </a:rPr>
              <a:t>(1-2 </a:t>
            </a:r>
            <a:r>
              <a:rPr lang="ru-RU" sz="2000" b="1" i="1" dirty="0" smtClean="0">
                <a:solidFill>
                  <a:schemeClr val="bg1"/>
                </a:solidFill>
              </a:rPr>
              <a:t>блока) </a:t>
            </a:r>
            <a:r>
              <a:rPr lang="ru-RU" sz="2000" b="1" i="1" dirty="0">
                <a:solidFill>
                  <a:schemeClr val="bg1"/>
                </a:solidFill>
              </a:rPr>
              <a:t>– </a:t>
            </a:r>
            <a:r>
              <a:rPr lang="ru-RU" sz="2000" b="1" i="1" dirty="0" smtClean="0">
                <a:solidFill>
                  <a:schemeClr val="bg1"/>
                </a:solidFill>
              </a:rPr>
              <a:t>выявление и коррекция исходного уровня знаний, необходимого для дальнейшего изучения блока </a:t>
            </a:r>
            <a:endParaRPr lang="ru-RU" sz="2000" b="1" i="1" dirty="0">
              <a:solidFill>
                <a:schemeClr val="bg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 bwMode="auto">
          <a:xfrm>
            <a:off x="619944" y="341040"/>
            <a:ext cx="7390604" cy="666936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marL="342900" lvl="0" indent="-342900">
              <a:buFont typeface="Arial" panose="020B0604020202020204" pitchFamily="34" charset="0"/>
              <a:buChar char="•"/>
              <a:defRPr/>
            </a:pPr>
            <a:r>
              <a:rPr lang="ru-RU" sz="2000" b="1" i="1" dirty="0">
                <a:solidFill>
                  <a:schemeClr val="bg1"/>
                </a:solidFill>
              </a:rPr>
              <a:t>1 </a:t>
            </a:r>
            <a:r>
              <a:rPr lang="ru-RU" sz="2000" b="1" i="1" dirty="0" smtClean="0">
                <a:solidFill>
                  <a:schemeClr val="bg1"/>
                </a:solidFill>
              </a:rPr>
              <a:t>УЭ </a:t>
            </a:r>
            <a:r>
              <a:rPr lang="ru-RU" sz="2000" b="1" i="1" dirty="0">
                <a:solidFill>
                  <a:schemeClr val="bg1"/>
                </a:solidFill>
              </a:rPr>
              <a:t>(1-2 </a:t>
            </a:r>
            <a:r>
              <a:rPr lang="ru-RU" sz="2000" b="1" i="1" dirty="0" smtClean="0">
                <a:solidFill>
                  <a:schemeClr val="bg1"/>
                </a:solidFill>
              </a:rPr>
              <a:t>блока) </a:t>
            </a:r>
            <a:r>
              <a:rPr lang="ru-RU" sz="2000" b="1" i="1" dirty="0">
                <a:solidFill>
                  <a:schemeClr val="bg1"/>
                </a:solidFill>
              </a:rPr>
              <a:t>– </a:t>
            </a:r>
            <a:r>
              <a:rPr lang="ru-RU" sz="2000" b="1" i="1" dirty="0" smtClean="0">
                <a:solidFill>
                  <a:schemeClr val="bg1"/>
                </a:solidFill>
              </a:rPr>
              <a:t>выявление и коррекция исходного уровня знаний, необходимого для дальнейшего изучения блока </a:t>
            </a:r>
            <a:endParaRPr lang="ru-RU" sz="2000" b="1" i="1" dirty="0">
              <a:solidFill>
                <a:schemeClr val="bg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772344" y="493440"/>
            <a:ext cx="7390604" cy="666936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marL="342900" lvl="0" indent="-342900">
              <a:buFont typeface="Arial" panose="020B0604020202020204" pitchFamily="34" charset="0"/>
              <a:buChar char="•"/>
              <a:defRPr/>
            </a:pPr>
            <a:r>
              <a:rPr lang="ru-RU" sz="2000" b="1" i="1" dirty="0">
                <a:solidFill>
                  <a:schemeClr val="bg1"/>
                </a:solidFill>
              </a:rPr>
              <a:t>1 </a:t>
            </a:r>
            <a:r>
              <a:rPr lang="ru-RU" sz="2000" b="1" i="1" dirty="0" smtClean="0">
                <a:solidFill>
                  <a:schemeClr val="bg1"/>
                </a:solidFill>
              </a:rPr>
              <a:t>УЭ </a:t>
            </a:r>
            <a:r>
              <a:rPr lang="ru-RU" sz="2000" b="1" i="1" dirty="0">
                <a:solidFill>
                  <a:schemeClr val="bg1"/>
                </a:solidFill>
              </a:rPr>
              <a:t>(1-2 </a:t>
            </a:r>
            <a:r>
              <a:rPr lang="ru-RU" sz="2000" b="1" i="1" dirty="0" smtClean="0">
                <a:solidFill>
                  <a:schemeClr val="bg1"/>
                </a:solidFill>
              </a:rPr>
              <a:t>блока) </a:t>
            </a:r>
            <a:r>
              <a:rPr lang="ru-RU" sz="2000" b="1" i="1" dirty="0">
                <a:solidFill>
                  <a:schemeClr val="bg1"/>
                </a:solidFill>
              </a:rPr>
              <a:t>– </a:t>
            </a:r>
            <a:r>
              <a:rPr lang="ru-RU" sz="2000" b="1" i="1" dirty="0" smtClean="0">
                <a:solidFill>
                  <a:schemeClr val="bg1"/>
                </a:solidFill>
              </a:rPr>
              <a:t>выявление и коррекция исходного уровня знаний, необходимого для дальнейшего изучения блока </a:t>
            </a:r>
          </a:p>
          <a:p>
            <a:pPr marL="342900" lvl="0" indent="-342900">
              <a:defRPr/>
            </a:pPr>
            <a:r>
              <a:rPr lang="ru-RU" sz="2000" b="1" i="1" dirty="0" smtClean="0">
                <a:solidFill>
                  <a:schemeClr val="bg1"/>
                </a:solidFill>
              </a:rPr>
              <a:t>Контроль:</a:t>
            </a:r>
          </a:p>
          <a:p>
            <a:pPr marL="342900" lvl="0" indent="-342900">
              <a:defRPr/>
            </a:pPr>
            <a:r>
              <a:rPr lang="ru-RU" sz="2000" b="1" i="1" dirty="0" smtClean="0">
                <a:solidFill>
                  <a:schemeClr val="bg1"/>
                </a:solidFill>
              </a:rPr>
              <a:t>1.Понятие предложения.</a:t>
            </a:r>
          </a:p>
          <a:p>
            <a:pPr marL="342900" lvl="0" indent="-342900">
              <a:defRPr/>
            </a:pPr>
            <a:r>
              <a:rPr lang="ru-RU" sz="2000" b="1" i="1" dirty="0" smtClean="0">
                <a:solidFill>
                  <a:schemeClr val="bg1"/>
                </a:solidFill>
              </a:rPr>
              <a:t>2.Оформление предложения на письме.</a:t>
            </a:r>
          </a:p>
          <a:p>
            <a:pPr marL="342900" lvl="0" indent="-342900">
              <a:defRPr/>
            </a:pPr>
            <a:r>
              <a:rPr lang="ru-RU" sz="2000" b="1" i="1" dirty="0" smtClean="0">
                <a:solidFill>
                  <a:schemeClr val="bg1"/>
                </a:solidFill>
              </a:rPr>
              <a:t>3.Типы по цели высказывания.</a:t>
            </a:r>
          </a:p>
          <a:p>
            <a:pPr marL="342900" lvl="0" indent="-342900">
              <a:defRPr/>
            </a:pPr>
            <a:r>
              <a:rPr lang="ru-RU" sz="2000" b="1" i="1" dirty="0" smtClean="0">
                <a:solidFill>
                  <a:schemeClr val="bg1"/>
                </a:solidFill>
              </a:rPr>
              <a:t>4. Виды по интонации.</a:t>
            </a:r>
          </a:p>
          <a:p>
            <a:pPr marL="342900" lvl="0" indent="-342900">
              <a:defRPr/>
            </a:pPr>
            <a:r>
              <a:rPr lang="ru-RU" sz="2000" b="1" i="1" dirty="0" smtClean="0">
                <a:solidFill>
                  <a:schemeClr val="bg1"/>
                </a:solidFill>
              </a:rPr>
              <a:t>5.Распространенные и нераспространенные.</a:t>
            </a:r>
          </a:p>
          <a:p>
            <a:pPr marL="342900" lvl="0" indent="-342900">
              <a:defRPr/>
            </a:pPr>
            <a:r>
              <a:rPr lang="ru-RU" sz="2000" b="1" i="1" dirty="0" smtClean="0">
                <a:solidFill>
                  <a:schemeClr val="bg1"/>
                </a:solidFill>
              </a:rPr>
              <a:t>6. Грамматическая основа и второстепенные члены. </a:t>
            </a:r>
          </a:p>
          <a:p>
            <a:pPr marL="342900" lvl="0" indent="-342900">
              <a:buFont typeface="Arial" panose="020B0604020202020204" pitchFamily="34" charset="0"/>
              <a:buChar char="•"/>
              <a:defRPr/>
            </a:pPr>
            <a:endParaRPr lang="ru-RU" sz="20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73737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Green Segoe 4-3 template-template_April-17-2007">
  <a:themeElements>
    <a:clrScheme name="Green Template-Template">
      <a:dk1>
        <a:srgbClr val="000000"/>
      </a:dk1>
      <a:lt1>
        <a:srgbClr val="FFFFFF"/>
      </a:lt1>
      <a:dk2>
        <a:srgbClr val="1F7335"/>
      </a:dk2>
      <a:lt2>
        <a:srgbClr val="C4FF89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0ED7B"/>
      </a:hlink>
      <a:folHlink>
        <a:srgbClr val="F3EB4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Белый текст и шрифт Courier для слайдов с кодом">
  <a:themeElements>
    <a:clrScheme name="Blue Template-Template">
      <a:dk1>
        <a:srgbClr val="000000"/>
      </a:dk1>
      <a:lt1>
        <a:srgbClr val="FFFFFF"/>
      </a:lt1>
      <a:dk2>
        <a:srgbClr val="05059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109728" tIns="54864" rIns="109728" bIns="54864" numCol="1" rtlCol="0" anchor="ctr" anchorCtr="0" compatLnSpc="1">
        <a:prstTxWarp prst="textNoShape">
          <a:avLst/>
        </a:prstTxWarp>
      </a:bodyPr>
      <a:lstStyle>
        <a:defPPr marL="0" marR="0" indent="0" algn="ctr" defTabSz="10969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Ион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651DED46-D66D-454A-B8B2-8EE17CF4DC1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Образцы слайдов презентации (золотисто-зеленое текстурированное оформление)</Template>
  <TotalTime>805</TotalTime>
  <Words>968</Words>
  <Application>Microsoft Office PowerPoint</Application>
  <PresentationFormat>Экран (4:3)</PresentationFormat>
  <Paragraphs>88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13</vt:i4>
      </vt:variant>
    </vt:vector>
  </HeadingPairs>
  <TitlesOfParts>
    <vt:vector size="23" baseType="lpstr">
      <vt:lpstr>Arial</vt:lpstr>
      <vt:lpstr>Calibri</vt:lpstr>
      <vt:lpstr>Century Gothic</vt:lpstr>
      <vt:lpstr>Courier New</vt:lpstr>
      <vt:lpstr>Segoe</vt:lpstr>
      <vt:lpstr>Wingdings</vt:lpstr>
      <vt:lpstr>Wingdings 3</vt:lpstr>
      <vt:lpstr>Green Segoe 4-3 template-template_April-17-2007</vt:lpstr>
      <vt:lpstr>Белый текст и шрифт Courier для слайдов с кодом</vt:lpstr>
      <vt:lpstr>Ион</vt:lpstr>
      <vt:lpstr> Применение  блочно-модульной технологии  обучения на начальном уровне образования (4 класс, русский язык, тема «Предложение»).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Русский язык. 4 класс. Блок- Предложение. 12 блоков.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Технология модульного и блочно-модульного обучения.</dc:title>
  <dc:creator>Лена</dc:creator>
  <cp:lastModifiedBy>Пользователь Windows</cp:lastModifiedBy>
  <cp:revision>58</cp:revision>
  <dcterms:created xsi:type="dcterms:W3CDTF">2016-06-01T16:27:20Z</dcterms:created>
  <dcterms:modified xsi:type="dcterms:W3CDTF">2022-05-04T18:37:49Z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TC102867489990</vt:lpwstr>
  </property>
</Properties>
</file>