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04CB36E-0335-44D9-A95D-A22FC56D5FF3}" type="datetimeFigureOut">
              <a:rPr lang="ru-RU" smtClean="0"/>
              <a:t>27.03.2022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2D44B2B-0D5C-4980-9911-2DDD96305402}"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04CB36E-0335-44D9-A95D-A22FC56D5FF3}" type="datetimeFigureOut">
              <a:rPr lang="ru-RU" smtClean="0"/>
              <a:t>27.03.2022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2D44B2B-0D5C-4980-9911-2DDD96305402}"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04CB36E-0335-44D9-A95D-A22FC56D5FF3}" type="datetimeFigureOut">
              <a:rPr lang="ru-RU" smtClean="0"/>
              <a:t>27.03.2022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2D44B2B-0D5C-4980-9911-2DDD96305402}"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04CB36E-0335-44D9-A95D-A22FC56D5FF3}" type="datetimeFigureOut">
              <a:rPr lang="ru-RU" smtClean="0"/>
              <a:t>27.03.2022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2D44B2B-0D5C-4980-9911-2DDD96305402}"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04CB36E-0335-44D9-A95D-A22FC56D5FF3}" type="datetimeFigureOut">
              <a:rPr lang="ru-RU" smtClean="0"/>
              <a:t>27.03.2022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2D44B2B-0D5C-4980-9911-2DDD96305402}"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04CB36E-0335-44D9-A95D-A22FC56D5FF3}" type="datetimeFigureOut">
              <a:rPr lang="ru-RU" smtClean="0"/>
              <a:t>27.03.2022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2D44B2B-0D5C-4980-9911-2DDD96305402}"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04CB36E-0335-44D9-A95D-A22FC56D5FF3}" type="datetimeFigureOut">
              <a:rPr lang="ru-RU" smtClean="0"/>
              <a:t>27.03.2022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2D44B2B-0D5C-4980-9911-2DDD96305402}"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04CB36E-0335-44D9-A95D-A22FC56D5FF3}" type="datetimeFigureOut">
              <a:rPr lang="ru-RU" smtClean="0"/>
              <a:t>27.03.2022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2D44B2B-0D5C-4980-9911-2DDD96305402}"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04CB36E-0335-44D9-A95D-A22FC56D5FF3}" type="datetimeFigureOut">
              <a:rPr lang="ru-RU" smtClean="0"/>
              <a:t>27.03.2022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2D44B2B-0D5C-4980-9911-2DDD96305402}"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04CB36E-0335-44D9-A95D-A22FC56D5FF3}" type="datetimeFigureOut">
              <a:rPr lang="ru-RU" smtClean="0"/>
              <a:t>27.03.2022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2D44B2B-0D5C-4980-9911-2DDD96305402}"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04CB36E-0335-44D9-A95D-A22FC56D5FF3}" type="datetimeFigureOut">
              <a:rPr lang="ru-RU" smtClean="0"/>
              <a:t>27.03.2022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2D44B2B-0D5C-4980-9911-2DDD96305402}"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4CB36E-0335-44D9-A95D-A22FC56D5FF3}" type="datetimeFigureOut">
              <a:rPr lang="ru-RU" smtClean="0"/>
              <a:t>27.03.2022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D44B2B-0D5C-4980-9911-2DDD96305402}"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428605"/>
            <a:ext cx="7772400" cy="2571768"/>
          </a:xfrm>
        </p:spPr>
        <p:txBody>
          <a:bodyPr>
            <a:normAutofit fontScale="90000"/>
          </a:bodyPr>
          <a:lstStyle/>
          <a:p>
            <a:r>
              <a:rPr lang="ru-RU" b="1" i="1" dirty="0">
                <a:solidFill>
                  <a:srgbClr val="FF0000"/>
                </a:solidFill>
                <a:latin typeface="Times New Roman" pitchFamily="18" charset="0"/>
                <a:cs typeface="Times New Roman" pitchFamily="18" charset="0"/>
              </a:rPr>
              <a:t>Русские народные подвижные </a:t>
            </a:r>
            <a:r>
              <a:rPr lang="ru-RU" b="1" i="1" dirty="0" smtClean="0">
                <a:solidFill>
                  <a:srgbClr val="FF0000"/>
                </a:solidFill>
                <a:latin typeface="Times New Roman" pitchFamily="18" charset="0"/>
                <a:cs typeface="Times New Roman" pitchFamily="18" charset="0"/>
              </a:rPr>
              <a:t>игры - средство </a:t>
            </a:r>
            <a:r>
              <a:rPr lang="ru-RU" b="1" i="1" dirty="0">
                <a:solidFill>
                  <a:srgbClr val="FF0000"/>
                </a:solidFill>
                <a:latin typeface="Times New Roman" pitchFamily="18" charset="0"/>
                <a:cs typeface="Times New Roman" pitchFamily="18" charset="0"/>
              </a:rPr>
              <a:t>всестороннего развития детей дошкольного возраста</a:t>
            </a:r>
          </a:p>
        </p:txBody>
      </p:sp>
      <p:sp>
        <p:nvSpPr>
          <p:cNvPr id="3" name="Подзаголовок 2"/>
          <p:cNvSpPr>
            <a:spLocks noGrp="1"/>
          </p:cNvSpPr>
          <p:nvPr>
            <p:ph type="subTitle" idx="1"/>
          </p:nvPr>
        </p:nvSpPr>
        <p:spPr>
          <a:xfrm>
            <a:off x="2714612" y="3643314"/>
            <a:ext cx="5929354" cy="1357322"/>
          </a:xfrm>
        </p:spPr>
        <p:txBody>
          <a:bodyPr/>
          <a:lstStyle/>
          <a:p>
            <a:r>
              <a:rPr lang="ru-RU" b="1" i="1" dirty="0" smtClean="0">
                <a:solidFill>
                  <a:srgbClr val="FF0000"/>
                </a:solidFill>
                <a:latin typeface="Times New Roman" pitchFamily="18" charset="0"/>
                <a:cs typeface="Times New Roman" pitchFamily="18" charset="0"/>
              </a:rPr>
              <a:t>Подготовил: Воспитатель</a:t>
            </a:r>
            <a:br>
              <a:rPr lang="ru-RU" b="1" i="1" dirty="0" smtClean="0">
                <a:solidFill>
                  <a:srgbClr val="FF0000"/>
                </a:solidFill>
                <a:latin typeface="Times New Roman" pitchFamily="18" charset="0"/>
                <a:cs typeface="Times New Roman" pitchFamily="18" charset="0"/>
              </a:rPr>
            </a:br>
            <a:r>
              <a:rPr lang="ru-RU" b="1" i="1" dirty="0" smtClean="0">
                <a:solidFill>
                  <a:srgbClr val="FF0000"/>
                </a:solidFill>
                <a:latin typeface="Times New Roman" pitchFamily="18" charset="0"/>
                <a:cs typeface="Times New Roman" pitchFamily="18" charset="0"/>
              </a:rPr>
              <a:t>                               Хилкова Н.М</a:t>
            </a:r>
            <a:r>
              <a:rPr lang="ru-RU" b="1" i="1" dirty="0" smtClean="0">
                <a:latin typeface="Times New Roman" pitchFamily="18" charset="0"/>
                <a:cs typeface="Times New Roman" pitchFamily="18" charset="0"/>
              </a:rPr>
              <a:t>.</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Классификация подвижных игр</a:t>
            </a:r>
            <a:endParaRPr lang="ru-RU" dirty="0"/>
          </a:p>
        </p:txBody>
      </p:sp>
      <p:sp>
        <p:nvSpPr>
          <p:cNvPr id="4" name="Содержимое 3"/>
          <p:cNvSpPr>
            <a:spLocks noGrp="1"/>
          </p:cNvSpPr>
          <p:nvPr>
            <p:ph idx="1"/>
          </p:nvPr>
        </p:nvSpPr>
        <p:spPr>
          <a:xfrm>
            <a:off x="857224" y="1500175"/>
            <a:ext cx="3571900" cy="2357454"/>
          </a:xfrm>
          <a:prstGeom prst="rect">
            <a:avLst/>
          </a:prstGeom>
          <a:solidFill>
            <a:schemeClr val="accent2">
              <a:lumMod val="20000"/>
              <a:lumOff val="8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2400" b="1" i="1" dirty="0">
                <a:solidFill>
                  <a:schemeClr val="tx1"/>
                </a:solidFill>
                <a:latin typeface="Times New Roman" pitchFamily="18" charset="0"/>
                <a:cs typeface="Times New Roman" pitchFamily="18" charset="0"/>
              </a:rPr>
              <a:t>по сюжету </a:t>
            </a:r>
          </a:p>
          <a:p>
            <a:pPr algn="ctr"/>
            <a:r>
              <a:rPr lang="ru-RU" sz="2400" b="1" i="1" dirty="0">
                <a:solidFill>
                  <a:schemeClr val="tx1"/>
                </a:solidFill>
                <a:latin typeface="Times New Roman" pitchFamily="18" charset="0"/>
                <a:cs typeface="Times New Roman" pitchFamily="18" charset="0"/>
              </a:rPr>
              <a:t>(сюжетные и бессюжетные)</a:t>
            </a:r>
          </a:p>
          <a:p>
            <a:pPr algn="ctr"/>
            <a:endParaRPr lang="ru-RU" sz="2400" dirty="0"/>
          </a:p>
        </p:txBody>
      </p:sp>
      <p:sp>
        <p:nvSpPr>
          <p:cNvPr id="5" name="Прямоугольник 4"/>
          <p:cNvSpPr/>
          <p:nvPr/>
        </p:nvSpPr>
        <p:spPr>
          <a:xfrm>
            <a:off x="4429124" y="1500174"/>
            <a:ext cx="3429024" cy="2428892"/>
          </a:xfrm>
          <a:prstGeom prst="rect">
            <a:avLst/>
          </a:prstGeom>
          <a:solidFill>
            <a:schemeClr val="accent2">
              <a:lumMod val="60000"/>
              <a:lumOff val="4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2400" b="1" i="1" dirty="0">
                <a:solidFill>
                  <a:schemeClr val="tx1"/>
                </a:solidFill>
                <a:latin typeface="Times New Roman" pitchFamily="18" charset="0"/>
                <a:cs typeface="Times New Roman" pitchFamily="18" charset="0"/>
              </a:rPr>
              <a:t>по способу организации играющих</a:t>
            </a:r>
          </a:p>
          <a:p>
            <a:pPr algn="ctr"/>
            <a:r>
              <a:rPr lang="ru-RU" sz="2400" b="1" i="1" dirty="0">
                <a:solidFill>
                  <a:schemeClr val="tx1"/>
                </a:solidFill>
                <a:latin typeface="Times New Roman" pitchFamily="18" charset="0"/>
                <a:cs typeface="Times New Roman" pitchFamily="18" charset="0"/>
              </a:rPr>
              <a:t>( командные и некомандные)</a:t>
            </a:r>
          </a:p>
          <a:p>
            <a:pPr algn="ctr"/>
            <a:endParaRPr lang="ru-RU" sz="2400" dirty="0">
              <a:solidFill>
                <a:schemeClr val="tx1"/>
              </a:solidFill>
            </a:endParaRPr>
          </a:p>
        </p:txBody>
      </p:sp>
      <p:sp>
        <p:nvSpPr>
          <p:cNvPr id="6" name="Прямоугольник 5"/>
          <p:cNvSpPr/>
          <p:nvPr/>
        </p:nvSpPr>
        <p:spPr>
          <a:xfrm>
            <a:off x="857224" y="3857628"/>
            <a:ext cx="3571900" cy="2714644"/>
          </a:xfrm>
          <a:prstGeom prst="rect">
            <a:avLst/>
          </a:prstGeom>
          <a:solidFill>
            <a:schemeClr val="accent2">
              <a:lumMod val="60000"/>
              <a:lumOff val="4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2400" b="1" i="1" dirty="0">
                <a:solidFill>
                  <a:schemeClr val="tx1"/>
                </a:solidFill>
                <a:latin typeface="Times New Roman" pitchFamily="18" charset="0"/>
                <a:cs typeface="Times New Roman" pitchFamily="18" charset="0"/>
              </a:rPr>
              <a:t>по подвижности </a:t>
            </a:r>
          </a:p>
          <a:p>
            <a:pPr algn="ctr"/>
            <a:r>
              <a:rPr lang="ru-RU" sz="2400" b="1" i="1" dirty="0">
                <a:solidFill>
                  <a:schemeClr val="tx1"/>
                </a:solidFill>
                <a:latin typeface="Times New Roman" pitchFamily="18" charset="0"/>
                <a:cs typeface="Times New Roman" pitchFamily="18" charset="0"/>
              </a:rPr>
              <a:t>(малой, средней и большой подвижности)</a:t>
            </a:r>
          </a:p>
          <a:p>
            <a:pPr algn="ctr"/>
            <a:endParaRPr lang="ru-RU" sz="3600" dirty="0"/>
          </a:p>
        </p:txBody>
      </p:sp>
      <p:sp>
        <p:nvSpPr>
          <p:cNvPr id="7" name="Прямоугольник 6"/>
          <p:cNvSpPr/>
          <p:nvPr/>
        </p:nvSpPr>
        <p:spPr>
          <a:xfrm>
            <a:off x="4429124" y="3857628"/>
            <a:ext cx="3421582" cy="2714644"/>
          </a:xfrm>
          <a:prstGeom prst="rect">
            <a:avLst/>
          </a:prstGeom>
          <a:solidFill>
            <a:schemeClr val="accent2">
              <a:lumMod val="20000"/>
              <a:lumOff val="80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2400" b="1" i="1" dirty="0">
                <a:solidFill>
                  <a:schemeClr val="tx1"/>
                </a:solidFill>
                <a:latin typeface="Times New Roman" pitchFamily="18" charset="0"/>
                <a:cs typeface="Times New Roman" pitchFamily="18" charset="0"/>
              </a:rPr>
              <a:t>по сезону </a:t>
            </a:r>
          </a:p>
          <a:p>
            <a:pPr algn="ctr"/>
            <a:r>
              <a:rPr lang="ru-RU" sz="2400" b="1" i="1" dirty="0">
                <a:solidFill>
                  <a:schemeClr val="tx1"/>
                </a:solidFill>
                <a:latin typeface="Times New Roman" pitchFamily="18" charset="0"/>
                <a:cs typeface="Times New Roman" pitchFamily="18" charset="0"/>
              </a:rPr>
              <a:t>(летние и зимние)</a:t>
            </a:r>
          </a:p>
          <a:p>
            <a:pPr algn="ctr"/>
            <a:endParaRPr lang="ru-RU" sz="2400" b="1" i="1"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latin typeface="Times New Roman" pitchFamily="18" charset="0"/>
                <a:cs typeface="Times New Roman" pitchFamily="18" charset="0"/>
              </a:rPr>
              <a:t>«Горелки»</a:t>
            </a:r>
            <a:endParaRPr lang="ru-RU" dirty="0"/>
          </a:p>
        </p:txBody>
      </p:sp>
      <p:sp>
        <p:nvSpPr>
          <p:cNvPr id="3" name="Содержимое 2"/>
          <p:cNvSpPr>
            <a:spLocks noGrp="1"/>
          </p:cNvSpPr>
          <p:nvPr>
            <p:ph idx="1"/>
          </p:nvPr>
        </p:nvSpPr>
        <p:spPr/>
        <p:txBody>
          <a:bodyPr>
            <a:normAutofit fontScale="70000" lnSpcReduction="20000"/>
          </a:bodyPr>
          <a:lstStyle/>
          <a:p>
            <a:pPr>
              <a:buNone/>
            </a:pPr>
            <a:r>
              <a:rPr lang="ru-RU" b="1" dirty="0" smtClean="0">
                <a:latin typeface="Times New Roman" pitchFamily="18" charset="0"/>
                <a:cs typeface="Times New Roman" pitchFamily="18" charset="0"/>
              </a:rPr>
              <a:t>     Водящего  выбирают до начала игры. Все остальные образуют пары, преимущественно мальчик – девочка. Пары встают друг за другом, а водящий спиной к первой паре на определенном расстоянии. ему строго воспрещается оглядываться назад. После кто-то один или все вместе начинают приговаривать: "Гори, гори ясно! Чтобы не погасло. Глядь на небо, там птички летят , колокольчики звенят!"  Водящий смотрит в небо, а последняя пара бежит через стороны вперед, один человек через правую сторону, другой через левую сторону. Задача этой пары постараться встать впереди, взявшись за руки. Водящий старается поймать или хотя бы осалить одного из передвигающейся пары. Если это происходит, тот, кого осалили, становится водящим, а "старый" водящий занимает его место в паре. </a:t>
            </a:r>
          </a:p>
          <a:p>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ltLang="ru-RU" b="1" dirty="0" smtClean="0">
                <a:solidFill>
                  <a:srgbClr val="FF0000"/>
                </a:solidFill>
                <a:latin typeface="Times New Roman" pitchFamily="18" charset="0"/>
                <a:cs typeface="Times New Roman" pitchFamily="18" charset="0"/>
              </a:rPr>
              <a:t>«Пирог»</a:t>
            </a:r>
            <a:endParaRPr lang="ru-RU" dirty="0"/>
          </a:p>
        </p:txBody>
      </p:sp>
      <p:sp>
        <p:nvSpPr>
          <p:cNvPr id="3" name="Содержимое 2"/>
          <p:cNvSpPr>
            <a:spLocks noGrp="1"/>
          </p:cNvSpPr>
          <p:nvPr>
            <p:ph idx="1"/>
          </p:nvPr>
        </p:nvSpPr>
        <p:spPr/>
        <p:txBody>
          <a:bodyPr>
            <a:normAutofit fontScale="70000" lnSpcReduction="20000"/>
          </a:bodyPr>
          <a:lstStyle/>
          <a:p>
            <a:pPr algn="just" fontAlgn="t"/>
            <a:r>
              <a:rPr lang="ru-RU" altLang="ru-RU" b="1" dirty="0" smtClean="0">
                <a:latin typeface="Times New Roman" pitchFamily="18" charset="0"/>
                <a:cs typeface="Times New Roman" pitchFamily="18" charset="0"/>
              </a:rPr>
              <a:t>Играющие делятся на две команды. Команды становятся друг против друга. Между ними садится «пирог» (на него надета шапочка). Все дружно начинают расхваливать «пирог»: </a:t>
            </a:r>
          </a:p>
          <a:p>
            <a:pPr algn="ctr" fontAlgn="t">
              <a:buNone/>
            </a:pPr>
            <a:r>
              <a:rPr lang="ru-RU" altLang="ru-RU" b="1" dirty="0" smtClean="0">
                <a:latin typeface="Times New Roman" pitchFamily="18" charset="0"/>
                <a:cs typeface="Times New Roman" pitchFamily="18" charset="0"/>
              </a:rPr>
              <a:t/>
            </a:r>
            <a:br>
              <a:rPr lang="ru-RU" altLang="ru-RU" b="1" dirty="0" smtClean="0">
                <a:latin typeface="Times New Roman" pitchFamily="18" charset="0"/>
                <a:cs typeface="Times New Roman" pitchFamily="18" charset="0"/>
              </a:rPr>
            </a:br>
            <a:r>
              <a:rPr lang="ru-RU" altLang="ru-RU" b="1" dirty="0" smtClean="0">
                <a:latin typeface="Times New Roman" pitchFamily="18" charset="0"/>
                <a:cs typeface="Times New Roman" pitchFamily="18" charset="0"/>
              </a:rPr>
              <a:t>Вот он какой высоконький, </a:t>
            </a:r>
            <a:br>
              <a:rPr lang="ru-RU" altLang="ru-RU" b="1" dirty="0" smtClean="0">
                <a:latin typeface="Times New Roman" pitchFamily="18" charset="0"/>
                <a:cs typeface="Times New Roman" pitchFamily="18" charset="0"/>
              </a:rPr>
            </a:br>
            <a:r>
              <a:rPr lang="ru-RU" altLang="ru-RU" b="1" dirty="0" smtClean="0">
                <a:latin typeface="Times New Roman" pitchFamily="18" charset="0"/>
                <a:cs typeface="Times New Roman" pitchFamily="18" charset="0"/>
              </a:rPr>
              <a:t>Вот он какой </a:t>
            </a:r>
            <a:r>
              <a:rPr lang="ru-RU" altLang="ru-RU" b="1" dirty="0" err="1" smtClean="0">
                <a:latin typeface="Times New Roman" pitchFamily="18" charset="0"/>
                <a:cs typeface="Times New Roman" pitchFamily="18" charset="0"/>
              </a:rPr>
              <a:t>мякошенький</a:t>
            </a:r>
            <a:r>
              <a:rPr lang="ru-RU" altLang="ru-RU" b="1" dirty="0" smtClean="0">
                <a:latin typeface="Times New Roman" pitchFamily="18" charset="0"/>
                <a:cs typeface="Times New Roman" pitchFamily="18" charset="0"/>
              </a:rPr>
              <a:t>,</a:t>
            </a:r>
            <a:br>
              <a:rPr lang="ru-RU" altLang="ru-RU" b="1" dirty="0" smtClean="0">
                <a:latin typeface="Times New Roman" pitchFamily="18" charset="0"/>
                <a:cs typeface="Times New Roman" pitchFamily="18" charset="0"/>
              </a:rPr>
            </a:br>
            <a:r>
              <a:rPr lang="ru-RU" altLang="ru-RU" b="1" dirty="0" smtClean="0">
                <a:latin typeface="Times New Roman" pitchFamily="18" charset="0"/>
                <a:cs typeface="Times New Roman" pitchFamily="18" charset="0"/>
              </a:rPr>
              <a:t>Вот он какой широконький. </a:t>
            </a:r>
            <a:br>
              <a:rPr lang="ru-RU" altLang="ru-RU" b="1" dirty="0" smtClean="0">
                <a:latin typeface="Times New Roman" pitchFamily="18" charset="0"/>
                <a:cs typeface="Times New Roman" pitchFamily="18" charset="0"/>
              </a:rPr>
            </a:br>
            <a:r>
              <a:rPr lang="ru-RU" altLang="ru-RU" b="1" dirty="0" smtClean="0">
                <a:latin typeface="Times New Roman" pitchFamily="18" charset="0"/>
                <a:cs typeface="Times New Roman" pitchFamily="18" charset="0"/>
              </a:rPr>
              <a:t>Режь его да ешь!</a:t>
            </a:r>
          </a:p>
          <a:p>
            <a:pPr algn="just" fontAlgn="t">
              <a:buNone/>
            </a:pPr>
            <a:r>
              <a:rPr lang="ru-RU" altLang="ru-RU" b="1" dirty="0" smtClean="0">
                <a:latin typeface="Times New Roman" pitchFamily="18" charset="0"/>
                <a:cs typeface="Times New Roman" pitchFamily="18" charset="0"/>
              </a:rPr>
              <a:t> </a:t>
            </a:r>
            <a:br>
              <a:rPr lang="ru-RU" altLang="ru-RU" b="1" dirty="0" smtClean="0">
                <a:latin typeface="Times New Roman" pitchFamily="18" charset="0"/>
                <a:cs typeface="Times New Roman" pitchFamily="18" charset="0"/>
              </a:rPr>
            </a:br>
            <a:r>
              <a:rPr lang="ru-RU" altLang="ru-RU" b="1" dirty="0" smtClean="0">
                <a:latin typeface="Times New Roman" pitchFamily="18" charset="0"/>
                <a:cs typeface="Times New Roman" pitchFamily="18" charset="0"/>
              </a:rPr>
              <a:t>После этих слов играющие по одному из каждой команды бегут к «пирогу». Кто быстрее добежит до цели и дотронется до «пирога», тот и уводит его с собой. На место «пирога» садится ребенок из проигравшей команды. Так происходит до тех пор, пока не проиграют все в одной из команд.</a:t>
            </a:r>
          </a:p>
          <a:p>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altLang="ru-RU" b="1" dirty="0" smtClean="0">
                <a:solidFill>
                  <a:srgbClr val="FF0000"/>
                </a:solidFill>
                <a:latin typeface="Times New Roman" pitchFamily="18" charset="0"/>
                <a:cs typeface="Times New Roman" pitchFamily="18" charset="0"/>
              </a:rPr>
              <a:t> «Ключи»</a:t>
            </a:r>
            <a:br>
              <a:rPr lang="ru-RU" altLang="ru-RU" b="1" dirty="0" smtClean="0">
                <a:solidFill>
                  <a:srgbClr val="FF0000"/>
                </a:solidFill>
                <a:latin typeface="Times New Roman" pitchFamily="18" charset="0"/>
                <a:cs typeface="Times New Roman" pitchFamily="18" charset="0"/>
              </a:rPr>
            </a:br>
            <a:endParaRPr lang="ru-RU" dirty="0"/>
          </a:p>
        </p:txBody>
      </p:sp>
      <p:sp>
        <p:nvSpPr>
          <p:cNvPr id="3" name="Содержимое 2"/>
          <p:cNvSpPr>
            <a:spLocks noGrp="1"/>
          </p:cNvSpPr>
          <p:nvPr>
            <p:ph idx="1"/>
          </p:nvPr>
        </p:nvSpPr>
        <p:spPr/>
        <p:txBody>
          <a:bodyPr>
            <a:normAutofit/>
          </a:bodyPr>
          <a:lstStyle/>
          <a:p>
            <a:r>
              <a:rPr lang="ru-RU" b="1" dirty="0" smtClean="0">
                <a:solidFill>
                  <a:schemeClr val="tx1"/>
                </a:solidFill>
                <a:latin typeface="Times New Roman" pitchFamily="18" charset="0"/>
                <a:cs typeface="Times New Roman" pitchFamily="18" charset="0"/>
              </a:rPr>
              <a:t>После этого все играющие стараются поменяться местами. Водящий тоже старается занять пустой кружок. Тот кому не досталось места, становится водящим.</a:t>
            </a:r>
          </a:p>
          <a:p>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ltLang="ru-RU" b="1" dirty="0" smtClean="0">
                <a:solidFill>
                  <a:srgbClr val="FF0000"/>
                </a:solidFill>
                <a:latin typeface="Times New Roman" pitchFamily="18" charset="0"/>
                <a:cs typeface="Times New Roman" pitchFamily="18" charset="0"/>
              </a:rPr>
              <a:t>«</a:t>
            </a:r>
            <a:r>
              <a:rPr lang="ru-RU" altLang="ru-RU" b="1" dirty="0" err="1" smtClean="0">
                <a:solidFill>
                  <a:srgbClr val="FF0000"/>
                </a:solidFill>
                <a:latin typeface="Times New Roman" pitchFamily="18" charset="0"/>
                <a:cs typeface="Times New Roman" pitchFamily="18" charset="0"/>
              </a:rPr>
              <a:t>Бабка-Ёжка</a:t>
            </a:r>
            <a:r>
              <a:rPr lang="ru-RU" altLang="ru-RU" b="1" dirty="0" smtClean="0">
                <a:solidFill>
                  <a:srgbClr val="FF0000"/>
                </a:solidFill>
                <a:latin typeface="Times New Roman" pitchFamily="18" charset="0"/>
                <a:cs typeface="Times New Roman" pitchFamily="18" charset="0"/>
              </a:rPr>
              <a:t>»</a:t>
            </a:r>
            <a:endParaRPr lang="ru-RU" dirty="0"/>
          </a:p>
        </p:txBody>
      </p:sp>
      <p:sp>
        <p:nvSpPr>
          <p:cNvPr id="3" name="Содержимое 2"/>
          <p:cNvSpPr>
            <a:spLocks noGrp="1"/>
          </p:cNvSpPr>
          <p:nvPr>
            <p:ph idx="1"/>
          </p:nvPr>
        </p:nvSpPr>
        <p:spPr/>
        <p:txBody>
          <a:bodyPr>
            <a:normAutofit fontScale="62500" lnSpcReduction="20000"/>
          </a:bodyPr>
          <a:lstStyle/>
          <a:p>
            <a:pPr fontAlgn="t">
              <a:buNone/>
            </a:pPr>
            <a:r>
              <a:rPr lang="ru-RU" altLang="ru-RU" b="1" dirty="0" smtClean="0">
                <a:latin typeface="Times New Roman" pitchFamily="18" charset="0"/>
                <a:cs typeface="Times New Roman" pitchFamily="18" charset="0"/>
              </a:rPr>
              <a:t>    Дети образуют круг. В середину круга встает водящий — Бабка </a:t>
            </a:r>
            <a:r>
              <a:rPr lang="ru-RU" altLang="ru-RU" b="1" dirty="0" err="1" smtClean="0">
                <a:latin typeface="Times New Roman" pitchFamily="18" charset="0"/>
                <a:cs typeface="Times New Roman" pitchFamily="18" charset="0"/>
              </a:rPr>
              <a:t>Ежка</a:t>
            </a:r>
            <a:r>
              <a:rPr lang="ru-RU" altLang="ru-RU" b="1" dirty="0" smtClean="0">
                <a:latin typeface="Times New Roman" pitchFamily="18" charset="0"/>
                <a:cs typeface="Times New Roman" pitchFamily="18" charset="0"/>
              </a:rPr>
              <a:t>, в руках у нее «помело». Вокруг неё дети водят хоровод и поют: </a:t>
            </a:r>
            <a:br>
              <a:rPr lang="ru-RU" altLang="ru-RU" b="1" dirty="0" smtClean="0">
                <a:latin typeface="Times New Roman" pitchFamily="18" charset="0"/>
                <a:cs typeface="Times New Roman" pitchFamily="18" charset="0"/>
              </a:rPr>
            </a:br>
            <a:r>
              <a:rPr lang="ru-RU" altLang="ru-RU" b="1" dirty="0" smtClean="0">
                <a:latin typeface="Times New Roman" pitchFamily="18" charset="0"/>
                <a:cs typeface="Times New Roman" pitchFamily="18" charset="0"/>
              </a:rPr>
              <a:t>                Бабка </a:t>
            </a:r>
            <a:r>
              <a:rPr lang="ru-RU" altLang="ru-RU" b="1" dirty="0" err="1" smtClean="0">
                <a:latin typeface="Times New Roman" pitchFamily="18" charset="0"/>
                <a:cs typeface="Times New Roman" pitchFamily="18" charset="0"/>
              </a:rPr>
              <a:t>Ежка</a:t>
            </a:r>
            <a:r>
              <a:rPr lang="ru-RU" altLang="ru-RU" b="1" dirty="0" smtClean="0">
                <a:latin typeface="Times New Roman" pitchFamily="18" charset="0"/>
                <a:cs typeface="Times New Roman" pitchFamily="18" charset="0"/>
              </a:rPr>
              <a:t>  - Костяная Ножка</a:t>
            </a:r>
          </a:p>
          <a:p>
            <a:pPr fontAlgn="t">
              <a:buNone/>
            </a:pPr>
            <a:r>
              <a:rPr lang="ru-RU" altLang="ru-RU" b="1" dirty="0" smtClean="0">
                <a:latin typeface="Times New Roman" pitchFamily="18" charset="0"/>
                <a:cs typeface="Times New Roman" pitchFamily="18" charset="0"/>
              </a:rPr>
              <a:t>                С печки упала, </a:t>
            </a:r>
          </a:p>
          <a:p>
            <a:pPr fontAlgn="t">
              <a:buNone/>
            </a:pPr>
            <a:r>
              <a:rPr lang="ru-RU" altLang="ru-RU" b="1" dirty="0" smtClean="0">
                <a:latin typeface="Times New Roman" pitchFamily="18" charset="0"/>
                <a:cs typeface="Times New Roman" pitchFamily="18" charset="0"/>
              </a:rPr>
              <a:t>                Ногу сломала, </a:t>
            </a:r>
          </a:p>
          <a:p>
            <a:pPr fontAlgn="t">
              <a:buNone/>
            </a:pPr>
            <a:r>
              <a:rPr lang="ru-RU" altLang="ru-RU" b="1" dirty="0" smtClean="0">
                <a:latin typeface="Times New Roman" pitchFamily="18" charset="0"/>
                <a:cs typeface="Times New Roman" pitchFamily="18" charset="0"/>
              </a:rPr>
              <a:t>                А потом и говорит:</a:t>
            </a:r>
          </a:p>
          <a:p>
            <a:pPr fontAlgn="t">
              <a:buNone/>
            </a:pPr>
            <a:r>
              <a:rPr lang="ru-RU" altLang="ru-RU" b="1" dirty="0" smtClean="0">
                <a:latin typeface="Times New Roman" pitchFamily="18" charset="0"/>
                <a:cs typeface="Times New Roman" pitchFamily="18" charset="0"/>
              </a:rPr>
              <a:t>                У меня нога болит. </a:t>
            </a:r>
          </a:p>
          <a:p>
            <a:pPr fontAlgn="t">
              <a:buNone/>
            </a:pPr>
            <a:r>
              <a:rPr lang="ru-RU" altLang="ru-RU" b="1" dirty="0" smtClean="0">
                <a:latin typeface="Times New Roman" pitchFamily="18" charset="0"/>
                <a:cs typeface="Times New Roman" pitchFamily="18" charset="0"/>
              </a:rPr>
              <a:t>     После слов «у меня нога болит» Бабка </a:t>
            </a:r>
            <a:r>
              <a:rPr lang="ru-RU" altLang="ru-RU" b="1" dirty="0" err="1" smtClean="0">
                <a:latin typeface="Times New Roman" pitchFamily="18" charset="0"/>
                <a:cs typeface="Times New Roman" pitchFamily="18" charset="0"/>
              </a:rPr>
              <a:t>Ежка</a:t>
            </a:r>
            <a:r>
              <a:rPr lang="ru-RU" altLang="ru-RU" b="1" dirty="0" smtClean="0">
                <a:latin typeface="Times New Roman" pitchFamily="18" charset="0"/>
                <a:cs typeface="Times New Roman" pitchFamily="18" charset="0"/>
              </a:rPr>
              <a:t> скачет на одной ноге и старается кого-нибудь коснуться «помелом». Все разбегаются. К кому прикоснется — тот «заколдован» и замирает.</a:t>
            </a:r>
          </a:p>
          <a:p>
            <a:pPr fontAlgn="t">
              <a:buNone/>
            </a:pPr>
            <a:r>
              <a:rPr lang="ru-RU" altLang="ru-RU" b="1" dirty="0" smtClean="0">
                <a:latin typeface="Times New Roman" pitchFamily="18" charset="0"/>
                <a:cs typeface="Times New Roman" pitchFamily="18" charset="0"/>
              </a:rPr>
              <a:t>     Правила игры : «Заколдованный» стоит на месте. Выбирается другой водящий, когда «заколдованных»  станет много.</a:t>
            </a:r>
          </a:p>
          <a:p>
            <a:pPr fontAlgn="t">
              <a:buNone/>
            </a:pPr>
            <a:r>
              <a:rPr lang="ru-RU" altLang="ru-RU" b="1" dirty="0" smtClean="0">
                <a:latin typeface="Times New Roman" pitchFamily="18" charset="0"/>
                <a:cs typeface="Times New Roman" pitchFamily="18" charset="0"/>
              </a:rPr>
              <a:t>     Вариант: пойманный становится бабкой </a:t>
            </a:r>
            <a:r>
              <a:rPr lang="ru-RU" altLang="ru-RU" b="1" dirty="0" err="1" smtClean="0">
                <a:latin typeface="Times New Roman" pitchFamily="18" charset="0"/>
                <a:cs typeface="Times New Roman" pitchFamily="18" charset="0"/>
              </a:rPr>
              <a:t>Ёжкой</a:t>
            </a:r>
            <a:r>
              <a:rPr lang="ru-RU" altLang="ru-RU" b="1" dirty="0" smtClean="0">
                <a:latin typeface="Times New Roman" pitchFamily="18" charset="0"/>
                <a:cs typeface="Times New Roman" pitchFamily="18" charset="0"/>
              </a:rPr>
              <a:t>.</a:t>
            </a:r>
          </a:p>
          <a:p>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latin typeface="Times New Roman" pitchFamily="18" charset="0"/>
                <a:cs typeface="Times New Roman" pitchFamily="18" charset="0"/>
              </a:rPr>
              <a:t>«Бубенцы»</a:t>
            </a:r>
            <a:endParaRPr lang="ru-RU" dirty="0"/>
          </a:p>
        </p:txBody>
      </p:sp>
      <p:sp>
        <p:nvSpPr>
          <p:cNvPr id="3" name="Содержимое 2"/>
          <p:cNvSpPr>
            <a:spLocks noGrp="1"/>
          </p:cNvSpPr>
          <p:nvPr>
            <p:ph idx="1"/>
          </p:nvPr>
        </p:nvSpPr>
        <p:spPr/>
        <p:txBody>
          <a:bodyPr>
            <a:normAutofit fontScale="70000" lnSpcReduction="20000"/>
          </a:bodyPr>
          <a:lstStyle/>
          <a:p>
            <a:pPr>
              <a:buNone/>
            </a:pPr>
            <a:r>
              <a:rPr lang="ru-RU" altLang="ru-RU" b="1" dirty="0" smtClean="0">
                <a:latin typeface="Times New Roman" pitchFamily="18" charset="0"/>
                <a:cs typeface="Times New Roman" pitchFamily="18" charset="0"/>
              </a:rPr>
              <a:t>    Дети встают в круг. На середину выходят двое - один с бубенцом или колокольчиком, другой - с завязанными глазами. </a:t>
            </a:r>
          </a:p>
          <a:p>
            <a:pPr>
              <a:buNone/>
            </a:pPr>
            <a:r>
              <a:rPr lang="ru-RU" altLang="ru-RU" b="1" dirty="0" smtClean="0">
                <a:latin typeface="Times New Roman" pitchFamily="18" charset="0"/>
                <a:cs typeface="Times New Roman" pitchFamily="18" charset="0"/>
              </a:rPr>
              <a:t>                                       Все дети говорят:</a:t>
            </a:r>
          </a:p>
          <a:p>
            <a:pPr algn="ctr">
              <a:buNone/>
            </a:pPr>
            <a:r>
              <a:rPr lang="ru-RU" altLang="ru-RU" b="1" dirty="0" smtClean="0">
                <a:latin typeface="Times New Roman" pitchFamily="18" charset="0"/>
                <a:cs typeface="Times New Roman" pitchFamily="18" charset="0"/>
              </a:rPr>
              <a:t>              </a:t>
            </a:r>
            <a:r>
              <a:rPr lang="ru-RU" altLang="ru-RU" b="1" dirty="0" err="1" smtClean="0">
                <a:latin typeface="Times New Roman" pitchFamily="18" charset="0"/>
                <a:cs typeface="Times New Roman" pitchFamily="18" charset="0"/>
              </a:rPr>
              <a:t>Трынцы-брынцы</a:t>
            </a:r>
            <a:r>
              <a:rPr lang="ru-RU" altLang="ru-RU" b="1" dirty="0" smtClean="0">
                <a:latin typeface="Times New Roman" pitchFamily="18" charset="0"/>
                <a:cs typeface="Times New Roman" pitchFamily="18" charset="0"/>
              </a:rPr>
              <a:t>, бубенцы,</a:t>
            </a:r>
          </a:p>
          <a:p>
            <a:pPr algn="ctr">
              <a:buNone/>
            </a:pPr>
            <a:r>
              <a:rPr lang="ru-RU" altLang="ru-RU" b="1" dirty="0" smtClean="0">
                <a:latin typeface="Times New Roman" pitchFamily="18" charset="0"/>
                <a:cs typeface="Times New Roman" pitchFamily="18" charset="0"/>
              </a:rPr>
              <a:t>        Раззвонились удальцы: </a:t>
            </a:r>
          </a:p>
          <a:p>
            <a:pPr algn="ctr">
              <a:buNone/>
            </a:pPr>
            <a:r>
              <a:rPr lang="ru-RU" altLang="ru-RU" b="1" dirty="0" smtClean="0">
                <a:latin typeface="Times New Roman" pitchFamily="18" charset="0"/>
                <a:cs typeface="Times New Roman" pitchFamily="18" charset="0"/>
              </a:rPr>
              <a:t>   </a:t>
            </a:r>
            <a:r>
              <a:rPr lang="ru-RU" altLang="ru-RU" b="1" dirty="0" err="1" smtClean="0">
                <a:latin typeface="Times New Roman" pitchFamily="18" charset="0"/>
                <a:cs typeface="Times New Roman" pitchFamily="18" charset="0"/>
              </a:rPr>
              <a:t>Диги-диги-диги-дон</a:t>
            </a:r>
            <a:r>
              <a:rPr lang="ru-RU" altLang="ru-RU" b="1" dirty="0" smtClean="0">
                <a:latin typeface="Times New Roman" pitchFamily="18" charset="0"/>
                <a:cs typeface="Times New Roman" pitchFamily="18" charset="0"/>
              </a:rPr>
              <a:t>,</a:t>
            </a:r>
            <a:br>
              <a:rPr lang="ru-RU" altLang="ru-RU" b="1" dirty="0" smtClean="0">
                <a:latin typeface="Times New Roman" pitchFamily="18" charset="0"/>
                <a:cs typeface="Times New Roman" pitchFamily="18" charset="0"/>
              </a:rPr>
            </a:br>
            <a:r>
              <a:rPr lang="ru-RU" altLang="ru-RU" b="1" dirty="0" smtClean="0">
                <a:latin typeface="Times New Roman" pitchFamily="18" charset="0"/>
                <a:cs typeface="Times New Roman" pitchFamily="18" charset="0"/>
              </a:rPr>
              <a:t>Отгадай, откуда звон!</a:t>
            </a:r>
          </a:p>
          <a:p>
            <a:pPr>
              <a:buNone/>
            </a:pPr>
            <a:r>
              <a:rPr lang="ru-RU" altLang="ru-RU" b="1" dirty="0" smtClean="0">
                <a:latin typeface="Times New Roman" pitchFamily="18" charset="0"/>
                <a:cs typeface="Times New Roman" pitchFamily="18" charset="0"/>
              </a:rPr>
              <a:t>     После этих слов "</a:t>
            </a:r>
            <a:r>
              <a:rPr lang="ru-RU" altLang="ru-RU" b="1" dirty="0" err="1" smtClean="0">
                <a:latin typeface="Times New Roman" pitchFamily="18" charset="0"/>
                <a:cs typeface="Times New Roman" pitchFamily="18" charset="0"/>
              </a:rPr>
              <a:t>жмурка</a:t>
            </a:r>
            <a:r>
              <a:rPr lang="ru-RU" altLang="ru-RU" b="1" dirty="0" smtClean="0">
                <a:latin typeface="Times New Roman" pitchFamily="18" charset="0"/>
                <a:cs typeface="Times New Roman" pitchFamily="18" charset="0"/>
              </a:rPr>
              <a:t>" ловит увертывающегося игрока.</a:t>
            </a:r>
          </a:p>
          <a:p>
            <a:pPr>
              <a:buNone/>
            </a:pPr>
            <a:r>
              <a:rPr lang="ru-RU" altLang="ru-RU" b="1" dirty="0" smtClean="0">
                <a:latin typeface="Times New Roman" pitchFamily="18" charset="0"/>
                <a:cs typeface="Times New Roman" pitchFamily="18" charset="0"/>
              </a:rPr>
              <a:t>     Правила:  Ловить начинать только после слов «Звон!». Игрок, которого ловят, не должен выбегать за пределы круга.</a:t>
            </a:r>
            <a:br>
              <a:rPr lang="ru-RU" altLang="ru-RU" b="1" dirty="0" smtClean="0">
                <a:latin typeface="Times New Roman" pitchFamily="18" charset="0"/>
                <a:cs typeface="Times New Roman" pitchFamily="18" charset="0"/>
              </a:rPr>
            </a:br>
            <a:r>
              <a:rPr lang="ru-RU" altLang="ru-RU" b="1" dirty="0" smtClean="0">
                <a:latin typeface="Times New Roman" pitchFamily="18" charset="0"/>
                <a:cs typeface="Times New Roman" pitchFamily="18" charset="0"/>
              </a:rPr>
              <a:t> </a:t>
            </a:r>
            <a:br>
              <a:rPr lang="ru-RU" altLang="ru-RU" b="1" dirty="0" smtClean="0">
                <a:latin typeface="Times New Roman" pitchFamily="18" charset="0"/>
                <a:cs typeface="Times New Roman" pitchFamily="18" charset="0"/>
              </a:rPr>
            </a:br>
            <a:endParaRPr lang="ru-RU" altLang="ru-RU" b="1" dirty="0" smtClean="0">
              <a:latin typeface="Times New Roman" pitchFamily="18" charset="0"/>
              <a:cs typeface="Times New Roman" pitchFamily="18" charset="0"/>
            </a:endParaRPr>
          </a:p>
          <a:p>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lvl="1" algn="ctr" rtl="0">
              <a:spcBef>
                <a:spcPct val="0"/>
              </a:spcBef>
            </a:pPr>
            <a:r>
              <a:rPr lang="ru-RU" sz="4000" b="1" i="1" dirty="0" smtClean="0">
                <a:solidFill>
                  <a:srgbClr val="FF0000"/>
                </a:solidFill>
                <a:latin typeface="Times New Roman" panose="02020603050405020304" pitchFamily="18" charset="0"/>
                <a:cs typeface="Times New Roman" panose="02020603050405020304" pitchFamily="18" charset="0"/>
              </a:rPr>
              <a:t>Вывод</a:t>
            </a:r>
            <a:br>
              <a:rPr lang="ru-RU" sz="4000" b="1" i="1" dirty="0" smtClean="0">
                <a:solidFill>
                  <a:srgbClr val="FF0000"/>
                </a:solidFill>
                <a:latin typeface="Times New Roman" panose="02020603050405020304" pitchFamily="18" charset="0"/>
                <a:cs typeface="Times New Roman" panose="02020603050405020304" pitchFamily="18" charset="0"/>
              </a:rPr>
            </a:br>
            <a:endParaRPr lang="ru-RU" i="1" dirty="0"/>
          </a:p>
        </p:txBody>
      </p:sp>
      <p:sp>
        <p:nvSpPr>
          <p:cNvPr id="3" name="Содержимое 2"/>
          <p:cNvSpPr>
            <a:spLocks noGrp="1"/>
          </p:cNvSpPr>
          <p:nvPr>
            <p:ph idx="1"/>
          </p:nvPr>
        </p:nvSpPr>
        <p:spPr/>
        <p:txBody>
          <a:bodyPr/>
          <a:lstStyle/>
          <a:p>
            <a:pPr>
              <a:buNone/>
            </a:pPr>
            <a:r>
              <a:rPr lang="ru-RU" b="1" i="1" dirty="0" smtClean="0">
                <a:latin typeface="Times New Roman" panose="02020603050405020304" pitchFamily="18" charset="0"/>
                <a:cs typeface="Times New Roman" panose="02020603050405020304" pitchFamily="18" charset="0"/>
              </a:rPr>
              <a:t>    Использование русских народных игр в воспитании дошкольников помогает духовному  совершенствованию  личности ребенка, расширению его историко-культурного кругозора и повышению уровня национального самосознания.</a:t>
            </a: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r"/>
            <a:r>
              <a:rPr lang="ru-RU" sz="1800" b="1" i="1" dirty="0" smtClean="0">
                <a:solidFill>
                  <a:srgbClr val="FF0000"/>
                </a:solidFill>
                <a:latin typeface="Times New Roman" pitchFamily="18" charset="0"/>
                <a:cs typeface="Times New Roman" pitchFamily="18" charset="0"/>
              </a:rPr>
              <a:t>«Подвижная игра является </a:t>
            </a:r>
            <a:br>
              <a:rPr lang="ru-RU" sz="1800" b="1" i="1" dirty="0" smtClean="0">
                <a:solidFill>
                  <a:srgbClr val="FF0000"/>
                </a:solidFill>
                <a:latin typeface="Times New Roman" pitchFamily="18" charset="0"/>
                <a:cs typeface="Times New Roman" pitchFamily="18" charset="0"/>
              </a:rPr>
            </a:br>
            <a:r>
              <a:rPr lang="ru-RU" sz="1800" b="1" i="1" dirty="0" smtClean="0">
                <a:solidFill>
                  <a:srgbClr val="FF0000"/>
                </a:solidFill>
                <a:latin typeface="Times New Roman" pitchFamily="18" charset="0"/>
                <a:cs typeface="Times New Roman" pitchFamily="18" charset="0"/>
              </a:rPr>
              <a:t>           упражнением, посредством которого </a:t>
            </a:r>
            <a:br>
              <a:rPr lang="ru-RU" sz="1800" b="1" i="1" dirty="0" smtClean="0">
                <a:solidFill>
                  <a:srgbClr val="FF0000"/>
                </a:solidFill>
                <a:latin typeface="Times New Roman" pitchFamily="18" charset="0"/>
                <a:cs typeface="Times New Roman" pitchFamily="18" charset="0"/>
              </a:rPr>
            </a:br>
            <a:r>
              <a:rPr lang="ru-RU" sz="1800" b="1" i="1" dirty="0" smtClean="0">
                <a:solidFill>
                  <a:srgbClr val="FF0000"/>
                </a:solidFill>
                <a:latin typeface="Times New Roman" pitchFamily="18" charset="0"/>
                <a:cs typeface="Times New Roman" pitchFamily="18" charset="0"/>
              </a:rPr>
              <a:t>                         ребенок  готовится к жизни»</a:t>
            </a:r>
            <a:br>
              <a:rPr lang="ru-RU" sz="1800" b="1" i="1" dirty="0" smtClean="0">
                <a:solidFill>
                  <a:srgbClr val="FF0000"/>
                </a:solidFill>
                <a:latin typeface="Times New Roman" pitchFamily="18" charset="0"/>
                <a:cs typeface="Times New Roman" pitchFamily="18" charset="0"/>
              </a:rPr>
            </a:br>
            <a:r>
              <a:rPr lang="ru-RU" sz="1800" b="1" i="1" dirty="0" smtClean="0">
                <a:solidFill>
                  <a:srgbClr val="FF0000"/>
                </a:solidFill>
                <a:latin typeface="Times New Roman" pitchFamily="18" charset="0"/>
                <a:cs typeface="Times New Roman" pitchFamily="18" charset="0"/>
              </a:rPr>
              <a:t>                                                    П. Ф. Лесгафт</a:t>
            </a:r>
            <a:endParaRPr lang="ru-RU" sz="1800" dirty="0"/>
          </a:p>
        </p:txBody>
      </p:sp>
      <p:sp>
        <p:nvSpPr>
          <p:cNvPr id="3" name="Содержимое 2"/>
          <p:cNvSpPr>
            <a:spLocks noGrp="1"/>
          </p:cNvSpPr>
          <p:nvPr>
            <p:ph idx="1"/>
          </p:nvPr>
        </p:nvSpPr>
        <p:spPr>
          <a:xfrm>
            <a:off x="457200" y="1428736"/>
            <a:ext cx="8229600" cy="4786345"/>
          </a:xfrm>
        </p:spPr>
        <p:txBody>
          <a:bodyPr>
            <a:normAutofit fontScale="92500" lnSpcReduction="20000"/>
          </a:bodyPr>
          <a:lstStyle/>
          <a:p>
            <a:pPr algn="just"/>
            <a:r>
              <a:rPr lang="ru-RU" sz="2400" b="1" i="1" dirty="0" smtClean="0">
                <a:latin typeface="Times New Roman" pitchFamily="18" charset="0"/>
                <a:cs typeface="Times New Roman" pitchFamily="18" charset="0"/>
              </a:rPr>
              <a:t>Народные игры  представляют собой основу начального этапа формирования гармонически развитой, активной личности, сочетающей в себе духовное богатство, моральную чистоту и физическое совершенство. Радость  движения сочетается с духовным обогащением детей. Через игру воспитывается чувство ответственности перед коллективом, умение действовать в команде. Таким образом, подвижная игра – это школа воспитания, в которой есть свои «учебные предметы». Одни из них развивают у детей ловкость, меткость, быстроту и силу; другие учат премудростям жизни, добру и справедливости, чести и порядочности, любви и долгу.</a:t>
            </a:r>
          </a:p>
          <a:p>
            <a:pPr algn="just"/>
            <a:r>
              <a:rPr lang="ru-RU" sz="2400" b="1" i="1" dirty="0" smtClean="0">
                <a:latin typeface="Times New Roman" pitchFamily="18" charset="0"/>
                <a:cs typeface="Times New Roman" pitchFamily="18" charset="0"/>
              </a:rPr>
              <a:t>      Подвижные игры – это наше детство. Кто не помнит известных всем пряток, </a:t>
            </a:r>
            <a:r>
              <a:rPr lang="ru-RU" sz="2400" b="1" i="1" dirty="0" err="1" smtClean="0">
                <a:latin typeface="Times New Roman" pitchFamily="18" charset="0"/>
                <a:cs typeface="Times New Roman" pitchFamily="18" charset="0"/>
              </a:rPr>
              <a:t>ловишек</a:t>
            </a:r>
            <a:r>
              <a:rPr lang="ru-RU" sz="2400" b="1" i="1" dirty="0" smtClean="0">
                <a:latin typeface="Times New Roman" pitchFamily="18" charset="0"/>
                <a:cs typeface="Times New Roman" pitchFamily="18" charset="0"/>
              </a:rPr>
              <a:t>, салочек! Когда они возникли? Кто придумал эти игры? Они созданы народом, так же как сказки и песни.</a:t>
            </a:r>
          </a:p>
          <a:p>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solidFill>
                  <a:srgbClr val="FF0000"/>
                </a:solidFill>
                <a:latin typeface="Times New Roman" pitchFamily="18" charset="0"/>
                <a:cs typeface="Times New Roman" pitchFamily="18" charset="0"/>
              </a:rPr>
              <a:t>Из истории</a:t>
            </a:r>
            <a:endParaRPr lang="ru-RU" dirty="0"/>
          </a:p>
        </p:txBody>
      </p:sp>
      <p:sp>
        <p:nvSpPr>
          <p:cNvPr id="3" name="Содержимое 2"/>
          <p:cNvSpPr>
            <a:spLocks noGrp="1"/>
          </p:cNvSpPr>
          <p:nvPr>
            <p:ph idx="1"/>
          </p:nvPr>
        </p:nvSpPr>
        <p:spPr>
          <a:xfrm>
            <a:off x="457200" y="1214423"/>
            <a:ext cx="8229600" cy="3000396"/>
          </a:xfrm>
        </p:spPr>
        <p:txBody>
          <a:bodyPr>
            <a:normAutofit fontScale="70000" lnSpcReduction="20000"/>
          </a:bodyPr>
          <a:lstStyle/>
          <a:p>
            <a:pPr algn="just">
              <a:spcBef>
                <a:spcPts val="0"/>
              </a:spcBef>
              <a:defRPr/>
            </a:pPr>
            <a:r>
              <a:rPr lang="ru-RU" b="1" i="1" dirty="0">
                <a:latin typeface="Times New Roman" pitchFamily="18" charset="0"/>
                <a:cs typeface="Times New Roman" pitchFamily="18" charset="0"/>
              </a:rPr>
              <a:t>Русские народные подвижные игры имеют многотысячелетнюю историю: они сохранились до наших дней со времен глубокой старины, передавались из поколения в поколение, вбирая в себя лучшие национальные традиции.</a:t>
            </a:r>
          </a:p>
          <a:p>
            <a:pPr algn="just">
              <a:spcBef>
                <a:spcPts val="0"/>
              </a:spcBef>
              <a:defRPr/>
            </a:pPr>
            <a:r>
              <a:rPr lang="ru-RU" b="1" i="1" dirty="0">
                <a:latin typeface="Times New Roman" pitchFamily="18" charset="0"/>
                <a:cs typeface="Times New Roman" pitchFamily="18" charset="0"/>
              </a:rPr>
              <a:t>     Дети раннего возраста воспитывались в семьях на прибаутках, </a:t>
            </a:r>
            <a:r>
              <a:rPr lang="ru-RU" b="1" i="1" dirty="0" err="1">
                <a:latin typeface="Times New Roman" pitchFamily="18" charset="0"/>
                <a:cs typeface="Times New Roman" pitchFamily="18" charset="0"/>
              </a:rPr>
              <a:t>потешках</a:t>
            </a:r>
            <a:r>
              <a:rPr lang="ru-RU" b="1" i="1" dirty="0">
                <a:latin typeface="Times New Roman" pitchFamily="18" charset="0"/>
                <a:cs typeface="Times New Roman" pitchFamily="18" charset="0"/>
              </a:rPr>
              <a:t>, играх-забавах,  связанных с первоначальными движениями самого малыша. В жизни более старших детей бытовали народные игры с разнообразным двигательным содержанием, включающие заманчивые для ребят зачины, </a:t>
            </a:r>
            <a:r>
              <a:rPr lang="ru-RU" b="1" i="1" dirty="0" err="1">
                <a:latin typeface="Times New Roman" pitchFamily="18" charset="0"/>
                <a:cs typeface="Times New Roman" pitchFamily="18" charset="0"/>
              </a:rPr>
              <a:t>певалки</a:t>
            </a:r>
            <a:r>
              <a:rPr lang="ru-RU" b="1" i="1" dirty="0">
                <a:latin typeface="Times New Roman" pitchFamily="18" charset="0"/>
                <a:cs typeface="Times New Roman" pitchFamily="18" charset="0"/>
              </a:rPr>
              <a:t>, считалки. </a:t>
            </a:r>
          </a:p>
          <a:p>
            <a:endParaRPr lang="ru-RU" dirty="0"/>
          </a:p>
        </p:txBody>
      </p:sp>
      <p:pic>
        <p:nvPicPr>
          <p:cNvPr id="2050" name="Picture 2"/>
          <p:cNvPicPr>
            <a:picLocks noChangeAspect="1" noChangeArrowheads="1"/>
          </p:cNvPicPr>
          <p:nvPr/>
        </p:nvPicPr>
        <p:blipFill>
          <a:blip r:embed="rId2"/>
          <a:srcRect/>
          <a:stretch>
            <a:fillRect/>
          </a:stretch>
        </p:blipFill>
        <p:spPr bwMode="auto">
          <a:xfrm>
            <a:off x="857225" y="4071942"/>
            <a:ext cx="4000527" cy="2428892"/>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5000628" y="4071942"/>
            <a:ext cx="3643338" cy="2428892"/>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225932"/>
          </a:xfrm>
        </p:spPr>
        <p:txBody>
          <a:bodyPr>
            <a:normAutofit/>
          </a:bodyPr>
          <a:lstStyle/>
          <a:p>
            <a:pPr algn="just"/>
            <a:r>
              <a:rPr lang="ru-RU" sz="2200" b="1" i="1" dirty="0" smtClean="0">
                <a:latin typeface="Times New Roman" pitchFamily="18" charset="0"/>
                <a:cs typeface="Times New Roman" pitchFamily="18" charset="0"/>
              </a:rPr>
              <a:t>В русских народных играх сохранились особенные черты русского характера.  Знакомя детей с русскими народными играми, мы через игровой фольклор расширяем и закрепляем знания детей о русском народном творчестве, традициях, развиваем в них патриотизм. В народных играх много юмора, шуток, соревновательного задора; движения точны и образны, часто сопровождаются неожиданными веселыми моментами, заманчивыми и любимыми детьми считалками, жеребьевками, </a:t>
            </a:r>
            <a:r>
              <a:rPr lang="ru-RU" sz="2200" b="1" i="1" dirty="0" err="1" smtClean="0">
                <a:latin typeface="Times New Roman" pitchFamily="18" charset="0"/>
                <a:cs typeface="Times New Roman" pitchFamily="18" charset="0"/>
              </a:rPr>
              <a:t>потешками</a:t>
            </a:r>
            <a:r>
              <a:rPr lang="ru-RU" sz="2200" b="1" i="1" dirty="0" smtClean="0">
                <a:latin typeface="Times New Roman" pitchFamily="18" charset="0"/>
                <a:cs typeface="Times New Roman" pitchFamily="18" charset="0"/>
              </a:rPr>
              <a:t>, что делает эти игры привлекательными для детей и обеспечивает их сохранность и передачу из поколения в поколение</a:t>
            </a:r>
            <a:endParaRPr lang="ru-RU" dirty="0"/>
          </a:p>
        </p:txBody>
      </p:sp>
      <p:pic>
        <p:nvPicPr>
          <p:cNvPr id="3074" name="Picture 2"/>
          <p:cNvPicPr>
            <a:picLocks noGrp="1" noChangeAspect="1" noChangeArrowheads="1"/>
          </p:cNvPicPr>
          <p:nvPr>
            <p:ph idx="1"/>
          </p:nvPr>
        </p:nvPicPr>
        <p:blipFill>
          <a:blip r:embed="rId2"/>
          <a:srcRect/>
          <a:stretch>
            <a:fillRect/>
          </a:stretch>
        </p:blipFill>
        <p:spPr bwMode="auto">
          <a:xfrm>
            <a:off x="500034" y="4214818"/>
            <a:ext cx="4786346" cy="2286016"/>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511684"/>
          </a:xfrm>
        </p:spPr>
        <p:txBody>
          <a:bodyPr>
            <a:noAutofit/>
          </a:bodyPr>
          <a:lstStyle/>
          <a:p>
            <a:pPr algn="just"/>
            <a:r>
              <a:rPr lang="ru-RU" sz="2000" b="1" i="1" dirty="0" smtClean="0">
                <a:latin typeface="Times New Roman" pitchFamily="18" charset="0"/>
                <a:cs typeface="Times New Roman" pitchFamily="18" charset="0"/>
              </a:rPr>
              <a:t>Несомненна роль народной игры в умственном воспитании детей. С ее помощью они познают окружающий мир, овладевают пространственной терминология. Учатся осознанно действовать в изменившейся игровой ситуации, соблюдать правила игры развивается внимание, мышление, воображение, память.</a:t>
            </a:r>
            <a:br>
              <a:rPr lang="ru-RU" sz="2000" b="1" i="1" dirty="0" smtClean="0">
                <a:latin typeface="Times New Roman" pitchFamily="18" charset="0"/>
                <a:cs typeface="Times New Roman" pitchFamily="18" charset="0"/>
              </a:rPr>
            </a:br>
            <a:r>
              <a:rPr lang="ru-RU" sz="2000" b="1" i="1" dirty="0" smtClean="0">
                <a:latin typeface="Times New Roman" pitchFamily="18" charset="0"/>
                <a:cs typeface="Times New Roman" pitchFamily="18" charset="0"/>
              </a:rPr>
              <a:t>        Подвижные игры способствуют развитию речи ребенка, с их помощью обогащается словарный запас, так как игры часто сопровождаются песнями, стихотворениями считалками. </a:t>
            </a:r>
            <a:br>
              <a:rPr lang="ru-RU" sz="2000" b="1" i="1" dirty="0" smtClean="0">
                <a:latin typeface="Times New Roman" pitchFamily="18" charset="0"/>
                <a:cs typeface="Times New Roman" pitchFamily="18" charset="0"/>
              </a:rPr>
            </a:br>
            <a:r>
              <a:rPr lang="ru-RU" sz="2000" b="1" i="1" dirty="0" smtClean="0">
                <a:latin typeface="Times New Roman" pitchFamily="18" charset="0"/>
                <a:cs typeface="Times New Roman" pitchFamily="18" charset="0"/>
              </a:rPr>
              <a:t>     В играх совершенствуется эстетическое восприятие мира. Дети познают красоту движений их образность, у них развивается чувство ритма.</a:t>
            </a:r>
            <a:br>
              <a:rPr lang="ru-RU" sz="2000" b="1" i="1" dirty="0" smtClean="0">
                <a:latin typeface="Times New Roman" pitchFamily="18" charset="0"/>
                <a:cs typeface="Times New Roman" pitchFamily="18" charset="0"/>
              </a:rPr>
            </a:br>
            <a:r>
              <a:rPr lang="ru-RU" sz="2000" b="1" i="1" dirty="0" smtClean="0">
                <a:latin typeface="Times New Roman" pitchFamily="18" charset="0"/>
                <a:cs typeface="Times New Roman" pitchFamily="18" charset="0"/>
              </a:rPr>
              <a:t>Их можно с успехом использовать в работе с детьми во время прогулок </a:t>
            </a:r>
            <a:r>
              <a:rPr lang="ru-RU" sz="2000" b="1" i="1" dirty="0" err="1" smtClean="0">
                <a:latin typeface="Times New Roman" pitchFamily="18" charset="0"/>
                <a:cs typeface="Times New Roman" pitchFamily="18" charset="0"/>
              </a:rPr>
              <a:t>физпаузах</a:t>
            </a:r>
            <a:r>
              <a:rPr lang="ru-RU" sz="2000" b="1" i="1" dirty="0" smtClean="0">
                <a:latin typeface="Times New Roman" pitchFamily="18" charset="0"/>
                <a:cs typeface="Times New Roman" pitchFamily="18" charset="0"/>
              </a:rPr>
              <a:t>, динамических минутах, на занятиях физической культурой. </a:t>
            </a:r>
            <a:br>
              <a:rPr lang="ru-RU" sz="2000" b="1" i="1" dirty="0" smtClean="0">
                <a:latin typeface="Times New Roman" pitchFamily="18" charset="0"/>
                <a:cs typeface="Times New Roman" pitchFamily="18" charset="0"/>
              </a:rPr>
            </a:br>
            <a:endParaRPr lang="ru-RU" sz="2000" dirty="0"/>
          </a:p>
        </p:txBody>
      </p:sp>
      <p:pic>
        <p:nvPicPr>
          <p:cNvPr id="4099" name="Picture 3"/>
          <p:cNvPicPr>
            <a:picLocks noGrp="1" noChangeAspect="1" noChangeArrowheads="1"/>
          </p:cNvPicPr>
          <p:nvPr>
            <p:ph idx="1"/>
          </p:nvPr>
        </p:nvPicPr>
        <p:blipFill>
          <a:blip r:embed="rId2"/>
          <a:srcRect/>
          <a:stretch>
            <a:fillRect/>
          </a:stretch>
        </p:blipFill>
        <p:spPr bwMode="auto">
          <a:xfrm>
            <a:off x="571473" y="4286257"/>
            <a:ext cx="3286147" cy="2285994"/>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marL="914400" lvl="1" indent="-457200">
              <a:spcBef>
                <a:spcPts val="0"/>
              </a:spcBef>
            </a:pPr>
            <a:r>
              <a:rPr lang="ru-RU" sz="3100" b="1" i="1" dirty="0" smtClean="0">
                <a:solidFill>
                  <a:srgbClr val="FF0000"/>
                </a:solidFill>
                <a:latin typeface="Times New Roman" pitchFamily="18" charset="0"/>
                <a:cs typeface="Times New Roman" pitchFamily="18" charset="0"/>
              </a:rPr>
              <a:t>Особенности организации</a:t>
            </a:r>
            <a:br>
              <a:rPr lang="ru-RU" sz="3100" b="1" i="1" dirty="0" smtClean="0">
                <a:solidFill>
                  <a:srgbClr val="FF0000"/>
                </a:solidFill>
                <a:latin typeface="Times New Roman" pitchFamily="18" charset="0"/>
                <a:cs typeface="Times New Roman" pitchFamily="18" charset="0"/>
              </a:rPr>
            </a:br>
            <a:r>
              <a:rPr lang="ru-RU" sz="3100" b="1" i="1" dirty="0" smtClean="0">
                <a:solidFill>
                  <a:srgbClr val="FF0000"/>
                </a:solidFill>
                <a:latin typeface="Times New Roman" pitchFamily="18" charset="0"/>
                <a:cs typeface="Times New Roman" pitchFamily="18" charset="0"/>
              </a:rPr>
              <a:t>  народных подвижных игр.</a:t>
            </a:r>
            <a:r>
              <a:rPr lang="ru-RU" sz="3200" b="1" i="1" dirty="0" smtClean="0">
                <a:solidFill>
                  <a:srgbClr val="FF0000"/>
                </a:solidFill>
                <a:latin typeface="Times New Roman" pitchFamily="18" charset="0"/>
                <a:cs typeface="Times New Roman" pitchFamily="18" charset="0"/>
              </a:rPr>
              <a:t/>
            </a:r>
            <a:br>
              <a:rPr lang="ru-RU" sz="3200" b="1" i="1" dirty="0" smtClean="0">
                <a:solidFill>
                  <a:srgbClr val="FF0000"/>
                </a:solidFill>
                <a:latin typeface="Times New Roman" pitchFamily="18" charset="0"/>
                <a:cs typeface="Times New Roman" pitchFamily="18" charset="0"/>
              </a:rPr>
            </a:br>
            <a:endParaRPr lang="ru-RU" dirty="0"/>
          </a:p>
        </p:txBody>
      </p:sp>
      <p:sp>
        <p:nvSpPr>
          <p:cNvPr id="3" name="Содержимое 2"/>
          <p:cNvSpPr>
            <a:spLocks noGrp="1"/>
          </p:cNvSpPr>
          <p:nvPr>
            <p:ph idx="1"/>
          </p:nvPr>
        </p:nvSpPr>
        <p:spPr>
          <a:xfrm>
            <a:off x="457200" y="1357298"/>
            <a:ext cx="8229600" cy="4929222"/>
          </a:xfrm>
        </p:spPr>
        <p:txBody>
          <a:bodyPr>
            <a:normAutofit fontScale="70000" lnSpcReduction="20000"/>
          </a:bodyPr>
          <a:lstStyle/>
          <a:p>
            <a:pPr>
              <a:buFont typeface="Wingdings" pitchFamily="2" charset="2"/>
              <a:buChar char="v"/>
            </a:pPr>
            <a:r>
              <a:rPr lang="ru-RU" b="1" i="1" dirty="0" smtClean="0">
                <a:solidFill>
                  <a:schemeClr val="tx1"/>
                </a:solidFill>
                <a:latin typeface="Times New Roman" pitchFamily="18" charset="0"/>
                <a:cs typeface="Times New Roman" pitchFamily="18" charset="0"/>
              </a:rPr>
              <a:t>Содержание игр должно соответствовать уровню развития и подготовленности играющих, быть доступным и интересным для них.</a:t>
            </a:r>
          </a:p>
          <a:p>
            <a:pPr>
              <a:buFont typeface="Wingdings" pitchFamily="2" charset="2"/>
              <a:buChar char="v"/>
            </a:pPr>
            <a:r>
              <a:rPr lang="ru-RU" b="1" i="1" dirty="0" smtClean="0">
                <a:solidFill>
                  <a:schemeClr val="tx1"/>
                </a:solidFill>
                <a:latin typeface="Times New Roman" pitchFamily="18" charset="0"/>
                <a:cs typeface="Times New Roman" pitchFamily="18" charset="0"/>
              </a:rPr>
              <a:t> При разучивании новой подвижной игры нужно объяснить чётко её содержание и правила. Отдельные моменты можно и проиграть. После объяснения сразу переходят к ходу игры, уточняет то, что недостаточно дети запомнили</a:t>
            </a:r>
          </a:p>
          <a:p>
            <a:pPr>
              <a:buFont typeface="Wingdings" pitchFamily="2" charset="2"/>
              <a:buChar char="v"/>
            </a:pPr>
            <a:r>
              <a:rPr lang="ru-RU" b="1" i="1" dirty="0" smtClean="0">
                <a:solidFill>
                  <a:schemeClr val="tx1"/>
                </a:solidFill>
                <a:latin typeface="Times New Roman" pitchFamily="18" charset="0"/>
                <a:cs typeface="Times New Roman" pitchFamily="18" charset="0"/>
              </a:rPr>
              <a:t>  Если игра хорошо детям знакома, то воспитатель предоставляет им самим вспомнить правила игры, обращает внимание лишь на важные моменты. . </a:t>
            </a:r>
          </a:p>
          <a:p>
            <a:pPr>
              <a:buFont typeface="Wingdings" pitchFamily="2" charset="2"/>
              <a:buChar char="v"/>
            </a:pPr>
            <a:r>
              <a:rPr lang="ru-RU" b="1" i="1" dirty="0" smtClean="0">
                <a:solidFill>
                  <a:schemeClr val="tx1"/>
                </a:solidFill>
                <a:latin typeface="Times New Roman" pitchFamily="18" charset="0"/>
                <a:cs typeface="Times New Roman" pitchFamily="18" charset="0"/>
              </a:rPr>
              <a:t>В младших группах при разучивании новой игры роль водящего воспитатель берёт на себя. </a:t>
            </a:r>
          </a:p>
          <a:p>
            <a:pPr>
              <a:buFont typeface="Wingdings" pitchFamily="2" charset="2"/>
              <a:buChar char="v"/>
            </a:pPr>
            <a:r>
              <a:rPr lang="ru-RU" b="1" i="1" dirty="0" smtClean="0">
                <a:solidFill>
                  <a:schemeClr val="tx1"/>
                </a:solidFill>
                <a:latin typeface="Times New Roman" pitchFamily="18" charset="0"/>
                <a:cs typeface="Times New Roman" pitchFamily="18" charset="0"/>
              </a:rPr>
              <a:t>Правила игры воспитатель должен излагать  кратко, ясно, так как дети стремятся начать быстрее играть.</a:t>
            </a:r>
          </a:p>
          <a:p>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74638"/>
            <a:ext cx="8543956" cy="6369072"/>
          </a:xfrm>
        </p:spPr>
        <p:txBody>
          <a:bodyPr>
            <a:normAutofit/>
          </a:bodyPr>
          <a:lstStyle/>
          <a:p>
            <a:pPr marL="914400" lvl="1" indent="-457200" algn="just"/>
            <a:r>
              <a:rPr lang="ru-RU" sz="2000" b="1" i="1" dirty="0" smtClean="0">
                <a:latin typeface="Times New Roman" pitchFamily="18" charset="0"/>
                <a:cs typeface="Times New Roman" pitchFamily="18" charset="0"/>
              </a:rPr>
              <a:t>       При объяснении игры должны применяться средства выразительности: мимика, жесты, интонация, чтобы обратить внимание детей на главное, заинтересовать детей, создать атмосферу радости. </a:t>
            </a:r>
            <a:br>
              <a:rPr lang="ru-RU" sz="2000" b="1" i="1" dirty="0" smtClean="0">
                <a:latin typeface="Times New Roman" pitchFamily="18" charset="0"/>
                <a:cs typeface="Times New Roman" pitchFamily="18" charset="0"/>
              </a:rPr>
            </a:br>
            <a:r>
              <a:rPr lang="ru-RU" sz="2000" b="1" i="1" dirty="0" smtClean="0">
                <a:latin typeface="Times New Roman" pitchFamily="18" charset="0"/>
                <a:cs typeface="Times New Roman" pitchFamily="18" charset="0"/>
              </a:rPr>
              <a:t>Для выбора водящего можно воспользоваться считалкой, а при делении на команды провести жеребьёвку. </a:t>
            </a:r>
            <a:br>
              <a:rPr lang="ru-RU" sz="2000" b="1" i="1" dirty="0" smtClean="0">
                <a:latin typeface="Times New Roman" pitchFamily="18" charset="0"/>
                <a:cs typeface="Times New Roman" pitchFamily="18" charset="0"/>
              </a:rPr>
            </a:br>
            <a:r>
              <a:rPr lang="ru-RU" sz="2000" b="1" i="1" dirty="0" smtClean="0">
                <a:latin typeface="Times New Roman" pitchFamily="18" charset="0"/>
                <a:cs typeface="Times New Roman" pitchFamily="18" charset="0"/>
              </a:rPr>
              <a:t>В процессе игры воспитатель следит за взаимоотношениями детей, выполнением правил. Если во время игры не выполняются правила, нужно приостановить игру и объяснить в чём ошибка</a:t>
            </a:r>
            <a:br>
              <a:rPr lang="ru-RU" sz="2000" b="1" i="1" dirty="0" smtClean="0">
                <a:latin typeface="Times New Roman" pitchFamily="18" charset="0"/>
                <a:cs typeface="Times New Roman" pitchFamily="18" charset="0"/>
              </a:rPr>
            </a:br>
            <a:r>
              <a:rPr lang="ru-RU" sz="2000" b="1" i="1" dirty="0" smtClean="0">
                <a:latin typeface="Times New Roman" pitchFamily="18" charset="0"/>
                <a:cs typeface="Times New Roman" pitchFamily="18" charset="0"/>
              </a:rPr>
              <a:t>Руководя игрой, воспитатель воспитывает нравственные качества ребёнка: формирует у него правильную самооценку своим действиям, взаимоотношениям детей друг с другом, умение придти</a:t>
            </a:r>
            <a:br>
              <a:rPr lang="ru-RU" sz="2000" b="1" i="1" dirty="0" smtClean="0">
                <a:latin typeface="Times New Roman" pitchFamily="18" charset="0"/>
                <a:cs typeface="Times New Roman" pitchFamily="18" charset="0"/>
              </a:rPr>
            </a:br>
            <a:r>
              <a:rPr lang="ru-RU" sz="2000" b="1" i="1" dirty="0" smtClean="0">
                <a:latin typeface="Times New Roman" pitchFamily="18" charset="0"/>
                <a:cs typeface="Times New Roman" pitchFamily="18" charset="0"/>
              </a:rPr>
              <a:t>        на выручку, учит преодолевать трудности. </a:t>
            </a:r>
            <a:br>
              <a:rPr lang="ru-RU" sz="2000" b="1" i="1" dirty="0" smtClean="0">
                <a:latin typeface="Times New Roman" pitchFamily="18" charset="0"/>
                <a:cs typeface="Times New Roman" pitchFamily="18" charset="0"/>
              </a:rPr>
            </a:br>
            <a:r>
              <a:rPr lang="ru-RU" sz="2000" b="1" i="1" dirty="0" smtClean="0">
                <a:latin typeface="Times New Roman" pitchFamily="18" charset="0"/>
                <a:cs typeface="Times New Roman" pitchFamily="18" charset="0"/>
              </a:rPr>
              <a:t> Главная задача воспитателя при проведении народных игр научить детей играть активно и самостоятельно.  </a:t>
            </a:r>
            <a:br>
              <a:rPr lang="ru-RU" sz="2000" b="1" i="1" dirty="0" smtClean="0">
                <a:latin typeface="Times New Roman" pitchFamily="18" charset="0"/>
                <a:cs typeface="Times New Roman" pitchFamily="18" charset="0"/>
              </a:rPr>
            </a:br>
            <a:endParaRPr lang="ru-RU" dirty="0"/>
          </a:p>
        </p:txBody>
      </p:sp>
      <p:sp>
        <p:nvSpPr>
          <p:cNvPr id="3" name="Содержимое 2"/>
          <p:cNvSpPr>
            <a:spLocks noGrp="1"/>
          </p:cNvSpPr>
          <p:nvPr>
            <p:ph idx="1"/>
          </p:nvPr>
        </p:nvSpPr>
        <p:spPr>
          <a:xfrm flipV="1">
            <a:off x="457200" y="6572271"/>
            <a:ext cx="8229600" cy="45719"/>
          </a:xfrm>
        </p:spPr>
        <p:txBody>
          <a:bodyPr>
            <a:normAutofit fontScale="25000" lnSpcReduction="20000"/>
          </a:bodyPr>
          <a:lstStyle/>
          <a:p>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smtClean="0">
                <a:solidFill>
                  <a:srgbClr val="FF0000"/>
                </a:solidFill>
                <a:latin typeface="Times New Roman" pitchFamily="18" charset="0"/>
                <a:cs typeface="Times New Roman" pitchFamily="18" charset="0"/>
              </a:rPr>
              <a:t>Чтобы народные игры всегда были интересны детям надо:</a:t>
            </a:r>
            <a:br>
              <a:rPr lang="ru-RU" b="1" i="1" dirty="0" smtClean="0">
                <a:solidFill>
                  <a:srgbClr val="FF0000"/>
                </a:solidFill>
                <a:latin typeface="Times New Roman" pitchFamily="18" charset="0"/>
                <a:cs typeface="Times New Roman" pitchFamily="18" charset="0"/>
              </a:rPr>
            </a:br>
            <a:endParaRPr lang="ru-RU" dirty="0"/>
          </a:p>
        </p:txBody>
      </p:sp>
      <p:sp>
        <p:nvSpPr>
          <p:cNvPr id="3" name="Содержимое 2"/>
          <p:cNvSpPr>
            <a:spLocks noGrp="1"/>
          </p:cNvSpPr>
          <p:nvPr>
            <p:ph idx="1"/>
          </p:nvPr>
        </p:nvSpPr>
        <p:spPr>
          <a:xfrm>
            <a:off x="571472" y="1571612"/>
            <a:ext cx="8229600" cy="3643338"/>
          </a:xfrm>
        </p:spPr>
        <p:txBody>
          <a:bodyPr>
            <a:normAutofit fontScale="62500" lnSpcReduction="20000"/>
          </a:bodyPr>
          <a:lstStyle/>
          <a:p>
            <a:r>
              <a:rPr lang="en-US" b="1" i="1" dirty="0" smtClean="0">
                <a:latin typeface="Times New Roman" pitchFamily="18" charset="0"/>
                <a:cs typeface="Times New Roman" pitchFamily="18" charset="0"/>
              </a:rPr>
              <a:t>-</a:t>
            </a:r>
            <a:r>
              <a:rPr lang="ru-RU" b="1" i="1" dirty="0" smtClean="0">
                <a:latin typeface="Times New Roman" pitchFamily="18" charset="0"/>
                <a:cs typeface="Times New Roman" pitchFamily="18" charset="0"/>
              </a:rPr>
              <a:t>никогда не заставлять детей играть, а только приглашать</a:t>
            </a:r>
          </a:p>
          <a:p>
            <a:r>
              <a:rPr lang="en-US" b="1" i="1" dirty="0" smtClean="0">
                <a:latin typeface="Times New Roman" pitchFamily="18" charset="0"/>
                <a:cs typeface="Times New Roman" pitchFamily="18" charset="0"/>
              </a:rPr>
              <a:t>- </a:t>
            </a:r>
            <a:r>
              <a:rPr lang="ru-RU" b="1" i="1" dirty="0" smtClean="0">
                <a:latin typeface="Times New Roman" pitchFamily="18" charset="0"/>
                <a:cs typeface="Times New Roman" pitchFamily="18" charset="0"/>
              </a:rPr>
              <a:t>использовать яркие заставки к игре (</a:t>
            </a:r>
            <a:r>
              <a:rPr lang="ru-RU" b="1" i="1" dirty="0" err="1" smtClean="0">
                <a:latin typeface="Times New Roman" pitchFamily="18" charset="0"/>
                <a:cs typeface="Times New Roman" pitchFamily="18" charset="0"/>
              </a:rPr>
              <a:t>зазывалки</a:t>
            </a:r>
            <a:r>
              <a:rPr lang="ru-RU" b="1" i="1" dirty="0" smtClean="0">
                <a:latin typeface="Times New Roman" pitchFamily="18" charset="0"/>
                <a:cs typeface="Times New Roman" pitchFamily="18" charset="0"/>
              </a:rPr>
              <a:t>, загадки, </a:t>
            </a:r>
            <a:r>
              <a:rPr lang="ru-RU" b="1" i="1" dirty="0" err="1" smtClean="0">
                <a:latin typeface="Times New Roman" pitchFamily="18" charset="0"/>
                <a:cs typeface="Times New Roman" pitchFamily="18" charset="0"/>
              </a:rPr>
              <a:t>потешки</a:t>
            </a:r>
            <a:r>
              <a:rPr lang="ru-RU" b="1" i="1" dirty="0" smtClean="0">
                <a:latin typeface="Times New Roman" pitchFamily="18" charset="0"/>
                <a:cs typeface="Times New Roman" pitchFamily="18" charset="0"/>
              </a:rPr>
              <a:t>, игрушки)</a:t>
            </a:r>
          </a:p>
          <a:p>
            <a:r>
              <a:rPr lang="en-US" b="1" i="1" dirty="0" smtClean="0">
                <a:latin typeface="Times New Roman" pitchFamily="18" charset="0"/>
                <a:cs typeface="Times New Roman" pitchFamily="18" charset="0"/>
              </a:rPr>
              <a:t>- </a:t>
            </a:r>
            <a:r>
              <a:rPr lang="ru-RU" b="1" i="1" dirty="0" smtClean="0">
                <a:latin typeface="Times New Roman" pitchFamily="18" charset="0"/>
                <a:cs typeface="Times New Roman" pitchFamily="18" charset="0"/>
              </a:rPr>
              <a:t>создавать условия для активности и успехов каждого ребёнка</a:t>
            </a:r>
          </a:p>
          <a:p>
            <a:r>
              <a:rPr lang="en-US" b="1" i="1" dirty="0" smtClean="0">
                <a:latin typeface="Times New Roman" pitchFamily="18" charset="0"/>
                <a:cs typeface="Times New Roman" pitchFamily="18" charset="0"/>
              </a:rPr>
              <a:t>- </a:t>
            </a:r>
            <a:r>
              <a:rPr lang="ru-RU" b="1" i="1" dirty="0" smtClean="0">
                <a:latin typeface="Times New Roman" pitchFamily="18" charset="0"/>
                <a:cs typeface="Times New Roman" pitchFamily="18" charset="0"/>
              </a:rPr>
              <a:t>быть объективным, никогда не сравнивать детей друг с другом</a:t>
            </a:r>
          </a:p>
          <a:p>
            <a:r>
              <a:rPr lang="en-US" b="1" i="1" dirty="0" smtClean="0">
                <a:latin typeface="Times New Roman" pitchFamily="18" charset="0"/>
                <a:cs typeface="Times New Roman" pitchFamily="18" charset="0"/>
              </a:rPr>
              <a:t>- </a:t>
            </a:r>
            <a:r>
              <a:rPr lang="ru-RU" b="1" i="1" dirty="0" smtClean="0">
                <a:latin typeface="Times New Roman" pitchFamily="18" charset="0"/>
                <a:cs typeface="Times New Roman" pitchFamily="18" charset="0"/>
              </a:rPr>
              <a:t>не сердится, если игра не получилась, найти причину неудачи</a:t>
            </a:r>
          </a:p>
          <a:p>
            <a:r>
              <a:rPr lang="en-US" b="1" i="1" dirty="0" smtClean="0">
                <a:latin typeface="Times New Roman" pitchFamily="18" charset="0"/>
                <a:cs typeface="Times New Roman" pitchFamily="18" charset="0"/>
              </a:rPr>
              <a:t>- </a:t>
            </a:r>
            <a:r>
              <a:rPr lang="ru-RU" b="1" i="1" dirty="0" smtClean="0">
                <a:latin typeface="Times New Roman" pitchFamily="18" charset="0"/>
                <a:cs typeface="Times New Roman" pitchFamily="18" charset="0"/>
              </a:rPr>
              <a:t>участвовать в игре на правах партнёра, проявлять высокий непосредственный интерес к ней</a:t>
            </a:r>
          </a:p>
          <a:p>
            <a:pPr>
              <a:buFontTx/>
              <a:buChar char="-"/>
            </a:pPr>
            <a:r>
              <a:rPr lang="ru-RU" b="1" i="1" dirty="0" smtClean="0">
                <a:latin typeface="Times New Roman" pitchFamily="18" charset="0"/>
                <a:cs typeface="Times New Roman" pitchFamily="18" charset="0"/>
              </a:rPr>
              <a:t>создавать настроение ожидания следующей встречи с игрой</a:t>
            </a:r>
          </a:p>
          <a:p>
            <a:pPr>
              <a:buFontTx/>
              <a:buChar char="-"/>
            </a:pPr>
            <a:endParaRPr lang="ru-RU" b="1" i="1" dirty="0" smtClean="0">
              <a:latin typeface="Times New Roman" pitchFamily="18" charset="0"/>
              <a:cs typeface="Times New Roman" pitchFamily="18" charset="0"/>
            </a:endParaRPr>
          </a:p>
          <a:p>
            <a:pPr>
              <a:buNone/>
            </a:pPr>
            <a:endParaRPr lang="ru-RU" dirty="0"/>
          </a:p>
        </p:txBody>
      </p:sp>
      <p:pic>
        <p:nvPicPr>
          <p:cNvPr id="5125" name="Picture 5"/>
          <p:cNvPicPr>
            <a:picLocks noChangeAspect="1" noChangeArrowheads="1"/>
          </p:cNvPicPr>
          <p:nvPr/>
        </p:nvPicPr>
        <p:blipFill>
          <a:blip r:embed="rId2"/>
          <a:srcRect/>
          <a:stretch>
            <a:fillRect/>
          </a:stretch>
        </p:blipFill>
        <p:spPr bwMode="auto">
          <a:xfrm>
            <a:off x="714348" y="4357694"/>
            <a:ext cx="4286280" cy="2357454"/>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Классификация подвижных игр</a:t>
            </a:r>
            <a:br>
              <a:rPr lang="ru-RU" b="1" i="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br>
            <a:endParaRPr lang="ru-RU" dirty="0"/>
          </a:p>
        </p:txBody>
      </p:sp>
      <p:sp>
        <p:nvSpPr>
          <p:cNvPr id="4" name="Содержимое 3"/>
          <p:cNvSpPr>
            <a:spLocks noGrp="1"/>
          </p:cNvSpPr>
          <p:nvPr>
            <p:ph idx="1"/>
          </p:nvPr>
        </p:nvSpPr>
        <p:spPr>
          <a:xfrm>
            <a:off x="1142976" y="1214422"/>
            <a:ext cx="3643338" cy="2643206"/>
          </a:xfrm>
          <a:prstGeom prst="rect">
            <a:avLst/>
          </a:prstGeom>
          <a:solidFill>
            <a:schemeClr val="accent2">
              <a:lumMod val="60000"/>
              <a:lumOff val="4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normAutofit/>
          </a:bodyPr>
          <a:lstStyle/>
          <a:p>
            <a:pPr algn="ctr">
              <a:buFontTx/>
              <a:buChar char="-"/>
            </a:pPr>
            <a:endParaRPr lang="ru-RU" sz="2400" dirty="0">
              <a:solidFill>
                <a:schemeClr val="tx1"/>
              </a:solidFill>
            </a:endParaRPr>
          </a:p>
          <a:p>
            <a:pPr algn="ctr"/>
            <a:r>
              <a:rPr lang="ru-RU" sz="2400" b="1" i="1" dirty="0">
                <a:solidFill>
                  <a:schemeClr val="tx1"/>
                </a:solidFill>
                <a:latin typeface="Times New Roman" pitchFamily="18" charset="0"/>
                <a:cs typeface="Times New Roman" pitchFamily="18" charset="0"/>
              </a:rPr>
              <a:t>по возрасту </a:t>
            </a:r>
          </a:p>
          <a:p>
            <a:pPr algn="ctr"/>
            <a:r>
              <a:rPr lang="ru-RU" sz="2400" b="1" i="1" dirty="0">
                <a:solidFill>
                  <a:schemeClr val="tx1"/>
                </a:solidFill>
                <a:latin typeface="Times New Roman" pitchFamily="18" charset="0"/>
                <a:cs typeface="Times New Roman" pitchFamily="18" charset="0"/>
              </a:rPr>
              <a:t>(для детей младшего, среднего, и старшего возраста)</a:t>
            </a:r>
          </a:p>
          <a:p>
            <a:pPr algn="ctr"/>
            <a:endParaRPr lang="ru-RU" sz="3600" dirty="0"/>
          </a:p>
        </p:txBody>
      </p:sp>
      <p:sp>
        <p:nvSpPr>
          <p:cNvPr id="5" name="Прямоугольник 4"/>
          <p:cNvSpPr/>
          <p:nvPr/>
        </p:nvSpPr>
        <p:spPr>
          <a:xfrm>
            <a:off x="4786314" y="1214422"/>
            <a:ext cx="3643338" cy="2664296"/>
          </a:xfrm>
          <a:prstGeom prst="rect">
            <a:avLst/>
          </a:prstGeom>
          <a:solidFill>
            <a:schemeClr val="accent2">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FontTx/>
              <a:buChar char="-"/>
            </a:pPr>
            <a:endParaRPr lang="ru-RU" sz="2400" dirty="0">
              <a:solidFill>
                <a:schemeClr val="tx1"/>
              </a:solidFill>
            </a:endParaRPr>
          </a:p>
          <a:p>
            <a:pPr algn="ctr"/>
            <a:r>
              <a:rPr lang="ru-RU" sz="2400" b="1" i="1" dirty="0">
                <a:solidFill>
                  <a:schemeClr val="tx1"/>
                </a:solidFill>
                <a:latin typeface="Times New Roman" pitchFamily="18" charset="0"/>
                <a:cs typeface="Times New Roman" pitchFamily="18" charset="0"/>
              </a:rPr>
              <a:t>по содержанию </a:t>
            </a:r>
          </a:p>
          <a:p>
            <a:pPr algn="ctr"/>
            <a:r>
              <a:rPr lang="ru-RU" sz="2400" b="1" i="1" dirty="0">
                <a:solidFill>
                  <a:schemeClr val="tx1"/>
                </a:solidFill>
                <a:latin typeface="Times New Roman" pitchFamily="18" charset="0"/>
                <a:cs typeface="Times New Roman" pitchFamily="18" charset="0"/>
              </a:rPr>
              <a:t>(от самых простых до сложных с правилами и полуспортивных игр)</a:t>
            </a:r>
          </a:p>
          <a:p>
            <a:pPr algn="ctr"/>
            <a:endParaRPr lang="ru-RU" sz="2800" b="1" i="1" dirty="0">
              <a:latin typeface="Times New Roman" pitchFamily="18" charset="0"/>
              <a:cs typeface="Times New Roman" pitchFamily="18" charset="0"/>
            </a:endParaRPr>
          </a:p>
        </p:txBody>
      </p:sp>
      <p:sp>
        <p:nvSpPr>
          <p:cNvPr id="6" name="Прямоугольник 5"/>
          <p:cNvSpPr/>
          <p:nvPr/>
        </p:nvSpPr>
        <p:spPr>
          <a:xfrm>
            <a:off x="1142976" y="3861048"/>
            <a:ext cx="3643338" cy="2782662"/>
          </a:xfrm>
          <a:prstGeom prst="rect">
            <a:avLst/>
          </a:prstGeom>
          <a:solidFill>
            <a:schemeClr val="accent2">
              <a:lumMod val="20000"/>
              <a:lumOff val="8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sz="2800" dirty="0"/>
          </a:p>
          <a:p>
            <a:pPr algn="ctr"/>
            <a:r>
              <a:rPr lang="ru-RU" sz="2400" b="1" i="1" dirty="0">
                <a:solidFill>
                  <a:schemeClr val="tx1"/>
                </a:solidFill>
                <a:latin typeface="Times New Roman" pitchFamily="18" charset="0"/>
                <a:cs typeface="Times New Roman" pitchFamily="18" charset="0"/>
              </a:rPr>
              <a:t>по преобладающему виду движений </a:t>
            </a:r>
          </a:p>
          <a:p>
            <a:pPr algn="ctr"/>
            <a:r>
              <a:rPr lang="ru-RU" sz="2400" b="1" i="1" dirty="0">
                <a:solidFill>
                  <a:schemeClr val="tx1"/>
                </a:solidFill>
                <a:latin typeface="Times New Roman" pitchFamily="18" charset="0"/>
                <a:cs typeface="Times New Roman" pitchFamily="18" charset="0"/>
              </a:rPr>
              <a:t>(игры с бегом, прыжками, лазаньем и ползаньем, катанием, бросанием и ловлей, метанием).</a:t>
            </a:r>
          </a:p>
          <a:p>
            <a:pPr algn="ctr"/>
            <a:endParaRPr lang="ru-RU" sz="3600" dirty="0"/>
          </a:p>
        </p:txBody>
      </p:sp>
      <p:sp>
        <p:nvSpPr>
          <p:cNvPr id="7" name="Прямоугольник 6"/>
          <p:cNvSpPr/>
          <p:nvPr/>
        </p:nvSpPr>
        <p:spPr>
          <a:xfrm>
            <a:off x="4786314" y="3861048"/>
            <a:ext cx="3643338" cy="2782662"/>
          </a:xfrm>
          <a:prstGeom prst="rect">
            <a:avLst/>
          </a:prstGeom>
          <a:solidFill>
            <a:schemeClr val="accent2">
              <a:lumMod val="60000"/>
              <a:lumOff val="40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2400" b="1" i="1" dirty="0">
                <a:solidFill>
                  <a:schemeClr val="tx1"/>
                </a:solidFill>
                <a:latin typeface="Times New Roman" pitchFamily="18" charset="0"/>
                <a:cs typeface="Times New Roman" pitchFamily="18" charset="0"/>
              </a:rPr>
              <a:t>по физическим качествам </a:t>
            </a:r>
          </a:p>
          <a:p>
            <a:pPr algn="ctr"/>
            <a:r>
              <a:rPr lang="ru-RU" sz="2400" b="1" i="1" dirty="0">
                <a:solidFill>
                  <a:schemeClr val="tx1"/>
                </a:solidFill>
                <a:latin typeface="Times New Roman" pitchFamily="18" charset="0"/>
                <a:cs typeface="Times New Roman" pitchFamily="18" charset="0"/>
              </a:rPr>
              <a:t>(игры для развития ловкости, быстроты, силы, выносливости, гибкости).</a:t>
            </a:r>
          </a:p>
          <a:p>
            <a:pPr algn="ct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25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250" accel="50000" fill="hold">
                                          <p:stCondLst>
                                            <p:cond delay="250"/>
                                          </p:stCondLst>
                                        </p:cTn>
                                        <p:tgtEl>
                                          <p:spTgt spid="4"/>
                                        </p:tgtEl>
                                        <p:attrNameLst>
                                          <p:attrName>ppt_w</p:attrName>
                                        </p:attrNameLst>
                                      </p:cBhvr>
                                      <p:tavLst>
                                        <p:tav tm="0">
                                          <p:val>
                                            <p:strVal val="#ppt_w*.05"/>
                                          </p:val>
                                        </p:tav>
                                        <p:tav tm="100000">
                                          <p:val>
                                            <p:strVal val="#ppt_w"/>
                                          </p:val>
                                        </p:tav>
                                      </p:tavLst>
                                    </p:anim>
                                    <p:anim calcmode="lin" valueType="num">
                                      <p:cBhvr>
                                        <p:cTn id="10" dur="500" fill="hold"/>
                                        <p:tgtEl>
                                          <p:spTgt spid="4"/>
                                        </p:tgtEl>
                                        <p:attrNameLst>
                                          <p:attrName>ppt_h</p:attrName>
                                        </p:attrNameLst>
                                      </p:cBhvr>
                                      <p:tavLst>
                                        <p:tav tm="0">
                                          <p:val>
                                            <p:strVal val="#ppt_h"/>
                                          </p:val>
                                        </p:tav>
                                        <p:tav tm="100000">
                                          <p:val>
                                            <p:strVal val="#ppt_h"/>
                                          </p:val>
                                        </p:tav>
                                      </p:tavLst>
                                    </p:anim>
                                    <p:anim calcmode="lin" valueType="num">
                                      <p:cBhvr>
                                        <p:cTn id="11" dur="25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25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250" accel="50000" fill="hold">
                                          <p:stCondLst>
                                            <p:cond delay="250"/>
                                          </p:stCondLst>
                                        </p:cTn>
                                        <p:tgtEl>
                                          <p:spTgt spid="4"/>
                                        </p:tgtEl>
                                        <p:attrNameLst>
                                          <p:attrName>ppt_y</p:attrName>
                                        </p:attrNameLst>
                                      </p:cBhvr>
                                      <p:tavLst>
                                        <p:tav tm="0">
                                          <p:val>
                                            <p:strVal val="#ppt_y+.1"/>
                                          </p:val>
                                        </p:tav>
                                        <p:tav tm="100000">
                                          <p:val>
                                            <p:strVal val="#ppt_y"/>
                                          </p:val>
                                        </p:tav>
                                      </p:tavLst>
                                    </p:anim>
                                    <p:animEffect transition="in" filter="fade">
                                      <p:cBhvr>
                                        <p:cTn id="14" dur="500" decel="50000">
                                          <p:stCondLst>
                                            <p:cond delay="0"/>
                                          </p:stCondLst>
                                        </p:cTn>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25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0" dur="25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1" dur="250" accel="50000" fill="hold">
                                          <p:stCondLst>
                                            <p:cond delay="250"/>
                                          </p:stCondLst>
                                        </p:cTn>
                                        <p:tgtEl>
                                          <p:spTgt spid="5"/>
                                        </p:tgtEl>
                                        <p:attrNameLst>
                                          <p:attrName>ppt_w</p:attrName>
                                        </p:attrNameLst>
                                      </p:cBhvr>
                                      <p:tavLst>
                                        <p:tav tm="0">
                                          <p:val>
                                            <p:strVal val="#ppt_w*.05"/>
                                          </p:val>
                                        </p:tav>
                                        <p:tav tm="100000">
                                          <p:val>
                                            <p:strVal val="#ppt_w"/>
                                          </p:val>
                                        </p:tav>
                                      </p:tavLst>
                                    </p:anim>
                                    <p:anim calcmode="lin" valueType="num">
                                      <p:cBhvr>
                                        <p:cTn id="22" dur="500" fill="hold"/>
                                        <p:tgtEl>
                                          <p:spTgt spid="5"/>
                                        </p:tgtEl>
                                        <p:attrNameLst>
                                          <p:attrName>ppt_h</p:attrName>
                                        </p:attrNameLst>
                                      </p:cBhvr>
                                      <p:tavLst>
                                        <p:tav tm="0">
                                          <p:val>
                                            <p:strVal val="#ppt_h"/>
                                          </p:val>
                                        </p:tav>
                                        <p:tav tm="100000">
                                          <p:val>
                                            <p:strVal val="#ppt_h"/>
                                          </p:val>
                                        </p:tav>
                                      </p:tavLst>
                                    </p:anim>
                                    <p:anim calcmode="lin" valueType="num">
                                      <p:cBhvr>
                                        <p:cTn id="23" dur="25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4" dur="25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5" dur="250" accel="50000" fill="hold">
                                          <p:stCondLst>
                                            <p:cond delay="250"/>
                                          </p:stCondLst>
                                        </p:cTn>
                                        <p:tgtEl>
                                          <p:spTgt spid="5"/>
                                        </p:tgtEl>
                                        <p:attrNameLst>
                                          <p:attrName>ppt_y</p:attrName>
                                        </p:attrNameLst>
                                      </p:cBhvr>
                                      <p:tavLst>
                                        <p:tav tm="0">
                                          <p:val>
                                            <p:strVal val="#ppt_y+.1"/>
                                          </p:val>
                                        </p:tav>
                                        <p:tav tm="100000">
                                          <p:val>
                                            <p:strVal val="#ppt_y"/>
                                          </p:val>
                                        </p:tav>
                                      </p:tavLst>
                                    </p:anim>
                                    <p:animEffect transition="in" filter="fade">
                                      <p:cBhvr>
                                        <p:cTn id="26" dur="500" decel="50000">
                                          <p:stCondLst>
                                            <p:cond delay="0"/>
                                          </p:stCondLst>
                                        </p:cTn>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25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2" dur="25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3" dur="250" accel="50000" fill="hold">
                                          <p:stCondLst>
                                            <p:cond delay="250"/>
                                          </p:stCondLst>
                                        </p:cTn>
                                        <p:tgtEl>
                                          <p:spTgt spid="6"/>
                                        </p:tgtEl>
                                        <p:attrNameLst>
                                          <p:attrName>ppt_w</p:attrName>
                                        </p:attrNameLst>
                                      </p:cBhvr>
                                      <p:tavLst>
                                        <p:tav tm="0">
                                          <p:val>
                                            <p:strVal val="#ppt_w*.05"/>
                                          </p:val>
                                        </p:tav>
                                        <p:tav tm="100000">
                                          <p:val>
                                            <p:strVal val="#ppt_w"/>
                                          </p:val>
                                        </p:tav>
                                      </p:tavLst>
                                    </p:anim>
                                    <p:anim calcmode="lin" valueType="num">
                                      <p:cBhvr>
                                        <p:cTn id="34" dur="500" fill="hold"/>
                                        <p:tgtEl>
                                          <p:spTgt spid="6"/>
                                        </p:tgtEl>
                                        <p:attrNameLst>
                                          <p:attrName>ppt_h</p:attrName>
                                        </p:attrNameLst>
                                      </p:cBhvr>
                                      <p:tavLst>
                                        <p:tav tm="0">
                                          <p:val>
                                            <p:strVal val="#ppt_h"/>
                                          </p:val>
                                        </p:tav>
                                        <p:tav tm="100000">
                                          <p:val>
                                            <p:strVal val="#ppt_h"/>
                                          </p:val>
                                        </p:tav>
                                      </p:tavLst>
                                    </p:anim>
                                    <p:anim calcmode="lin" valueType="num">
                                      <p:cBhvr>
                                        <p:cTn id="35" dur="25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6" dur="25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7" dur="250" accel="50000" fill="hold">
                                          <p:stCondLst>
                                            <p:cond delay="250"/>
                                          </p:stCondLst>
                                        </p:cTn>
                                        <p:tgtEl>
                                          <p:spTgt spid="6"/>
                                        </p:tgtEl>
                                        <p:attrNameLst>
                                          <p:attrName>ppt_y</p:attrName>
                                        </p:attrNameLst>
                                      </p:cBhvr>
                                      <p:tavLst>
                                        <p:tav tm="0">
                                          <p:val>
                                            <p:strVal val="#ppt_y+.1"/>
                                          </p:val>
                                        </p:tav>
                                        <p:tav tm="100000">
                                          <p:val>
                                            <p:strVal val="#ppt_y"/>
                                          </p:val>
                                        </p:tav>
                                      </p:tavLst>
                                    </p:anim>
                                    <p:animEffect transition="in" filter="fade">
                                      <p:cBhvr>
                                        <p:cTn id="38" dur="500" decel="50000">
                                          <p:stCondLst>
                                            <p:cond delay="0"/>
                                          </p:stCondLst>
                                        </p:cTn>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25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44" dur="25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45" dur="250" accel="50000" fill="hold">
                                          <p:stCondLst>
                                            <p:cond delay="250"/>
                                          </p:stCondLst>
                                        </p:cTn>
                                        <p:tgtEl>
                                          <p:spTgt spid="7"/>
                                        </p:tgtEl>
                                        <p:attrNameLst>
                                          <p:attrName>ppt_w</p:attrName>
                                        </p:attrNameLst>
                                      </p:cBhvr>
                                      <p:tavLst>
                                        <p:tav tm="0">
                                          <p:val>
                                            <p:strVal val="#ppt_w*.05"/>
                                          </p:val>
                                        </p:tav>
                                        <p:tav tm="100000">
                                          <p:val>
                                            <p:strVal val="#ppt_w"/>
                                          </p:val>
                                        </p:tav>
                                      </p:tavLst>
                                    </p:anim>
                                    <p:anim calcmode="lin" valueType="num">
                                      <p:cBhvr>
                                        <p:cTn id="46" dur="500" fill="hold"/>
                                        <p:tgtEl>
                                          <p:spTgt spid="7"/>
                                        </p:tgtEl>
                                        <p:attrNameLst>
                                          <p:attrName>ppt_h</p:attrName>
                                        </p:attrNameLst>
                                      </p:cBhvr>
                                      <p:tavLst>
                                        <p:tav tm="0">
                                          <p:val>
                                            <p:strVal val="#ppt_h"/>
                                          </p:val>
                                        </p:tav>
                                        <p:tav tm="100000">
                                          <p:val>
                                            <p:strVal val="#ppt_h"/>
                                          </p:val>
                                        </p:tav>
                                      </p:tavLst>
                                    </p:anim>
                                    <p:anim calcmode="lin" valueType="num">
                                      <p:cBhvr>
                                        <p:cTn id="47" dur="25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48" dur="25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9" dur="250" accel="50000" fill="hold">
                                          <p:stCondLst>
                                            <p:cond delay="250"/>
                                          </p:stCondLst>
                                        </p:cTn>
                                        <p:tgtEl>
                                          <p:spTgt spid="7"/>
                                        </p:tgtEl>
                                        <p:attrNameLst>
                                          <p:attrName>ppt_y</p:attrName>
                                        </p:attrNameLst>
                                      </p:cBhvr>
                                      <p:tavLst>
                                        <p:tav tm="0">
                                          <p:val>
                                            <p:strVal val="#ppt_y+.1"/>
                                          </p:val>
                                        </p:tav>
                                        <p:tav tm="100000">
                                          <p:val>
                                            <p:strVal val="#ppt_y"/>
                                          </p:val>
                                        </p:tav>
                                      </p:tavLst>
                                    </p:anim>
                                    <p:animEffect transition="in" filter="fade">
                                      <p:cBhvr>
                                        <p:cTn id="50" dur="500" decel="500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TotalTime>
  <Words>812</Words>
  <Application>Microsoft Office PowerPoint</Application>
  <PresentationFormat>Экран (4:3)</PresentationFormat>
  <Paragraphs>73</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Русские народные подвижные игры - средство всестороннего развития детей дошкольного возраста</vt:lpstr>
      <vt:lpstr>«Подвижная игра является             упражнением, посредством которого                           ребенок  готовится к жизни»                                                     П. Ф. Лесгафт</vt:lpstr>
      <vt:lpstr>Из истории</vt:lpstr>
      <vt:lpstr>В русских народных играх сохранились особенные черты русского характера.  Знакомя детей с русскими народными играми, мы через игровой фольклор расширяем и закрепляем знания детей о русском народном творчестве, традициях, развиваем в них патриотизм. В народных играх много юмора, шуток, соревновательного задора; движения точны и образны, часто сопровождаются неожиданными веселыми моментами, заманчивыми и любимыми детьми считалками, жеребьевками, потешками, что делает эти игры привлекательными для детей и обеспечивает их сохранность и передачу из поколения в поколение</vt:lpstr>
      <vt:lpstr>Несомненна роль народной игры в умственном воспитании детей. С ее помощью они познают окружающий мир, овладевают пространственной терминология. Учатся осознанно действовать в изменившейся игровой ситуации, соблюдать правила игры развивается внимание, мышление, воображение, память.         Подвижные игры способствуют развитию речи ребенка, с их помощью обогащается словарный запас, так как игры часто сопровождаются песнями, стихотворениями считалками.       В играх совершенствуется эстетическое восприятие мира. Дети познают красоту движений их образность, у них развивается чувство ритма. Их можно с успехом использовать в работе с детьми во время прогулок физпаузах, динамических минутах, на занятиях физической культурой.  </vt:lpstr>
      <vt:lpstr>Особенности организации   народных подвижных игр. </vt:lpstr>
      <vt:lpstr>       При объяснении игры должны применяться средства выразительности: мимика, жесты, интонация, чтобы обратить внимание детей на главное, заинтересовать детей, создать атмосферу радости.  Для выбора водящего можно воспользоваться считалкой, а при делении на команды провести жеребьёвку.  В процессе игры воспитатель следит за взаимоотношениями детей, выполнением правил. Если во время игры не выполняются правила, нужно приостановить игру и объяснить в чём ошибка Руководя игрой, воспитатель воспитывает нравственные качества ребёнка: формирует у него правильную самооценку своим действиям, взаимоотношениям детей друг с другом, умение придти         на выручку, учит преодолевать трудности.   Главная задача воспитателя при проведении народных игр научить детей играть активно и самостоятельно.   </vt:lpstr>
      <vt:lpstr>Чтобы народные игры всегда были интересны детям надо: </vt:lpstr>
      <vt:lpstr>Классификация подвижных игр </vt:lpstr>
      <vt:lpstr>Классификация подвижных игр</vt:lpstr>
      <vt:lpstr>«Горелки»</vt:lpstr>
      <vt:lpstr>«Пирог»</vt:lpstr>
      <vt:lpstr> «Ключи» </vt:lpstr>
      <vt:lpstr>«Бабка-Ёжка»</vt:lpstr>
      <vt:lpstr>«Бубенцы»</vt:lpstr>
      <vt:lpstr>Вывод </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Наталья</dc:creator>
  <cp:lastModifiedBy>Наталья</cp:lastModifiedBy>
  <cp:revision>8</cp:revision>
  <dcterms:created xsi:type="dcterms:W3CDTF">2022-03-27T15:12:21Z</dcterms:created>
  <dcterms:modified xsi:type="dcterms:W3CDTF">2022-03-27T16:23:47Z</dcterms:modified>
</cp:coreProperties>
</file>