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4/11/2022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4/11/2022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4/11/2022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4/11/2022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4/11/2022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87829" y="91440"/>
            <a:ext cx="103980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учреждение образования</a:t>
            </a:r>
          </a:p>
          <a:p>
            <a:pPr lvl="0"/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«Средняя школа №177 </a:t>
            </a:r>
            <a:r>
              <a:rPr lang="ru-RU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г.Минска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en-US" sz="3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06286" y="1443841"/>
            <a:ext cx="783771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spcBef>
                <a:spcPts val="1000"/>
              </a:spcBef>
              <a:spcAft>
                <a:spcPts val="800"/>
              </a:spcAft>
              <a:buClr>
                <a:srgbClr val="A53010"/>
              </a:buClr>
              <a:tabLst>
                <a:tab pos="2743200" algn="l"/>
              </a:tabLst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«ИСПОЛЬЗОВАНИЕ СПЕЦИАЛЬНО ПОДОБРАННОГО КОМПЛЕКСА УПРАЖНЕНИЙ В КОРРЕКЦИОННОЙ РАБОТЕ ПО РАЗВИТИЮ СВЯЗНОГО ВЫСКАЗЫВАНИЯ С УЧАЩИМИСЯ 2-Х КЛАССОВ С ТЯЖЕЛЫМИ НАРУШЕНИЯМИ РЕЧИ»  </a:t>
            </a:r>
            <a:endParaRPr lang="en-US" sz="240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10800000" flipV="1">
            <a:off x="1985553" y="4756665"/>
            <a:ext cx="68188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учитель-дефектолог 1 категории</a:t>
            </a:r>
          </a:p>
          <a:p>
            <a:pPr lvl="0"/>
            <a:r>
              <a:rPr lang="ru-RU" sz="240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Ходунова</a:t>
            </a:r>
            <a:r>
              <a:rPr lang="ru-RU" sz="2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Наталья Анатольевна</a:t>
            </a:r>
            <a:endParaRPr lang="en-US" sz="2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73234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96834" y="209006"/>
            <a:ext cx="8347166" cy="61632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Система упражнений, направленная на формирование   связного высказывания с учащимися 2-х классов с тяжелыми нарушениями речи</a:t>
            </a:r>
          </a:p>
          <a:p>
            <a:pPr lvl="0" indent="342900" algn="just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Развитие и совершенствование умений и навыков построения связного высказывания реализуются в определённой последовательности:</a:t>
            </a:r>
            <a:endParaRPr lang="en-US" sz="24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  <a:tabLst>
                <a:tab pos="800100" algn="l"/>
              </a:tabLst>
            </a:pPr>
            <a:r>
              <a:rPr lang="be-BY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программирование смысловой структуры высказывания;</a:t>
            </a:r>
            <a:endParaRPr lang="en-US" sz="24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  <a:tabLst>
                <a:tab pos="800100" algn="l"/>
              </a:tabLst>
            </a:pPr>
            <a:r>
              <a:rPr lang="be-BY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установление связности и последовательности высказывания;</a:t>
            </a:r>
            <a:endParaRPr lang="en-US" sz="24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  <a:tabLst>
                <a:tab pos="800100" algn="l"/>
              </a:tabLst>
            </a:pPr>
            <a:r>
              <a:rPr lang="be-BY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отбор языковых средств, необходимых для построения высказывания в тех или иных целях общения (доказательство, рассуждения, передача содержания текста).</a:t>
            </a:r>
            <a:endParaRPr lang="en-US" sz="24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71500" lvl="0" algn="just"/>
            <a:r>
              <a:rPr lang="be-BY" sz="2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n-US" sz="2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48638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87828" y="470263"/>
            <a:ext cx="896112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215" algn="just"/>
            <a:r>
              <a:rPr lang="ru-RU" sz="2800" b="1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Упражнения, направленные на формирование умения раскрывать тему и основную мысль высказывания, ориентироваться в ситуации общения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200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"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определить цель данного высказывания;</a:t>
            </a:r>
            <a:endParaRPr lang="en-US" sz="2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"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определить тему высказывания;</a:t>
            </a:r>
            <a:endParaRPr lang="en-US" sz="2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"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отобрать фактический материал, соответствующий теме высказывания;</a:t>
            </a:r>
            <a:endParaRPr lang="en-US" sz="2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"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сформулировать основную мысль высказывания;</a:t>
            </a:r>
            <a:endParaRPr lang="en-US" sz="2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"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составить собственное высказывание, исходя из целей общения в конкретной ситуации.</a:t>
            </a:r>
            <a:endParaRPr lang="en-US" sz="2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449580" algn="just"/>
            <a:endParaRPr lang="be-BY" sz="24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69187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2880"/>
            <a:ext cx="10489474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215" algn="just"/>
            <a:r>
              <a:rPr lang="ru-RU" sz="2800" b="1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Упражнения, направленные на формирование умения отбирать и систематизировать материал к устному или письменному высказыванию:</a:t>
            </a:r>
            <a:endParaRPr lang="en-US" sz="200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"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выбрать группы слов и выражения наиболее подходящие для раскрытия темы предстоящего высказывания;</a:t>
            </a:r>
            <a:endParaRPr lang="en-US" sz="2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"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составить наброски плана предстоящего высказывания;</a:t>
            </a:r>
            <a:endParaRPr lang="en-US" sz="2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"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найти в отобранном материале для высказывания слова и предложения, которые помогут раскрыть основную мысль, избежать повторения слов;</a:t>
            </a:r>
            <a:endParaRPr lang="en-US" sz="2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"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составить рабочие материалы будущего высказывания на основе организованных учителем специальных наблюдений (например, "Осень в парке");</a:t>
            </a:r>
            <a:endParaRPr lang="en-US" sz="2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"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составить высказывание по картинке (коллективное собирание материала).</a:t>
            </a:r>
            <a:endParaRPr lang="en-US" sz="2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71193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2330" y="-1"/>
            <a:ext cx="9065624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450215" algn="just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Упражнения, направленные на формирование умения выражать свои мысли правильно с точки зрения норм литературного языка:</a:t>
            </a:r>
            <a:r>
              <a:rPr kumimoji="0" lang="ru-RU" sz="28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"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составить предложение: по вопросам, по опорным словам, по сюжетной картинке, по серии сюжетных картинок;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"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отредактировать деформированные предложения;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"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расположить данные предложения в нужном порядке;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"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проанализировать предложенное высказывание с позиции норм правильного литературного произношения слов;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"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отредактировать высказывание, заменить просторечные, диалектные слова в высказывании литературными синонимами.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6139796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2069" y="169817"/>
            <a:ext cx="996696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215" algn="just"/>
            <a:r>
              <a:rPr lang="ru-RU" sz="2800" b="1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Упражнения, направленные на формирование умения лексически разнообразить устное высказывание и в определённой композиционной форме в зависимости от типа и стиля речи:	</a:t>
            </a:r>
            <a:endParaRPr lang="en-US" sz="200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"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определить тип высказывания по заголовку;</a:t>
            </a:r>
            <a:endParaRPr lang="en-US" sz="2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"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составить высказывание по предложенному началу (или концу);</a:t>
            </a:r>
            <a:endParaRPr lang="en-US" sz="2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"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найти сравнительный оборот в описании и заменить его синонимичным, используя слова: «как», «словно», «как будто»;</a:t>
            </a:r>
            <a:endParaRPr lang="en-US" sz="2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"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составить лексико-семантическую группу слов (слова-предметы, слова-признаки, слова-действия) к предстоящему высказыванию;</a:t>
            </a:r>
            <a:endParaRPr lang="en-US" sz="2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"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проанализировать уместность создания высказывания данного стиля в соответствии с конкретной ситуацией общения.</a:t>
            </a:r>
            <a:endParaRPr lang="en-US" sz="2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6119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1439" y="0"/>
            <a:ext cx="10607041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215" algn="ctr"/>
            <a:r>
              <a:rPr lang="ru-RU" sz="2800" b="1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Упражнения, направленные на формирование умения контролировать собственную речь в процессе высказывания:	</a:t>
            </a:r>
            <a:endParaRPr lang="en-US" sz="200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"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исправить речевые недочёты предложенного высказывания;</a:t>
            </a:r>
            <a:endParaRPr lang="en-US" sz="2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"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вставить в рассуждение слова, выражающие уважительное отношение к собеседнику;</a:t>
            </a:r>
            <a:endParaRPr lang="en-US" sz="2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"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включить в высказывание слова или выражения, привлекающие внимание собеседника (например, «Знаешь, Света, эти слова больше подходят»);</a:t>
            </a:r>
            <a:endParaRPr lang="en-US" sz="2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"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оценить созданное высказывание с позиций удобства его восприятия слушателями;</a:t>
            </a:r>
            <a:endParaRPr lang="en-US" sz="2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"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отредактировать предложенное высказывание, используя основные приёмы выразительности устной речи: интонацию, паузы, логическое ударение, громкость, мимику и т.д.</a:t>
            </a:r>
            <a:endParaRPr lang="en-US" sz="2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45940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5131" y="261257"/>
            <a:ext cx="890886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Примеры дидактических материалов, используемых </a:t>
            </a:r>
            <a:b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развития связного высказывания у учащихся 2-х классов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3" name="Объект 3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31" y="2011680"/>
            <a:ext cx="5003075" cy="3900170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211" y="1920240"/>
            <a:ext cx="4689566" cy="4026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305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Olga\Downloads\СВЯЗН ВЫСКАЗЫВАНИЕ\kto-jivet-na-severe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757" y="1277256"/>
            <a:ext cx="5569527" cy="48029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0284" y="1277256"/>
            <a:ext cx="5344218" cy="4802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8312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0890" y="313510"/>
            <a:ext cx="85431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Серия сюжетных картинок "Рома-рыбак"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3" name="Объект 3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62" y="1178032"/>
            <a:ext cx="9109562" cy="5170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0968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4766" y="91441"/>
            <a:ext cx="85692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Схема творческого повествования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"В поисках сокровищ"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4" name="Объект 3" descr="https://mersibo.ru/sites/default/files/club/images/v-poiskah-sokrovisch_168620.png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44" y="1617617"/>
            <a:ext cx="8853056" cy="4800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668182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7383" y="509451"/>
            <a:ext cx="1022821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ОСОБЕННОСТИ ФОРМИРОВАНИЯ СВЯЗНОЙ УСТНОЙ РЕЧИ У ДЕТЕЙ С ОБЩИМ НЕДОРАЗВИТИЕМ РЕЧИ</a:t>
            </a: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/>
            </a:r>
            <a:b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</a:br>
            <a:endParaRPr kumimoji="0" lang="en-US" sz="2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7383" y="1720840"/>
            <a:ext cx="885661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algn="just">
              <a:spcBef>
                <a:spcPts val="1000"/>
              </a:spcBef>
              <a:buClr>
                <a:srgbClr val="A53010"/>
              </a:buClr>
            </a:pP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Основными формами внешней речи являются диалогическая, монологическая и </a:t>
            </a:r>
            <a:r>
              <a:rPr lang="ru-RU" sz="36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полилогическая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(групповая) речь.</a:t>
            </a:r>
            <a:endParaRPr lang="en-US" sz="36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62149" y="3475166"/>
            <a:ext cx="8125098" cy="31752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1000"/>
              </a:spcBef>
              <a:buClr>
                <a:srgbClr val="A53010"/>
              </a:buClr>
              <a:buFont typeface="Wingdings" panose="05000000000000000000" pitchFamily="2" charset="2"/>
              <a:buChar char="q"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Диалогическая (диалог) –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первичная по происхождению форма речи. Имея ярко выраженную социальную направленность, она служит потребности непосредственного живого общения;</a:t>
            </a:r>
          </a:p>
          <a:p>
            <a:pPr marL="342900" lvl="0" indent="-342900" algn="just">
              <a:spcBef>
                <a:spcPts val="1000"/>
              </a:spcBef>
              <a:buClr>
                <a:srgbClr val="A53010"/>
              </a:buClr>
              <a:buFont typeface="Wingdings" panose="05000000000000000000" pitchFamily="2" charset="2"/>
              <a:buChar char="q"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Монологическая речь (монолог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 понимается как связная речь одного лица, коммуникативная цель которой – сообщение о каких-либо фактах, явлениях реальной действительности</a:t>
            </a:r>
            <a:endParaRPr 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45069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261257" y="2274838"/>
            <a:ext cx="119133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1000"/>
              </a:spcBef>
              <a:buClr>
                <a:srgbClr val="A53010"/>
              </a:buClr>
            </a:pPr>
            <a:r>
              <a:rPr lang="ru-RU" sz="7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en-US" sz="7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99820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7017" y="940526"/>
            <a:ext cx="8582297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В младшем школьном возрасте основными видами, в которых осуществляется монологическая речь, являются описание, </a:t>
            </a:r>
            <a:r>
              <a:rPr kumimoji="0" lang="ru-RU" sz="28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повествование и элементарные рассуждения</a:t>
            </a:r>
            <a:r>
              <a:rPr kumimoji="0" lang="ru-RU" sz="32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. 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/>
            </a:r>
            <a:b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</a:b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Сообщение о фактах действительности, состоящих в отношениях одновременности, называется 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описанием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;</a:t>
            </a:r>
            <a:b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</a:b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/>
            </a:r>
            <a:b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</a:b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Сообщение о фактах, находящихся в отношениях последовательности, называется 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повествование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;</a:t>
            </a:r>
            <a:b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</a:b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/>
            </a:r>
            <a:b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</a:b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Особый вид высказывания, отражающий причинно-следственную связь каких-либо фактов, явлений называется 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рассуждение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.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/>
            </a:r>
            <a:b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</a:b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4028834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8823" y="261257"/>
            <a:ext cx="9026433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зависимости от степени тяжести речевого дефекта различают три уровня речевого развития (Р.Е. Левина), выделяемые на основе анализа степени </a:t>
            </a:r>
            <a:r>
              <a:rPr lang="ru-RU" sz="24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сформированности</a:t>
            </a:r>
            <a:r>
              <a:rPr lang="ru-RU" sz="24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различных компонентов языковой системы.</a:t>
            </a:r>
            <a:endParaRPr lang="en-US" sz="2400" dirty="0">
              <a:solidFill>
                <a:prstClr val="black">
                  <a:lumMod val="85000"/>
                  <a:lumOff val="15000"/>
                </a:prst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Первый уровень.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Фразовая речь у таких детей почти полностью отсутствует; при попытке рассказать о каком-либо событии они способны назвать лишь отдельные слова или одно-два сильно искаженных предложений.</a:t>
            </a:r>
            <a:endParaRPr lang="en-US" sz="24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Второй уровень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Дети начинают пользоваться фразовой речью и могут ответить на вопросы, беседовать со взрослым по картинке о знакомых события окружающей жизни. Однако дети с этим уровнем речевого развития связной речью практически не владеют.</a:t>
            </a:r>
            <a:endParaRPr lang="en-US" sz="24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Третий уровень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Наиболее распространен у детей 5-6 летнего возраста с ОНР 3-й уровень речевого развития. Дети уже пользуются развернутой фразовой речью, но при этом отмечаются фонетико-фонематические и лексико-грамматические недостатки.</a:t>
            </a:r>
            <a:endParaRPr lang="en-US" sz="2400" dirty="0">
              <a:solidFill>
                <a:prstClr val="black"/>
              </a:solidFill>
              <a:latin typeface="Century Gothic" panose="020B0502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7852229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177" y="209006"/>
            <a:ext cx="72368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Т.Б Филичевой была выявлена еще одна категория детей с ОНР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1154" y="2129245"/>
            <a:ext cx="7876903" cy="3913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algn="just">
              <a:spcBef>
                <a:spcPts val="1000"/>
              </a:spcBef>
              <a:buClr>
                <a:srgbClr val="A53010"/>
              </a:buClr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Общее недоразвитие речи 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четвертого уровня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определяется автором как своеобразная стертая или легкая форма речевой патологии, при которой у детей отмечаются неявно выраженные, но стойкие нарушения в овладении языковыми механизмами словообразования, словоизменения, в употреблении слов сложной структуры, некоторых грамматических конструкций, недостаточный уровень дифференцированного восприятия фонем и др.</a:t>
            </a:r>
            <a:endParaRPr lang="en-US" sz="24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Bef>
                <a:spcPts val="1000"/>
              </a:spcBef>
              <a:buClr>
                <a:srgbClr val="A53010"/>
              </a:buClr>
              <a:buFont typeface="Wingdings 3" charset="2"/>
              <a:buChar char=""/>
            </a:pPr>
            <a:endParaRPr 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49758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6389" y="705393"/>
            <a:ext cx="97318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Направление коррекционной работы: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6754" y="2233749"/>
            <a:ext cx="9640389" cy="4460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0" indent="-457200" algn="just">
              <a:spcBef>
                <a:spcPts val="1000"/>
              </a:spcBef>
              <a:buClr>
                <a:srgbClr val="A53010"/>
              </a:buClr>
              <a:buFont typeface="Wingdings" panose="05000000000000000000" pitchFamily="2" charset="2"/>
              <a:buChar char="v"/>
            </a:pP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Уточнение, пополнение, систематизация представлений, знаний, понятий об окружающем мире.</a:t>
            </a:r>
            <a:endParaRPr lang="en-US" sz="32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lvl="0" indent="-457200" algn="just">
              <a:lnSpc>
                <a:spcPct val="107000"/>
              </a:lnSpc>
              <a:spcBef>
                <a:spcPts val="1000"/>
              </a:spcBef>
              <a:buClr>
                <a:srgbClr val="A53010"/>
              </a:buClr>
              <a:buFont typeface="Wingdings" panose="05000000000000000000" pitchFamily="2" charset="2"/>
              <a:buChar char="v"/>
            </a:pP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Расширение понимания разговорной речи.</a:t>
            </a:r>
          </a:p>
          <a:p>
            <a:pPr marL="457200" lvl="0" indent="-457200" algn="just">
              <a:lnSpc>
                <a:spcPct val="107000"/>
              </a:lnSpc>
              <a:spcBef>
                <a:spcPts val="1000"/>
              </a:spcBef>
              <a:buClr>
                <a:srgbClr val="A53010"/>
              </a:buClr>
              <a:buFont typeface="Wingdings" panose="05000000000000000000" pitchFamily="2" charset="2"/>
              <a:buChar char="v"/>
            </a:pP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Развитие активной речи: овладение лексикой, навыками сочетания и изменения слов при построении предложений, участие в диалоге и беседе.</a:t>
            </a:r>
            <a:endParaRPr lang="en-US" sz="3200" dirty="0">
              <a:solidFill>
                <a:prstClr val="black"/>
              </a:solidFill>
              <a:latin typeface="Century Gothic" panose="020B0502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3772777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31965" y="300446"/>
            <a:ext cx="879130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В процессе обучения разговорной речи используются разнообразные методы</a:t>
            </a: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31965" y="1649026"/>
            <a:ext cx="8112035" cy="3559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spcBef>
                <a:spcPts val="1000"/>
              </a:spcBef>
              <a:buClr>
                <a:srgbClr val="A53010"/>
              </a:buClr>
              <a:buFont typeface="Wingdings" panose="05000000000000000000" pitchFamily="2" charset="2"/>
              <a:buChar char="§"/>
            </a:pP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упражнения;</a:t>
            </a:r>
          </a:p>
          <a:p>
            <a:pPr marL="457200" lvl="0" indent="-457200">
              <a:spcBef>
                <a:spcPts val="1000"/>
              </a:spcBef>
              <a:buClr>
                <a:srgbClr val="A53010"/>
              </a:buClr>
              <a:buFont typeface="Wingdings" panose="05000000000000000000" pitchFamily="2" charset="2"/>
              <a:buChar char="§"/>
            </a:pP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беседы;</a:t>
            </a:r>
          </a:p>
          <a:p>
            <a:pPr marL="457200" lvl="0" indent="-457200">
              <a:spcBef>
                <a:spcPts val="1000"/>
              </a:spcBef>
              <a:buClr>
                <a:srgbClr val="A53010"/>
              </a:buClr>
              <a:buFont typeface="Wingdings" panose="05000000000000000000" pitchFamily="2" charset="2"/>
              <a:buChar char="§"/>
            </a:pP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наблюдения; </a:t>
            </a:r>
          </a:p>
          <a:p>
            <a:pPr marL="457200" lvl="0" indent="-457200">
              <a:spcBef>
                <a:spcPts val="1000"/>
              </a:spcBef>
              <a:buClr>
                <a:srgbClr val="A53010"/>
              </a:buClr>
              <a:buFont typeface="Wingdings" panose="05000000000000000000" pitchFamily="2" charset="2"/>
              <a:buChar char="§"/>
            </a:pP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показы и объяснения;</a:t>
            </a:r>
          </a:p>
          <a:p>
            <a:pPr marL="457200" lvl="0" indent="-457200">
              <a:spcBef>
                <a:spcPts val="1000"/>
              </a:spcBef>
              <a:buClr>
                <a:srgbClr val="A53010"/>
              </a:buClr>
              <a:buFont typeface="Wingdings" panose="05000000000000000000" pitchFamily="2" charset="2"/>
              <a:buChar char="§"/>
            </a:pP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тренировочные упражнения с элементами деятельности</a:t>
            </a:r>
            <a:endParaRPr lang="en-US" sz="3200" dirty="0">
              <a:solidFill>
                <a:prstClr val="black"/>
              </a:solidFill>
              <a:latin typeface="Century Gothic" panose="020B0502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1629875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3325" y="222070"/>
            <a:ext cx="990164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Организация работы по развитию разговорной формы речи должна предусматривать: </a:t>
            </a: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/>
            </a:r>
            <a:b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</a:b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83326" y="3108960"/>
            <a:ext cx="9222377" cy="3795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spcBef>
                <a:spcPts val="1000"/>
              </a:spcBef>
              <a:buClr>
                <a:srgbClr val="A53010"/>
              </a:buClr>
              <a:buFont typeface="Wingdings" panose="05000000000000000000" pitchFamily="2" charset="2"/>
              <a:buChar char="q"/>
            </a:pP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Целенаправленную организацию процесса выполнения деятельности и подведение её итогов;</a:t>
            </a:r>
          </a:p>
          <a:p>
            <a:pPr marL="800100" lvl="0" indent="-457200" algn="just">
              <a:spcBef>
                <a:spcPts val="1000"/>
              </a:spcBef>
              <a:buClr>
                <a:srgbClr val="A53010"/>
              </a:buClr>
              <a:buFont typeface="Wingdings" panose="05000000000000000000" pitchFamily="2" charset="2"/>
              <a:buChar char="q"/>
            </a:pP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Преднамеренное создание такой ситуации, в которой возникает потребность в речевых средствах общения между её участниками.</a:t>
            </a:r>
            <a:endParaRPr lang="en-US" sz="32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Bef>
                <a:spcPts val="1000"/>
              </a:spcBef>
              <a:buClr>
                <a:srgbClr val="A53010"/>
              </a:buClr>
              <a:buFont typeface="Wingdings 3" charset="2"/>
              <a:buChar char=""/>
            </a:pPr>
            <a:endParaRPr lang="en-US" sz="3200" dirty="0">
              <a:solidFill>
                <a:prstClr val="black"/>
              </a:solidFill>
              <a:latin typeface="Century Gothic" panose="020B0502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7744184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7017" y="169817"/>
            <a:ext cx="85169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Виды развития активной речи детей:</a:t>
            </a: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/>
            </a:r>
            <a:b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</a:b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44583" y="1985554"/>
            <a:ext cx="8921931" cy="3672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lvl="0" indent="-571500" algn="just">
              <a:spcBef>
                <a:spcPts val="1000"/>
              </a:spcBef>
              <a:buClr>
                <a:srgbClr val="A53010"/>
              </a:buClr>
              <a:buFont typeface="Wingdings" panose="05000000000000000000" pitchFamily="2" charset="2"/>
              <a:buChar char="q"/>
            </a:pP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Развитие разговорной речи в связи с учебно-познавательной деятельностью;</a:t>
            </a:r>
            <a:endParaRPr lang="en-US" sz="36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71500" lvl="0" indent="-571500">
              <a:spcBef>
                <a:spcPts val="1000"/>
              </a:spcBef>
              <a:buClr>
                <a:srgbClr val="A53010"/>
              </a:buClr>
              <a:buFont typeface="Wingdings" panose="05000000000000000000" pitchFamily="2" charset="2"/>
              <a:buChar char="q"/>
            </a:pP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Развитие речи детей в связи с трудовой деятельностью;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36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71500" lvl="0" indent="-571500">
              <a:spcBef>
                <a:spcPts val="1000"/>
              </a:spcBef>
              <a:buClr>
                <a:srgbClr val="A53010"/>
              </a:buClr>
              <a:buFont typeface="Wingdings" panose="05000000000000000000" pitchFamily="2" charset="2"/>
              <a:buChar char="q"/>
            </a:pP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Развитие речи детей в игровой </a:t>
            </a:r>
            <a:r>
              <a:rPr lang="ru-RU" sz="36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деятельности.</a:t>
            </a:r>
            <a:endParaRPr lang="ru-RU" sz="36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8312934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107</TotalTime>
  <Words>734</Words>
  <Application>Microsoft Office PowerPoint</Application>
  <PresentationFormat>Широкоэкранный</PresentationFormat>
  <Paragraphs>74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9" baseType="lpstr">
      <vt:lpstr>Arial</vt:lpstr>
      <vt:lpstr>Calibri</vt:lpstr>
      <vt:lpstr>Century Gothic</vt:lpstr>
      <vt:lpstr>Symbol</vt:lpstr>
      <vt:lpstr>Times New Roman</vt:lpstr>
      <vt:lpstr>Trebuchet MS</vt:lpstr>
      <vt:lpstr>Wingdings</vt:lpstr>
      <vt:lpstr>Wingdings 3</vt:lpstr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23</cp:revision>
  <dcterms:created xsi:type="dcterms:W3CDTF">2021-10-25T17:17:35Z</dcterms:created>
  <dcterms:modified xsi:type="dcterms:W3CDTF">2022-04-11T14:58:06Z</dcterms:modified>
</cp:coreProperties>
</file>