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7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13DDB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34587" autoAdjust="0"/>
    <p:restoredTop sz="38851" autoAdjust="0"/>
  </p:normalViewPr>
  <p:slideViewPr>
    <p:cSldViewPr>
      <p:cViewPr>
        <p:scale>
          <a:sx n="71" d="100"/>
          <a:sy n="71" d="100"/>
        </p:scale>
        <p:origin x="-1110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421181-CE47-467B-8589-B950E6C1C6F8}" type="doc">
      <dgm:prSet loTypeId="urn:microsoft.com/office/officeart/2005/8/layout/cycle3" loCatId="cycle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6AEDA75-6F88-4AD7-BFE5-5406CA4373CC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Устанавливать простейшие связи между условиями наступающего весеннего времени года и поведением птиц, состоянием растительности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91DF3702-0F95-4420-BDCA-94D18B015CD1}" type="parTrans" cxnId="{CF63520F-58E5-4CD2-AB02-7CB87DC65A9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67347633-A820-486F-95D0-B7BA96137EDE}" type="sibTrans" cxnId="{CF63520F-58E5-4CD2-AB02-7CB87DC65A9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AFB368F5-634A-4A4D-9AAF-E1EF51DD4D35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Развивать стремление общаться со сверстниками в процессе игрой деятельности;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3F2D827B-63F8-480B-980C-9D29E4395CBA}" type="parTrans" cxnId="{B75F5E39-F902-43B4-B344-1F4D54F07127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667EECAB-CCE4-4968-85B1-DDE7FB1CA7AD}" type="sibTrans" cxnId="{B75F5E39-F902-43B4-B344-1F4D54F07127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EF19D499-A0E4-4F0C-9081-3B7C874DE9F5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Формировать потребности в чтении, как источнике новых знаний об окружающем;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AB410925-6CEB-4BA2-BE8B-646FCA441E6B}" type="parTrans" cxnId="{47F326D6-59AD-426F-B8B7-48A77C7D8ECC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E46048A6-CE32-4366-833D-B6C762D88C06}" type="sibTrans" cxnId="{47F326D6-59AD-426F-B8B7-48A77C7D8ECC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2CF706D3-32C0-4CDA-B328-2B3986A59775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Развивать умение отвечать на вопросы, вести диалог;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22A20CD0-B1B5-4C8A-A072-A89E873EEB86}" type="parTrans" cxnId="{9889D6FF-3471-46A9-9BA3-144F9DD7355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847C700B-5009-4EFF-9D39-F364EC28EA0A}" type="sibTrans" cxnId="{9889D6FF-3471-46A9-9BA3-144F9DD7355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17D2A8B7-E453-49FC-A02C-21CDB86CBC7F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Развивать мышление, воображение, коммуникативные навыки;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3E149AA1-C72B-4F4F-98B5-2B562C81BE15}" type="parTrans" cxnId="{D6587854-252B-4290-9E74-F14A08E7F87B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A1761A57-3F54-442A-8DDF-F7BFFCB98432}" type="sibTrans" cxnId="{D6587854-252B-4290-9E74-F14A08E7F87B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F35EB339-D36F-4CC0-B48C-5FBC372C8804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Совершенствовать навыки и умения в рисовании, развивать творческие способности;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A3CFB66B-B54D-446D-9E79-735CCAFCC9E1}" type="parTrans" cxnId="{AA2297E3-EC80-44DC-8765-DEC0F9D29A65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A2A5CB2B-63A2-4BA7-B876-03F8F3727D29}" type="sibTrans" cxnId="{AA2297E3-EC80-44DC-8765-DEC0F9D29A65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05DB6D64-3E16-4517-B6C4-F3433C87D40F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Вовлечь родителей в активное сотрудничество.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02C05824-B743-473B-B5F0-91BD7FB83C37}" type="parTrans" cxnId="{E09B8149-A1A6-4BDB-8445-84FC719AFBB1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C982378F-B05F-4FF1-8955-6D8DB3D69BD1}" type="sibTrans" cxnId="{E09B8149-A1A6-4BDB-8445-84FC719AFBB1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FFBC03E0-9945-49D0-A4E0-857381AE2D9A}" type="pres">
      <dgm:prSet presAssocID="{FF421181-CE47-467B-8589-B950E6C1C6F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62C705-BDB9-4662-997B-135DC0A5D104}" type="pres">
      <dgm:prSet presAssocID="{FF421181-CE47-467B-8589-B950E6C1C6F8}" presName="cycle" presStyleCnt="0"/>
      <dgm:spPr/>
    </dgm:pt>
    <dgm:pt modelId="{A5333186-DA63-4D1F-B750-AD7D9405AF25}" type="pres">
      <dgm:prSet presAssocID="{56AEDA75-6F88-4AD7-BFE5-5406CA4373CC}" presName="nodeFirstNode" presStyleLbl="node1" presStyleIdx="0" presStyleCnt="7" custScaleX="175970" custScaleY="166452" custRadScaleRad="101499" custRadScaleInc="221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63880D-DCBA-439E-80A0-5CABE28111D4}" type="pres">
      <dgm:prSet presAssocID="{67347633-A820-486F-95D0-B7BA96137EDE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E49B4F4C-A54B-4091-B9B8-7BE1F6BD4F58}" type="pres">
      <dgm:prSet presAssocID="{AFB368F5-634A-4A4D-9AAF-E1EF51DD4D35}" presName="nodeFollowingNodes" presStyleLbl="node1" presStyleIdx="1" presStyleCnt="7" custScaleX="141027" custScaleY="134803" custRadScaleRad="129745" custRadScaleInc="355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339859-D406-43BE-97ED-45C844988D82}" type="pres">
      <dgm:prSet presAssocID="{EF19D499-A0E4-4F0C-9081-3B7C874DE9F5}" presName="nodeFollowingNodes" presStyleLbl="node1" presStyleIdx="2" presStyleCnt="7" custScaleX="144963" custScaleY="138161" custRadScaleRad="117820" custRadScaleInc="-8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948400-2643-421F-9CBD-24F77D1DDCF6}" type="pres">
      <dgm:prSet presAssocID="{2CF706D3-32C0-4CDA-B328-2B3986A59775}" presName="nodeFollowingNodes" presStyleLbl="node1" presStyleIdx="3" presStyleCnt="7" custScaleX="128134" custScaleY="133796" custRadScaleRad="105344" custRadScaleInc="-127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D59692-29F1-4A69-B764-A0722ADDE0CE}" type="pres">
      <dgm:prSet presAssocID="{17D2A8B7-E453-49FC-A02C-21CDB86CBC7F}" presName="nodeFollowingNodes" presStyleLbl="node1" presStyleIdx="4" presStyleCnt="7" custScaleX="122946" custScaleY="136162" custRadScaleRad="100108" custRadScaleInc="-14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D9064-FFC9-49B7-B822-6D23EEECA5A5}" type="pres">
      <dgm:prSet presAssocID="{F35EB339-D36F-4CC0-B48C-5FBC372C8804}" presName="nodeFollowingNodes" presStyleLbl="node1" presStyleIdx="5" presStyleCnt="7" custScaleX="139449" custScaleY="138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88768-5D1E-437A-A555-E4F8F4939470}" type="pres">
      <dgm:prSet presAssocID="{05DB6D64-3E16-4517-B6C4-F3433C87D40F}" presName="nodeFollowingNodes" presStyleLbl="node1" presStyleIdx="6" presStyleCnt="7" custScaleX="118614" custScaleY="134803" custRadScaleRad="109255" custRadScaleInc="-170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89D6FF-3471-46A9-9BA3-144F9DD73558}" srcId="{FF421181-CE47-467B-8589-B950E6C1C6F8}" destId="{2CF706D3-32C0-4CDA-B328-2B3986A59775}" srcOrd="3" destOrd="0" parTransId="{22A20CD0-B1B5-4C8A-A072-A89E873EEB86}" sibTransId="{847C700B-5009-4EFF-9D39-F364EC28EA0A}"/>
    <dgm:cxn modelId="{CF63520F-58E5-4CD2-AB02-7CB87DC65A98}" srcId="{FF421181-CE47-467B-8589-B950E6C1C6F8}" destId="{56AEDA75-6F88-4AD7-BFE5-5406CA4373CC}" srcOrd="0" destOrd="0" parTransId="{91DF3702-0F95-4420-BDCA-94D18B015CD1}" sibTransId="{67347633-A820-486F-95D0-B7BA96137EDE}"/>
    <dgm:cxn modelId="{CAD21D02-9C92-498A-B87D-07F849032F9A}" type="presOf" srcId="{AFB368F5-634A-4A4D-9AAF-E1EF51DD4D35}" destId="{E49B4F4C-A54B-4091-B9B8-7BE1F6BD4F58}" srcOrd="0" destOrd="0" presId="urn:microsoft.com/office/officeart/2005/8/layout/cycle3"/>
    <dgm:cxn modelId="{ADC2755E-9267-4EB9-B803-C8FFB728E016}" type="presOf" srcId="{05DB6D64-3E16-4517-B6C4-F3433C87D40F}" destId="{AEF88768-5D1E-437A-A555-E4F8F4939470}" srcOrd="0" destOrd="0" presId="urn:microsoft.com/office/officeart/2005/8/layout/cycle3"/>
    <dgm:cxn modelId="{AA2297E3-EC80-44DC-8765-DEC0F9D29A65}" srcId="{FF421181-CE47-467B-8589-B950E6C1C6F8}" destId="{F35EB339-D36F-4CC0-B48C-5FBC372C8804}" srcOrd="5" destOrd="0" parTransId="{A3CFB66B-B54D-446D-9E79-735CCAFCC9E1}" sibTransId="{A2A5CB2B-63A2-4BA7-B876-03F8F3727D29}"/>
    <dgm:cxn modelId="{E09B8149-A1A6-4BDB-8445-84FC719AFBB1}" srcId="{FF421181-CE47-467B-8589-B950E6C1C6F8}" destId="{05DB6D64-3E16-4517-B6C4-F3433C87D40F}" srcOrd="6" destOrd="0" parTransId="{02C05824-B743-473B-B5F0-91BD7FB83C37}" sibTransId="{C982378F-B05F-4FF1-8955-6D8DB3D69BD1}"/>
    <dgm:cxn modelId="{233516CE-9B1A-4933-B8FD-5E8F0A20AF7B}" type="presOf" srcId="{EF19D499-A0E4-4F0C-9081-3B7C874DE9F5}" destId="{12339859-D406-43BE-97ED-45C844988D82}" srcOrd="0" destOrd="0" presId="urn:microsoft.com/office/officeart/2005/8/layout/cycle3"/>
    <dgm:cxn modelId="{6E744BC1-4D6B-41A7-BCAD-E24B113185B3}" type="presOf" srcId="{67347633-A820-486F-95D0-B7BA96137EDE}" destId="{1563880D-DCBA-439E-80A0-5CABE28111D4}" srcOrd="0" destOrd="0" presId="urn:microsoft.com/office/officeart/2005/8/layout/cycle3"/>
    <dgm:cxn modelId="{47F326D6-59AD-426F-B8B7-48A77C7D8ECC}" srcId="{FF421181-CE47-467B-8589-B950E6C1C6F8}" destId="{EF19D499-A0E4-4F0C-9081-3B7C874DE9F5}" srcOrd="2" destOrd="0" parTransId="{AB410925-6CEB-4BA2-BE8B-646FCA441E6B}" sibTransId="{E46048A6-CE32-4366-833D-B6C762D88C06}"/>
    <dgm:cxn modelId="{B75F5E39-F902-43B4-B344-1F4D54F07127}" srcId="{FF421181-CE47-467B-8589-B950E6C1C6F8}" destId="{AFB368F5-634A-4A4D-9AAF-E1EF51DD4D35}" srcOrd="1" destOrd="0" parTransId="{3F2D827B-63F8-480B-980C-9D29E4395CBA}" sibTransId="{667EECAB-CCE4-4968-85B1-DDE7FB1CA7AD}"/>
    <dgm:cxn modelId="{DE47150F-F7D8-4F37-A947-9E8AB3433F49}" type="presOf" srcId="{56AEDA75-6F88-4AD7-BFE5-5406CA4373CC}" destId="{A5333186-DA63-4D1F-B750-AD7D9405AF25}" srcOrd="0" destOrd="0" presId="urn:microsoft.com/office/officeart/2005/8/layout/cycle3"/>
    <dgm:cxn modelId="{5964212D-70AD-4907-B6AA-CFB9B0B6DEEF}" type="presOf" srcId="{17D2A8B7-E453-49FC-A02C-21CDB86CBC7F}" destId="{EBD59692-29F1-4A69-B764-A0722ADDE0CE}" srcOrd="0" destOrd="0" presId="urn:microsoft.com/office/officeart/2005/8/layout/cycle3"/>
    <dgm:cxn modelId="{B891DFFE-7100-4D5D-9335-B687C659733A}" type="presOf" srcId="{F35EB339-D36F-4CC0-B48C-5FBC372C8804}" destId="{654D9064-FFC9-49B7-B822-6D23EEECA5A5}" srcOrd="0" destOrd="0" presId="urn:microsoft.com/office/officeart/2005/8/layout/cycle3"/>
    <dgm:cxn modelId="{CBE63133-2642-4220-AC9F-31887241D51D}" type="presOf" srcId="{2CF706D3-32C0-4CDA-B328-2B3986A59775}" destId="{92948400-2643-421F-9CBD-24F77D1DDCF6}" srcOrd="0" destOrd="0" presId="urn:microsoft.com/office/officeart/2005/8/layout/cycle3"/>
    <dgm:cxn modelId="{D6587854-252B-4290-9E74-F14A08E7F87B}" srcId="{FF421181-CE47-467B-8589-B950E6C1C6F8}" destId="{17D2A8B7-E453-49FC-A02C-21CDB86CBC7F}" srcOrd="4" destOrd="0" parTransId="{3E149AA1-C72B-4F4F-98B5-2B562C81BE15}" sibTransId="{A1761A57-3F54-442A-8DDF-F7BFFCB98432}"/>
    <dgm:cxn modelId="{A44F8E73-7E5B-439A-91CF-5E7A7614B0F6}" type="presOf" srcId="{FF421181-CE47-467B-8589-B950E6C1C6F8}" destId="{FFBC03E0-9945-49D0-A4E0-857381AE2D9A}" srcOrd="0" destOrd="0" presId="urn:microsoft.com/office/officeart/2005/8/layout/cycle3"/>
    <dgm:cxn modelId="{96537DC2-76F4-4248-8553-D221AD471056}" type="presParOf" srcId="{FFBC03E0-9945-49D0-A4E0-857381AE2D9A}" destId="{8E62C705-BDB9-4662-997B-135DC0A5D104}" srcOrd="0" destOrd="0" presId="urn:microsoft.com/office/officeart/2005/8/layout/cycle3"/>
    <dgm:cxn modelId="{883774FC-FD8E-4D9C-AE8C-C18C31F44750}" type="presParOf" srcId="{8E62C705-BDB9-4662-997B-135DC0A5D104}" destId="{A5333186-DA63-4D1F-B750-AD7D9405AF25}" srcOrd="0" destOrd="0" presId="urn:microsoft.com/office/officeart/2005/8/layout/cycle3"/>
    <dgm:cxn modelId="{D3DCAED9-25CB-4D42-932C-1957A65D8AA1}" type="presParOf" srcId="{8E62C705-BDB9-4662-997B-135DC0A5D104}" destId="{1563880D-DCBA-439E-80A0-5CABE28111D4}" srcOrd="1" destOrd="0" presId="urn:microsoft.com/office/officeart/2005/8/layout/cycle3"/>
    <dgm:cxn modelId="{2F26B626-FE0F-4309-B709-B1FE2C780F09}" type="presParOf" srcId="{8E62C705-BDB9-4662-997B-135DC0A5D104}" destId="{E49B4F4C-A54B-4091-B9B8-7BE1F6BD4F58}" srcOrd="2" destOrd="0" presId="urn:microsoft.com/office/officeart/2005/8/layout/cycle3"/>
    <dgm:cxn modelId="{FD4AB2C0-6144-441E-B476-7942A0122DB1}" type="presParOf" srcId="{8E62C705-BDB9-4662-997B-135DC0A5D104}" destId="{12339859-D406-43BE-97ED-45C844988D82}" srcOrd="3" destOrd="0" presId="urn:microsoft.com/office/officeart/2005/8/layout/cycle3"/>
    <dgm:cxn modelId="{63672CF3-0EC3-421F-877D-3D21E78E5684}" type="presParOf" srcId="{8E62C705-BDB9-4662-997B-135DC0A5D104}" destId="{92948400-2643-421F-9CBD-24F77D1DDCF6}" srcOrd="4" destOrd="0" presId="urn:microsoft.com/office/officeart/2005/8/layout/cycle3"/>
    <dgm:cxn modelId="{6AFFE701-203D-4935-BB74-30A8F6E49CFF}" type="presParOf" srcId="{8E62C705-BDB9-4662-997B-135DC0A5D104}" destId="{EBD59692-29F1-4A69-B764-A0722ADDE0CE}" srcOrd="5" destOrd="0" presId="urn:microsoft.com/office/officeart/2005/8/layout/cycle3"/>
    <dgm:cxn modelId="{035EC534-5E07-4897-B88C-D90482664CB0}" type="presParOf" srcId="{8E62C705-BDB9-4662-997B-135DC0A5D104}" destId="{654D9064-FFC9-49B7-B822-6D23EEECA5A5}" srcOrd="6" destOrd="0" presId="urn:microsoft.com/office/officeart/2005/8/layout/cycle3"/>
    <dgm:cxn modelId="{0181B907-3157-49DA-B35B-48D82B8B34AE}" type="presParOf" srcId="{8E62C705-BDB9-4662-997B-135DC0A5D104}" destId="{AEF88768-5D1E-437A-A555-E4F8F4939470}" srcOrd="7" destOrd="0" presId="urn:microsoft.com/office/officeart/2005/8/layout/cycle3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EFCC64-AD76-4FE5-8C94-FEA186BE1E7D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473FD2-FB1D-4C7E-B04B-EED1D82A8BB6}">
      <dgm:prSet/>
      <dgm:spPr/>
      <dgm:t>
        <a:bodyPr/>
        <a:lstStyle/>
        <a:p>
          <a:pPr rtl="0"/>
          <a:r>
            <a:rPr lang="ru-RU" baseline="0" dirty="0" smtClean="0">
              <a:solidFill>
                <a:schemeClr val="tx2">
                  <a:lumMod val="60000"/>
                  <a:lumOff val="40000"/>
                </a:schemeClr>
              </a:solidFill>
            </a:rPr>
            <a:t>Дети должны знать:</a:t>
          </a:r>
          <a:endParaRPr lang="ru-RU" baseline="0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52AA1FF1-BA68-4932-9D10-B4F99E8987E4}" type="parTrans" cxnId="{2A73A605-E772-4BAB-8F95-3C1536F27BF5}">
      <dgm:prSet/>
      <dgm:spPr/>
      <dgm:t>
        <a:bodyPr/>
        <a:lstStyle/>
        <a:p>
          <a:endParaRPr lang="ru-RU"/>
        </a:p>
      </dgm:t>
    </dgm:pt>
    <dgm:pt modelId="{A901EDDF-2322-4271-AD42-54B3EC05294D}" type="sibTrans" cxnId="{2A73A605-E772-4BAB-8F95-3C1536F27BF5}">
      <dgm:prSet/>
      <dgm:spPr/>
      <dgm:t>
        <a:bodyPr/>
        <a:lstStyle/>
        <a:p>
          <a:endParaRPr lang="ru-RU"/>
        </a:p>
      </dgm:t>
    </dgm:pt>
    <dgm:pt modelId="{01136F41-A807-403C-9025-F7362D04A120}">
      <dgm:prSet custT="1"/>
      <dgm:spPr/>
      <dgm:t>
        <a:bodyPr/>
        <a:lstStyle/>
        <a:p>
          <a:pPr rtl="0"/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- выделять признаки весны (солнышко стало теплее светить, набухли почки на деревьях)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0E0061C2-EBDD-400C-A290-001B810317F3}" type="parTrans" cxnId="{F8D6A18A-0C4F-47BE-988B-F51095C2AE04}">
      <dgm:prSet/>
      <dgm:spPr/>
      <dgm:t>
        <a:bodyPr/>
        <a:lstStyle/>
        <a:p>
          <a:endParaRPr lang="ru-RU"/>
        </a:p>
      </dgm:t>
    </dgm:pt>
    <dgm:pt modelId="{19B38624-F0FC-4EA6-B1F2-976BA494E181}" type="sibTrans" cxnId="{F8D6A18A-0C4F-47BE-988B-F51095C2AE04}">
      <dgm:prSet/>
      <dgm:spPr/>
      <dgm:t>
        <a:bodyPr/>
        <a:lstStyle/>
        <a:p>
          <a:endParaRPr lang="ru-RU"/>
        </a:p>
      </dgm:t>
    </dgm:pt>
    <dgm:pt modelId="{310046EB-68BC-496E-AF06-0463B321AFC1}">
      <dgm:prSet custT="1"/>
      <dgm:spPr/>
      <dgm:t>
        <a:bodyPr/>
        <a:lstStyle/>
        <a:p>
          <a:pPr rtl="0"/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- формировать представления о сезонных изменениях в живой природе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519CAA15-D302-4FBD-9FF2-3F0CE0B978CB}" type="parTrans" cxnId="{F8E9ECBF-A53B-4E0B-BCAB-57EA59C2951F}">
      <dgm:prSet/>
      <dgm:spPr/>
      <dgm:t>
        <a:bodyPr/>
        <a:lstStyle/>
        <a:p>
          <a:endParaRPr lang="ru-RU"/>
        </a:p>
      </dgm:t>
    </dgm:pt>
    <dgm:pt modelId="{244F82D2-4847-4C61-9BB7-B9DC0DAA7190}" type="sibTrans" cxnId="{F8E9ECBF-A53B-4E0B-BCAB-57EA59C2951F}">
      <dgm:prSet/>
      <dgm:spPr/>
      <dgm:t>
        <a:bodyPr/>
        <a:lstStyle/>
        <a:p>
          <a:endParaRPr lang="ru-RU"/>
        </a:p>
      </dgm:t>
    </dgm:pt>
    <dgm:pt modelId="{ED78CFEC-C803-4FDA-82FF-5D396893FEF8}">
      <dgm:prSet custT="1"/>
      <dgm:spPr/>
      <dgm:t>
        <a:bodyPr/>
        <a:lstStyle/>
        <a:p>
          <a:pPr rtl="0"/>
          <a:r>
            <a:rPr lang="ru-RU" sz="1200" dirty="0" smtClean="0">
              <a:solidFill>
                <a:schemeClr val="accent4">
                  <a:lumMod val="50000"/>
                </a:schemeClr>
              </a:solidFill>
            </a:rPr>
            <a:t>- </a:t>
          </a:r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развивать умение вести сезонные наблюдение.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45B3E5B5-9114-47E9-8C2C-364FBA31136A}" type="parTrans" cxnId="{DC39DEB7-61DF-4C12-ADDC-D855BCB2E246}">
      <dgm:prSet/>
      <dgm:spPr/>
      <dgm:t>
        <a:bodyPr/>
        <a:lstStyle/>
        <a:p>
          <a:endParaRPr lang="ru-RU"/>
        </a:p>
      </dgm:t>
    </dgm:pt>
    <dgm:pt modelId="{56F49034-120F-49BE-8C60-B4AA1736EBF1}" type="sibTrans" cxnId="{DC39DEB7-61DF-4C12-ADDC-D855BCB2E246}">
      <dgm:prSet/>
      <dgm:spPr/>
      <dgm:t>
        <a:bodyPr/>
        <a:lstStyle/>
        <a:p>
          <a:endParaRPr lang="ru-RU"/>
        </a:p>
      </dgm:t>
    </dgm:pt>
    <dgm:pt modelId="{DE6E7484-56FD-4D77-BB1D-6F228ADCF0DD}">
      <dgm:prSet/>
      <dgm:spPr/>
      <dgm:t>
        <a:bodyPr/>
        <a:lstStyle/>
        <a:p>
          <a:pPr rtl="0"/>
          <a:r>
            <a:rPr lang="ru-RU" baseline="0" dirty="0" smtClean="0">
              <a:solidFill>
                <a:schemeClr val="tx2">
                  <a:lumMod val="60000"/>
                  <a:lumOff val="40000"/>
                </a:schemeClr>
              </a:solidFill>
            </a:rPr>
            <a:t>Дети должны уметь:</a:t>
          </a:r>
          <a:endParaRPr lang="ru-RU" baseline="0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B0D9A20B-7D81-4600-BCF2-AB3C1C37BA11}" type="parTrans" cxnId="{3B949378-BD13-4267-9AFD-BA3EA22BCEE5}">
      <dgm:prSet/>
      <dgm:spPr/>
      <dgm:t>
        <a:bodyPr/>
        <a:lstStyle/>
        <a:p>
          <a:endParaRPr lang="ru-RU"/>
        </a:p>
      </dgm:t>
    </dgm:pt>
    <dgm:pt modelId="{14E0CD8E-2A86-4069-AA6A-3B618D047162}" type="sibTrans" cxnId="{3B949378-BD13-4267-9AFD-BA3EA22BCEE5}">
      <dgm:prSet/>
      <dgm:spPr/>
      <dgm:t>
        <a:bodyPr/>
        <a:lstStyle/>
        <a:p>
          <a:endParaRPr lang="ru-RU"/>
        </a:p>
      </dgm:t>
    </dgm:pt>
    <dgm:pt modelId="{94D76FDF-249C-441F-81EE-7DC38704D0E6}">
      <dgm:prSet custT="1"/>
      <dgm:spPr/>
      <dgm:t>
        <a:bodyPr/>
        <a:lstStyle/>
        <a:p>
          <a:pPr rtl="0"/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- поддерживать речевое общение, отвечать на вопросы;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8FF837A8-71D8-4FC6-A3F2-25050F0F1BC8}" type="parTrans" cxnId="{0FF21D60-38F6-498E-9840-5C68DDD7C8AC}">
      <dgm:prSet/>
      <dgm:spPr/>
      <dgm:t>
        <a:bodyPr/>
        <a:lstStyle/>
        <a:p>
          <a:endParaRPr lang="ru-RU"/>
        </a:p>
      </dgm:t>
    </dgm:pt>
    <dgm:pt modelId="{0BC9E330-EA51-46D6-9902-BB7E98A389B4}" type="sibTrans" cxnId="{0FF21D60-38F6-498E-9840-5C68DDD7C8AC}">
      <dgm:prSet/>
      <dgm:spPr/>
      <dgm:t>
        <a:bodyPr/>
        <a:lstStyle/>
        <a:p>
          <a:endParaRPr lang="ru-RU"/>
        </a:p>
      </dgm:t>
    </dgm:pt>
    <dgm:pt modelId="{13E05B5E-BC4C-4FFE-A172-101DFCE2AB93}">
      <dgm:prSet custT="1"/>
      <dgm:spPr/>
      <dgm:t>
        <a:bodyPr/>
        <a:lstStyle/>
        <a:p>
          <a:pPr rtl="0"/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- сравнивать и различать различные периоды весны;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23C5E773-BC22-4538-8A2A-5EEC336C3F92}" type="parTrans" cxnId="{FB7BCB60-5D8F-48C7-B37B-17DE29684076}">
      <dgm:prSet/>
      <dgm:spPr/>
      <dgm:t>
        <a:bodyPr/>
        <a:lstStyle/>
        <a:p>
          <a:endParaRPr lang="ru-RU"/>
        </a:p>
      </dgm:t>
    </dgm:pt>
    <dgm:pt modelId="{D44ED446-7BB3-4F01-9E92-68D015A3BDDC}" type="sibTrans" cxnId="{FB7BCB60-5D8F-48C7-B37B-17DE29684076}">
      <dgm:prSet/>
      <dgm:spPr/>
      <dgm:t>
        <a:bodyPr/>
        <a:lstStyle/>
        <a:p>
          <a:endParaRPr lang="ru-RU"/>
        </a:p>
      </dgm:t>
    </dgm:pt>
    <dgm:pt modelId="{B1DA8A6C-63F7-457C-903D-726579035320}">
      <dgm:prSet custT="1"/>
      <dgm:spPr/>
      <dgm:t>
        <a:bodyPr/>
        <a:lstStyle/>
        <a:p>
          <a:pPr rtl="0"/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- иметь представление о правилах безопасного поведения на природе.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3B2AEA13-5C94-4113-841C-A5B64C669DD3}" type="parTrans" cxnId="{C8036BCA-9D7F-4C80-AF27-5BEB0F507A7A}">
      <dgm:prSet/>
      <dgm:spPr/>
      <dgm:t>
        <a:bodyPr/>
        <a:lstStyle/>
        <a:p>
          <a:endParaRPr lang="ru-RU"/>
        </a:p>
      </dgm:t>
    </dgm:pt>
    <dgm:pt modelId="{9BC742C8-EA8A-4F37-A5E3-135C243F07C4}" type="sibTrans" cxnId="{C8036BCA-9D7F-4C80-AF27-5BEB0F507A7A}">
      <dgm:prSet/>
      <dgm:spPr/>
      <dgm:t>
        <a:bodyPr/>
        <a:lstStyle/>
        <a:p>
          <a:endParaRPr lang="ru-RU"/>
        </a:p>
      </dgm:t>
    </dgm:pt>
    <dgm:pt modelId="{36FDEB03-5BA3-4762-B991-963FA74E58EA}" type="pres">
      <dgm:prSet presAssocID="{CAEFCC64-AD76-4FE5-8C94-FEA186BE1E7D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12DFA854-6492-4253-A268-200B2F3DA6EA}" type="pres">
      <dgm:prSet presAssocID="{0D473FD2-FB1D-4C7E-B04B-EED1D82A8BB6}" presName="root" presStyleCnt="0">
        <dgm:presLayoutVars>
          <dgm:chMax/>
          <dgm:chPref/>
        </dgm:presLayoutVars>
      </dgm:prSet>
      <dgm:spPr/>
    </dgm:pt>
    <dgm:pt modelId="{925E5963-5EB5-4EFB-BBF0-6ABBB8533402}" type="pres">
      <dgm:prSet presAssocID="{0D473FD2-FB1D-4C7E-B04B-EED1D82A8BB6}" presName="rootComposite" presStyleCnt="0">
        <dgm:presLayoutVars/>
      </dgm:prSet>
      <dgm:spPr/>
    </dgm:pt>
    <dgm:pt modelId="{3B6018E4-AB7F-4C26-94FF-2FDC1DD1F567}" type="pres">
      <dgm:prSet presAssocID="{0D473FD2-FB1D-4C7E-B04B-EED1D82A8BB6}" presName="ParentAccent" presStyleLbl="alignNode1" presStyleIdx="0" presStyleCnt="2"/>
      <dgm:spPr>
        <a:solidFill>
          <a:schemeClr val="accent3">
            <a:lumMod val="60000"/>
            <a:lumOff val="40000"/>
          </a:schemeClr>
        </a:solidFill>
      </dgm:spPr>
    </dgm:pt>
    <dgm:pt modelId="{4FDFF9C7-5572-439D-843B-025FA0668CC5}" type="pres">
      <dgm:prSet presAssocID="{0D473FD2-FB1D-4C7E-B04B-EED1D82A8BB6}" presName="ParentSmallAccent" presStyleLbl="fgAcc1" presStyleIdx="0" presStyleCnt="2" custLinFactX="114244" custLinFactNeighborX="200000" custLinFactNeighborY="-63397"/>
      <dgm:spPr/>
    </dgm:pt>
    <dgm:pt modelId="{B00862EF-66B4-421D-B3E4-1AB58BAC2A6E}" type="pres">
      <dgm:prSet presAssocID="{0D473FD2-FB1D-4C7E-B04B-EED1D82A8BB6}" presName="Parent" presStyleLbl="revTx" presStyleIdx="0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B2F89F-BFEB-42BB-929A-6D761A8E0CBF}" type="pres">
      <dgm:prSet presAssocID="{0D473FD2-FB1D-4C7E-B04B-EED1D82A8BB6}" presName="childShape" presStyleCnt="0">
        <dgm:presLayoutVars>
          <dgm:chMax val="0"/>
          <dgm:chPref val="0"/>
        </dgm:presLayoutVars>
      </dgm:prSet>
      <dgm:spPr/>
    </dgm:pt>
    <dgm:pt modelId="{24CDC676-88C2-44DC-9D5A-D11FBE82BF5B}" type="pres">
      <dgm:prSet presAssocID="{01136F41-A807-403C-9025-F7362D04A120}" presName="childComposite" presStyleCnt="0">
        <dgm:presLayoutVars>
          <dgm:chMax val="0"/>
          <dgm:chPref val="0"/>
        </dgm:presLayoutVars>
      </dgm:prSet>
      <dgm:spPr/>
    </dgm:pt>
    <dgm:pt modelId="{E65E9B3B-5953-4BE1-A869-E27B3C3065B9}" type="pres">
      <dgm:prSet presAssocID="{01136F41-A807-403C-9025-F7362D04A120}" presName="ChildAccent" presStyleLbl="solidFgAcc1" presStyleIdx="0" presStyleCnt="6"/>
      <dgm:spPr/>
    </dgm:pt>
    <dgm:pt modelId="{F996AD49-851D-43D8-9245-1C0C0391A8D5}" type="pres">
      <dgm:prSet presAssocID="{01136F41-A807-403C-9025-F7362D04A120}" presName="Child" presStyleLbl="revTx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CFDC6D-B47B-4799-B6C5-C073FABF0BF2}" type="pres">
      <dgm:prSet presAssocID="{310046EB-68BC-496E-AF06-0463B321AFC1}" presName="childComposite" presStyleCnt="0">
        <dgm:presLayoutVars>
          <dgm:chMax val="0"/>
          <dgm:chPref val="0"/>
        </dgm:presLayoutVars>
      </dgm:prSet>
      <dgm:spPr/>
    </dgm:pt>
    <dgm:pt modelId="{0DF16B69-DBF1-408B-9147-44E82FE6CA9D}" type="pres">
      <dgm:prSet presAssocID="{310046EB-68BC-496E-AF06-0463B321AFC1}" presName="ChildAccent" presStyleLbl="solidFgAcc1" presStyleIdx="1" presStyleCnt="6"/>
      <dgm:spPr/>
    </dgm:pt>
    <dgm:pt modelId="{A52C110D-E2D6-460D-9E51-3E0C7ED5D4F6}" type="pres">
      <dgm:prSet presAssocID="{310046EB-68BC-496E-AF06-0463B321AFC1}" presName="Child" presStyleLbl="revTx" presStyleIdx="2" presStyleCnt="8" custLinFactNeighborX="422" custLinFactNeighborY="202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F17E54-10D3-4085-9380-DA1051DEAD92}" type="pres">
      <dgm:prSet presAssocID="{ED78CFEC-C803-4FDA-82FF-5D396893FEF8}" presName="childComposite" presStyleCnt="0">
        <dgm:presLayoutVars>
          <dgm:chMax val="0"/>
          <dgm:chPref val="0"/>
        </dgm:presLayoutVars>
      </dgm:prSet>
      <dgm:spPr/>
    </dgm:pt>
    <dgm:pt modelId="{CFE41AB8-A176-44FE-9413-214BEB97627B}" type="pres">
      <dgm:prSet presAssocID="{ED78CFEC-C803-4FDA-82FF-5D396893FEF8}" presName="ChildAccent" presStyleLbl="solidFgAcc1" presStyleIdx="2" presStyleCnt="6"/>
      <dgm:spPr/>
    </dgm:pt>
    <dgm:pt modelId="{A9D0862F-D3B1-4F59-9FC3-ED075DAF815B}" type="pres">
      <dgm:prSet presAssocID="{ED78CFEC-C803-4FDA-82FF-5D396893FEF8}" presName="Child" presStyleLbl="revTx" presStyleIdx="3" presStyleCnt="8" custLinFactNeighborX="422" custLinFactNeighborY="192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D9A7E8-3797-4D10-9014-C0001655B031}" type="pres">
      <dgm:prSet presAssocID="{DE6E7484-56FD-4D77-BB1D-6F228ADCF0DD}" presName="root" presStyleCnt="0">
        <dgm:presLayoutVars>
          <dgm:chMax/>
          <dgm:chPref/>
        </dgm:presLayoutVars>
      </dgm:prSet>
      <dgm:spPr/>
    </dgm:pt>
    <dgm:pt modelId="{065BA5CF-075A-4F4A-BA39-97005075F02D}" type="pres">
      <dgm:prSet presAssocID="{DE6E7484-56FD-4D77-BB1D-6F228ADCF0DD}" presName="rootComposite" presStyleCnt="0">
        <dgm:presLayoutVars/>
      </dgm:prSet>
      <dgm:spPr/>
    </dgm:pt>
    <dgm:pt modelId="{862F7C70-38A5-4BA9-8EB4-E0E5113CAC35}" type="pres">
      <dgm:prSet presAssocID="{DE6E7484-56FD-4D77-BB1D-6F228ADCF0DD}" presName="ParentAccent" presStyleLbl="alignNode1" presStyleIdx="1" presStyleCnt="2"/>
      <dgm:spPr>
        <a:solidFill>
          <a:schemeClr val="accent3">
            <a:lumMod val="60000"/>
            <a:lumOff val="40000"/>
          </a:schemeClr>
        </a:solidFill>
      </dgm:spPr>
    </dgm:pt>
    <dgm:pt modelId="{6F338831-7743-4E92-B07F-B317FD73D855}" type="pres">
      <dgm:prSet presAssocID="{DE6E7484-56FD-4D77-BB1D-6F228ADCF0DD}" presName="ParentSmallAccent" presStyleLbl="fgAcc1" presStyleIdx="1" presStyleCnt="2"/>
      <dgm:spPr/>
    </dgm:pt>
    <dgm:pt modelId="{8199B8FB-22FF-41D6-984B-23A4CCBB1F99}" type="pres">
      <dgm:prSet presAssocID="{DE6E7484-56FD-4D77-BB1D-6F228ADCF0DD}" presName="Parent" presStyleLbl="revTx" presStyleIdx="4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14F95-181A-427F-83DA-4BB517FE9FEA}" type="pres">
      <dgm:prSet presAssocID="{DE6E7484-56FD-4D77-BB1D-6F228ADCF0DD}" presName="childShape" presStyleCnt="0">
        <dgm:presLayoutVars>
          <dgm:chMax val="0"/>
          <dgm:chPref val="0"/>
        </dgm:presLayoutVars>
      </dgm:prSet>
      <dgm:spPr/>
    </dgm:pt>
    <dgm:pt modelId="{ECF3CEA1-7308-4B14-82FD-41AF9187B4A7}" type="pres">
      <dgm:prSet presAssocID="{94D76FDF-249C-441F-81EE-7DC38704D0E6}" presName="childComposite" presStyleCnt="0">
        <dgm:presLayoutVars>
          <dgm:chMax val="0"/>
          <dgm:chPref val="0"/>
        </dgm:presLayoutVars>
      </dgm:prSet>
      <dgm:spPr/>
    </dgm:pt>
    <dgm:pt modelId="{4CEDB084-9722-4E11-9602-91F1A017DABB}" type="pres">
      <dgm:prSet presAssocID="{94D76FDF-249C-441F-81EE-7DC38704D0E6}" presName="ChildAccent" presStyleLbl="solidFgAcc1" presStyleIdx="3" presStyleCnt="6"/>
      <dgm:spPr/>
    </dgm:pt>
    <dgm:pt modelId="{1649A58D-BE27-4F85-8F3B-2EF5B074650C}" type="pres">
      <dgm:prSet presAssocID="{94D76FDF-249C-441F-81EE-7DC38704D0E6}" presName="Child" presStyleLbl="revTx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A930BA-0BEC-4916-94DB-B581388FA88D}" type="pres">
      <dgm:prSet presAssocID="{13E05B5E-BC4C-4FFE-A172-101DFCE2AB93}" presName="childComposite" presStyleCnt="0">
        <dgm:presLayoutVars>
          <dgm:chMax val="0"/>
          <dgm:chPref val="0"/>
        </dgm:presLayoutVars>
      </dgm:prSet>
      <dgm:spPr/>
    </dgm:pt>
    <dgm:pt modelId="{30566CFC-F1D0-40DB-AA84-1F3DEA58628E}" type="pres">
      <dgm:prSet presAssocID="{13E05B5E-BC4C-4FFE-A172-101DFCE2AB93}" presName="ChildAccent" presStyleLbl="solidFgAcc1" presStyleIdx="4" presStyleCnt="6"/>
      <dgm:spPr/>
    </dgm:pt>
    <dgm:pt modelId="{D546D5B0-19B7-4682-BCDA-135A119F9977}" type="pres">
      <dgm:prSet presAssocID="{13E05B5E-BC4C-4FFE-A172-101DFCE2AB93}" presName="Child" presStyleLbl="revTx" presStyleIdx="6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DBD3AF-F401-459E-8FCD-76192F0C4DD1}" type="pres">
      <dgm:prSet presAssocID="{B1DA8A6C-63F7-457C-903D-726579035320}" presName="childComposite" presStyleCnt="0">
        <dgm:presLayoutVars>
          <dgm:chMax val="0"/>
          <dgm:chPref val="0"/>
        </dgm:presLayoutVars>
      </dgm:prSet>
      <dgm:spPr/>
    </dgm:pt>
    <dgm:pt modelId="{7865E9DA-D776-4C51-931A-599A29021AE1}" type="pres">
      <dgm:prSet presAssocID="{B1DA8A6C-63F7-457C-903D-726579035320}" presName="ChildAccent" presStyleLbl="solidFgAcc1" presStyleIdx="5" presStyleCnt="6"/>
      <dgm:spPr/>
    </dgm:pt>
    <dgm:pt modelId="{7CB09150-4D6F-4E32-A436-7A35861BB7C1}" type="pres">
      <dgm:prSet presAssocID="{B1DA8A6C-63F7-457C-903D-726579035320}" presName="Child" presStyleLbl="revTx" presStyleIdx="7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E9ECBF-A53B-4E0B-BCAB-57EA59C2951F}" srcId="{0D473FD2-FB1D-4C7E-B04B-EED1D82A8BB6}" destId="{310046EB-68BC-496E-AF06-0463B321AFC1}" srcOrd="1" destOrd="0" parTransId="{519CAA15-D302-4FBD-9FF2-3F0CE0B978CB}" sibTransId="{244F82D2-4847-4C61-9BB7-B9DC0DAA7190}"/>
    <dgm:cxn modelId="{0FF21D60-38F6-498E-9840-5C68DDD7C8AC}" srcId="{DE6E7484-56FD-4D77-BB1D-6F228ADCF0DD}" destId="{94D76FDF-249C-441F-81EE-7DC38704D0E6}" srcOrd="0" destOrd="0" parTransId="{8FF837A8-71D8-4FC6-A3F2-25050F0F1BC8}" sibTransId="{0BC9E330-EA51-46D6-9902-BB7E98A389B4}"/>
    <dgm:cxn modelId="{744A3CC4-8A92-424F-9424-D11C1443A5B0}" type="presOf" srcId="{94D76FDF-249C-441F-81EE-7DC38704D0E6}" destId="{1649A58D-BE27-4F85-8F3B-2EF5B074650C}" srcOrd="0" destOrd="0" presId="urn:microsoft.com/office/officeart/2008/layout/SquareAccentList"/>
    <dgm:cxn modelId="{3296D765-E09F-4B74-B9B1-A6D034D7AE66}" type="presOf" srcId="{ED78CFEC-C803-4FDA-82FF-5D396893FEF8}" destId="{A9D0862F-D3B1-4F59-9FC3-ED075DAF815B}" srcOrd="0" destOrd="0" presId="urn:microsoft.com/office/officeart/2008/layout/SquareAccentList"/>
    <dgm:cxn modelId="{FB7BCB60-5D8F-48C7-B37B-17DE29684076}" srcId="{DE6E7484-56FD-4D77-BB1D-6F228ADCF0DD}" destId="{13E05B5E-BC4C-4FFE-A172-101DFCE2AB93}" srcOrd="1" destOrd="0" parTransId="{23C5E773-BC22-4538-8A2A-5EEC336C3F92}" sibTransId="{D44ED446-7BB3-4F01-9E92-68D015A3BDDC}"/>
    <dgm:cxn modelId="{3B949378-BD13-4267-9AFD-BA3EA22BCEE5}" srcId="{CAEFCC64-AD76-4FE5-8C94-FEA186BE1E7D}" destId="{DE6E7484-56FD-4D77-BB1D-6F228ADCF0DD}" srcOrd="1" destOrd="0" parTransId="{B0D9A20B-7D81-4600-BCF2-AB3C1C37BA11}" sibTransId="{14E0CD8E-2A86-4069-AA6A-3B618D047162}"/>
    <dgm:cxn modelId="{50DCA7D8-9722-41B7-8BE0-E408FF7F08F4}" type="presOf" srcId="{13E05B5E-BC4C-4FFE-A172-101DFCE2AB93}" destId="{D546D5B0-19B7-4682-BCDA-135A119F9977}" srcOrd="0" destOrd="0" presId="urn:microsoft.com/office/officeart/2008/layout/SquareAccentList"/>
    <dgm:cxn modelId="{DC39DEB7-61DF-4C12-ADDC-D855BCB2E246}" srcId="{0D473FD2-FB1D-4C7E-B04B-EED1D82A8BB6}" destId="{ED78CFEC-C803-4FDA-82FF-5D396893FEF8}" srcOrd="2" destOrd="0" parTransId="{45B3E5B5-9114-47E9-8C2C-364FBA31136A}" sibTransId="{56F49034-120F-49BE-8C60-B4AA1736EBF1}"/>
    <dgm:cxn modelId="{861D150F-EDA8-48E9-9386-4DB39896FD5E}" type="presOf" srcId="{B1DA8A6C-63F7-457C-903D-726579035320}" destId="{7CB09150-4D6F-4E32-A436-7A35861BB7C1}" srcOrd="0" destOrd="0" presId="urn:microsoft.com/office/officeart/2008/layout/SquareAccentList"/>
    <dgm:cxn modelId="{643BA849-4315-46DE-88F0-F3C6776EEC08}" type="presOf" srcId="{310046EB-68BC-496E-AF06-0463B321AFC1}" destId="{A52C110D-E2D6-460D-9E51-3E0C7ED5D4F6}" srcOrd="0" destOrd="0" presId="urn:microsoft.com/office/officeart/2008/layout/SquareAccentList"/>
    <dgm:cxn modelId="{661A2421-3155-4A9B-B395-E5793B16C778}" type="presOf" srcId="{CAEFCC64-AD76-4FE5-8C94-FEA186BE1E7D}" destId="{36FDEB03-5BA3-4762-B991-963FA74E58EA}" srcOrd="0" destOrd="0" presId="urn:microsoft.com/office/officeart/2008/layout/SquareAccentList"/>
    <dgm:cxn modelId="{B9DABA30-9C86-4AB7-ADF9-9BA0957848AD}" type="presOf" srcId="{0D473FD2-FB1D-4C7E-B04B-EED1D82A8BB6}" destId="{B00862EF-66B4-421D-B3E4-1AB58BAC2A6E}" srcOrd="0" destOrd="0" presId="urn:microsoft.com/office/officeart/2008/layout/SquareAccentList"/>
    <dgm:cxn modelId="{C8036BCA-9D7F-4C80-AF27-5BEB0F507A7A}" srcId="{DE6E7484-56FD-4D77-BB1D-6F228ADCF0DD}" destId="{B1DA8A6C-63F7-457C-903D-726579035320}" srcOrd="2" destOrd="0" parTransId="{3B2AEA13-5C94-4113-841C-A5B64C669DD3}" sibTransId="{9BC742C8-EA8A-4F37-A5E3-135C243F07C4}"/>
    <dgm:cxn modelId="{9BA383C0-77F3-4F1A-B418-B810403A99BA}" type="presOf" srcId="{DE6E7484-56FD-4D77-BB1D-6F228ADCF0DD}" destId="{8199B8FB-22FF-41D6-984B-23A4CCBB1F99}" srcOrd="0" destOrd="0" presId="urn:microsoft.com/office/officeart/2008/layout/SquareAccentList"/>
    <dgm:cxn modelId="{A6DF5260-8F5B-4F64-ACF7-50E21610F3CB}" type="presOf" srcId="{01136F41-A807-403C-9025-F7362D04A120}" destId="{F996AD49-851D-43D8-9245-1C0C0391A8D5}" srcOrd="0" destOrd="0" presId="urn:microsoft.com/office/officeart/2008/layout/SquareAccentList"/>
    <dgm:cxn modelId="{F8D6A18A-0C4F-47BE-988B-F51095C2AE04}" srcId="{0D473FD2-FB1D-4C7E-B04B-EED1D82A8BB6}" destId="{01136F41-A807-403C-9025-F7362D04A120}" srcOrd="0" destOrd="0" parTransId="{0E0061C2-EBDD-400C-A290-001B810317F3}" sibTransId="{19B38624-F0FC-4EA6-B1F2-976BA494E181}"/>
    <dgm:cxn modelId="{2A73A605-E772-4BAB-8F95-3C1536F27BF5}" srcId="{CAEFCC64-AD76-4FE5-8C94-FEA186BE1E7D}" destId="{0D473FD2-FB1D-4C7E-B04B-EED1D82A8BB6}" srcOrd="0" destOrd="0" parTransId="{52AA1FF1-BA68-4932-9D10-B4F99E8987E4}" sibTransId="{A901EDDF-2322-4271-AD42-54B3EC05294D}"/>
    <dgm:cxn modelId="{437B8619-52F0-46F0-A6CF-D435DD6E35A3}" type="presParOf" srcId="{36FDEB03-5BA3-4762-B991-963FA74E58EA}" destId="{12DFA854-6492-4253-A268-200B2F3DA6EA}" srcOrd="0" destOrd="0" presId="urn:microsoft.com/office/officeart/2008/layout/SquareAccentList"/>
    <dgm:cxn modelId="{1DB7A1B7-041D-4090-9A75-7AC52D2E6B76}" type="presParOf" srcId="{12DFA854-6492-4253-A268-200B2F3DA6EA}" destId="{925E5963-5EB5-4EFB-BBF0-6ABBB8533402}" srcOrd="0" destOrd="0" presId="urn:microsoft.com/office/officeart/2008/layout/SquareAccentList"/>
    <dgm:cxn modelId="{0566BA3E-8103-43D6-83D1-A65F19E060B5}" type="presParOf" srcId="{925E5963-5EB5-4EFB-BBF0-6ABBB8533402}" destId="{3B6018E4-AB7F-4C26-94FF-2FDC1DD1F567}" srcOrd="0" destOrd="0" presId="urn:microsoft.com/office/officeart/2008/layout/SquareAccentList"/>
    <dgm:cxn modelId="{53A64AEC-A60D-4685-9FAB-298BFEFB6745}" type="presParOf" srcId="{925E5963-5EB5-4EFB-BBF0-6ABBB8533402}" destId="{4FDFF9C7-5572-439D-843B-025FA0668CC5}" srcOrd="1" destOrd="0" presId="urn:microsoft.com/office/officeart/2008/layout/SquareAccentList"/>
    <dgm:cxn modelId="{DCB838B5-6873-459A-9880-38588ED7DEE6}" type="presParOf" srcId="{925E5963-5EB5-4EFB-BBF0-6ABBB8533402}" destId="{B00862EF-66B4-421D-B3E4-1AB58BAC2A6E}" srcOrd="2" destOrd="0" presId="urn:microsoft.com/office/officeart/2008/layout/SquareAccentList"/>
    <dgm:cxn modelId="{4477A885-84A8-4651-82D2-F19B12CB543A}" type="presParOf" srcId="{12DFA854-6492-4253-A268-200B2F3DA6EA}" destId="{5BB2F89F-BFEB-42BB-929A-6D761A8E0CBF}" srcOrd="1" destOrd="0" presId="urn:microsoft.com/office/officeart/2008/layout/SquareAccentList"/>
    <dgm:cxn modelId="{16764331-6F0C-444E-8479-20F3EBE604F9}" type="presParOf" srcId="{5BB2F89F-BFEB-42BB-929A-6D761A8E0CBF}" destId="{24CDC676-88C2-44DC-9D5A-D11FBE82BF5B}" srcOrd="0" destOrd="0" presId="urn:microsoft.com/office/officeart/2008/layout/SquareAccentList"/>
    <dgm:cxn modelId="{6196A46B-BC03-4E33-BE6A-C42F0BD61BB6}" type="presParOf" srcId="{24CDC676-88C2-44DC-9D5A-D11FBE82BF5B}" destId="{E65E9B3B-5953-4BE1-A869-E27B3C3065B9}" srcOrd="0" destOrd="0" presId="urn:microsoft.com/office/officeart/2008/layout/SquareAccentList"/>
    <dgm:cxn modelId="{FE111486-7D0E-4EB9-A4B9-76DA68448921}" type="presParOf" srcId="{24CDC676-88C2-44DC-9D5A-D11FBE82BF5B}" destId="{F996AD49-851D-43D8-9245-1C0C0391A8D5}" srcOrd="1" destOrd="0" presId="urn:microsoft.com/office/officeart/2008/layout/SquareAccentList"/>
    <dgm:cxn modelId="{133FB241-4BE3-490B-AC6C-C443B8CDADCC}" type="presParOf" srcId="{5BB2F89F-BFEB-42BB-929A-6D761A8E0CBF}" destId="{F3CFDC6D-B47B-4799-B6C5-C073FABF0BF2}" srcOrd="1" destOrd="0" presId="urn:microsoft.com/office/officeart/2008/layout/SquareAccentList"/>
    <dgm:cxn modelId="{8BEA87C1-38DE-401C-B7A5-F5F6A8A357C2}" type="presParOf" srcId="{F3CFDC6D-B47B-4799-B6C5-C073FABF0BF2}" destId="{0DF16B69-DBF1-408B-9147-44E82FE6CA9D}" srcOrd="0" destOrd="0" presId="urn:microsoft.com/office/officeart/2008/layout/SquareAccentList"/>
    <dgm:cxn modelId="{137470C5-2F9B-4535-BB9F-FBC58C8CCB0D}" type="presParOf" srcId="{F3CFDC6D-B47B-4799-B6C5-C073FABF0BF2}" destId="{A52C110D-E2D6-460D-9E51-3E0C7ED5D4F6}" srcOrd="1" destOrd="0" presId="urn:microsoft.com/office/officeart/2008/layout/SquareAccentList"/>
    <dgm:cxn modelId="{25A311CF-FF48-4D1A-922A-97A60786B746}" type="presParOf" srcId="{5BB2F89F-BFEB-42BB-929A-6D761A8E0CBF}" destId="{0EF17E54-10D3-4085-9380-DA1051DEAD92}" srcOrd="2" destOrd="0" presId="urn:microsoft.com/office/officeart/2008/layout/SquareAccentList"/>
    <dgm:cxn modelId="{83EBD144-878C-49F5-A7AF-C80121694A2A}" type="presParOf" srcId="{0EF17E54-10D3-4085-9380-DA1051DEAD92}" destId="{CFE41AB8-A176-44FE-9413-214BEB97627B}" srcOrd="0" destOrd="0" presId="urn:microsoft.com/office/officeart/2008/layout/SquareAccentList"/>
    <dgm:cxn modelId="{404FD8C9-A092-4B5E-BFF4-77385FACA056}" type="presParOf" srcId="{0EF17E54-10D3-4085-9380-DA1051DEAD92}" destId="{A9D0862F-D3B1-4F59-9FC3-ED075DAF815B}" srcOrd="1" destOrd="0" presId="urn:microsoft.com/office/officeart/2008/layout/SquareAccentList"/>
    <dgm:cxn modelId="{C084EC2E-99B1-40D1-8B44-961D37A007B0}" type="presParOf" srcId="{36FDEB03-5BA3-4762-B991-963FA74E58EA}" destId="{C0D9A7E8-3797-4D10-9014-C0001655B031}" srcOrd="1" destOrd="0" presId="urn:microsoft.com/office/officeart/2008/layout/SquareAccentList"/>
    <dgm:cxn modelId="{C5611F8E-5AE1-4FC3-8591-1F654B550790}" type="presParOf" srcId="{C0D9A7E8-3797-4D10-9014-C0001655B031}" destId="{065BA5CF-075A-4F4A-BA39-97005075F02D}" srcOrd="0" destOrd="0" presId="urn:microsoft.com/office/officeart/2008/layout/SquareAccentList"/>
    <dgm:cxn modelId="{5A4238F1-67D2-4183-B897-FE91199F3BD9}" type="presParOf" srcId="{065BA5CF-075A-4F4A-BA39-97005075F02D}" destId="{862F7C70-38A5-4BA9-8EB4-E0E5113CAC35}" srcOrd="0" destOrd="0" presId="urn:microsoft.com/office/officeart/2008/layout/SquareAccentList"/>
    <dgm:cxn modelId="{C6A9F393-3756-4EA9-968C-0A5766E8B7E5}" type="presParOf" srcId="{065BA5CF-075A-4F4A-BA39-97005075F02D}" destId="{6F338831-7743-4E92-B07F-B317FD73D855}" srcOrd="1" destOrd="0" presId="urn:microsoft.com/office/officeart/2008/layout/SquareAccentList"/>
    <dgm:cxn modelId="{066E05FC-34DA-40F0-ACCD-E9087DADCE64}" type="presParOf" srcId="{065BA5CF-075A-4F4A-BA39-97005075F02D}" destId="{8199B8FB-22FF-41D6-984B-23A4CCBB1F99}" srcOrd="2" destOrd="0" presId="urn:microsoft.com/office/officeart/2008/layout/SquareAccentList"/>
    <dgm:cxn modelId="{D45A09BB-CAD0-4B52-BA6F-661BDA968FCA}" type="presParOf" srcId="{C0D9A7E8-3797-4D10-9014-C0001655B031}" destId="{F6614F95-181A-427F-83DA-4BB517FE9FEA}" srcOrd="1" destOrd="0" presId="urn:microsoft.com/office/officeart/2008/layout/SquareAccentList"/>
    <dgm:cxn modelId="{F784CC3C-92B2-49C4-A480-869496E91B52}" type="presParOf" srcId="{F6614F95-181A-427F-83DA-4BB517FE9FEA}" destId="{ECF3CEA1-7308-4B14-82FD-41AF9187B4A7}" srcOrd="0" destOrd="0" presId="urn:microsoft.com/office/officeart/2008/layout/SquareAccentList"/>
    <dgm:cxn modelId="{05E9AAE1-B171-469A-BA17-E4B658CD3BAD}" type="presParOf" srcId="{ECF3CEA1-7308-4B14-82FD-41AF9187B4A7}" destId="{4CEDB084-9722-4E11-9602-91F1A017DABB}" srcOrd="0" destOrd="0" presId="urn:microsoft.com/office/officeart/2008/layout/SquareAccentList"/>
    <dgm:cxn modelId="{FC712746-AE49-4589-8FE8-32428FE8BAEA}" type="presParOf" srcId="{ECF3CEA1-7308-4B14-82FD-41AF9187B4A7}" destId="{1649A58D-BE27-4F85-8F3B-2EF5B074650C}" srcOrd="1" destOrd="0" presId="urn:microsoft.com/office/officeart/2008/layout/SquareAccentList"/>
    <dgm:cxn modelId="{9AFFF311-F2FC-4742-B176-61998496E215}" type="presParOf" srcId="{F6614F95-181A-427F-83DA-4BB517FE9FEA}" destId="{D0A930BA-0BEC-4916-94DB-B581388FA88D}" srcOrd="1" destOrd="0" presId="urn:microsoft.com/office/officeart/2008/layout/SquareAccentList"/>
    <dgm:cxn modelId="{8043C5CE-0A4F-4BF5-9CBF-C3C5218D935A}" type="presParOf" srcId="{D0A930BA-0BEC-4916-94DB-B581388FA88D}" destId="{30566CFC-F1D0-40DB-AA84-1F3DEA58628E}" srcOrd="0" destOrd="0" presId="urn:microsoft.com/office/officeart/2008/layout/SquareAccentList"/>
    <dgm:cxn modelId="{B27CA78D-AE26-4F42-B80C-6C89EAA97A70}" type="presParOf" srcId="{D0A930BA-0BEC-4916-94DB-B581388FA88D}" destId="{D546D5B0-19B7-4682-BCDA-135A119F9977}" srcOrd="1" destOrd="0" presId="urn:microsoft.com/office/officeart/2008/layout/SquareAccentList"/>
    <dgm:cxn modelId="{2D630A91-4CA3-4C66-B737-E83FCE7758E1}" type="presParOf" srcId="{F6614F95-181A-427F-83DA-4BB517FE9FEA}" destId="{A1DBD3AF-F401-459E-8FCD-76192F0C4DD1}" srcOrd="2" destOrd="0" presId="urn:microsoft.com/office/officeart/2008/layout/SquareAccentList"/>
    <dgm:cxn modelId="{F8B626DA-CC93-43E8-9B1B-3030D790883B}" type="presParOf" srcId="{A1DBD3AF-F401-459E-8FCD-76192F0C4DD1}" destId="{7865E9DA-D776-4C51-931A-599A29021AE1}" srcOrd="0" destOrd="0" presId="urn:microsoft.com/office/officeart/2008/layout/SquareAccentList"/>
    <dgm:cxn modelId="{ACE18444-555A-4F64-8D6D-9B595D636023}" type="presParOf" srcId="{A1DBD3AF-F401-459E-8FCD-76192F0C4DD1}" destId="{7CB09150-4D6F-4E32-A436-7A35861BB7C1}" srcOrd="1" destOrd="0" presId="urn:microsoft.com/office/officeart/2008/layout/SquareAccentLis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63880D-DCBA-439E-80A0-5CABE28111D4}">
      <dsp:nvSpPr>
        <dsp:cNvPr id="0" name=""/>
        <dsp:cNvSpPr/>
      </dsp:nvSpPr>
      <dsp:spPr>
        <a:xfrm>
          <a:off x="1737638" y="-337582"/>
          <a:ext cx="5428711" cy="5428711"/>
        </a:xfrm>
        <a:prstGeom prst="circularArrow">
          <a:avLst>
            <a:gd name="adj1" fmla="val 5544"/>
            <a:gd name="adj2" fmla="val 330680"/>
            <a:gd name="adj3" fmla="val 13343560"/>
            <a:gd name="adj4" fmla="val 17655099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333186-DA63-4D1F-B750-AD7D9405AF25}">
      <dsp:nvSpPr>
        <dsp:cNvPr id="0" name=""/>
        <dsp:cNvSpPr/>
      </dsp:nvSpPr>
      <dsp:spPr>
        <a:xfrm>
          <a:off x="2952326" y="-216013"/>
          <a:ext cx="2999336" cy="14185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Устанавливать простейшие связи между условиями наступающего весеннего времени года и поведением птиц, состоянием растительности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2952326" y="-216013"/>
        <a:ext cx="2999336" cy="1418552"/>
      </dsp:txXfrm>
    </dsp:sp>
    <dsp:sp modelId="{E49B4F4C-A54B-4091-B9B8-7BE1F6BD4F58}">
      <dsp:nvSpPr>
        <dsp:cNvPr id="0" name=""/>
        <dsp:cNvSpPr/>
      </dsp:nvSpPr>
      <dsp:spPr>
        <a:xfrm>
          <a:off x="5616613" y="1080114"/>
          <a:ext cx="2403747" cy="1148830"/>
        </a:xfrm>
        <a:prstGeom prst="roundRect">
          <a:avLst/>
        </a:prstGeom>
        <a:solidFill>
          <a:schemeClr val="accent2">
            <a:hueOff val="-1092567"/>
            <a:satOff val="-1296"/>
            <a:lumOff val="-68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Развивать стремление общаться со сверстниками в процессе игрой деятельности;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5616613" y="1080114"/>
        <a:ext cx="2403747" cy="1148830"/>
      </dsp:txXfrm>
    </dsp:sp>
    <dsp:sp modelId="{12339859-D406-43BE-97ED-45C844988D82}">
      <dsp:nvSpPr>
        <dsp:cNvPr id="0" name=""/>
        <dsp:cNvSpPr/>
      </dsp:nvSpPr>
      <dsp:spPr>
        <a:xfrm>
          <a:off x="5472604" y="2808321"/>
          <a:ext cx="2470834" cy="1177448"/>
        </a:xfrm>
        <a:prstGeom prst="roundRect">
          <a:avLst/>
        </a:prstGeom>
        <a:solidFill>
          <a:schemeClr val="accent2">
            <a:hueOff val="-2185134"/>
            <a:satOff val="-2592"/>
            <a:lumOff val="-137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Формировать потребности в чтении, как источнике новых знаний об окружающем;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5472604" y="2808321"/>
        <a:ext cx="2470834" cy="1177448"/>
      </dsp:txXfrm>
    </dsp:sp>
    <dsp:sp modelId="{92948400-2643-421F-9CBD-24F77D1DDCF6}">
      <dsp:nvSpPr>
        <dsp:cNvPr id="0" name=""/>
        <dsp:cNvSpPr/>
      </dsp:nvSpPr>
      <dsp:spPr>
        <a:xfrm>
          <a:off x="4224985" y="4318042"/>
          <a:ext cx="2183991" cy="1140248"/>
        </a:xfrm>
        <a:prstGeom prst="roundRect">
          <a:avLst/>
        </a:prstGeom>
        <a:solidFill>
          <a:schemeClr val="accent2">
            <a:hueOff val="-3277702"/>
            <a:satOff val="-3888"/>
            <a:lumOff val="-205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Развивать умение отвечать на вопросы, вести диалог;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4224985" y="4318042"/>
        <a:ext cx="2183991" cy="1140248"/>
      </dsp:txXfrm>
    </dsp:sp>
    <dsp:sp modelId="{EBD59692-29F1-4A69-B764-A0722ADDE0CE}">
      <dsp:nvSpPr>
        <dsp:cNvPr id="0" name=""/>
        <dsp:cNvSpPr/>
      </dsp:nvSpPr>
      <dsp:spPr>
        <a:xfrm>
          <a:off x="2016227" y="4313007"/>
          <a:ext cx="2095564" cy="1160412"/>
        </a:xfrm>
        <a:prstGeom prst="roundRect">
          <a:avLst/>
        </a:prstGeom>
        <a:solidFill>
          <a:schemeClr val="accent2">
            <a:hueOff val="-4370269"/>
            <a:satOff val="-5184"/>
            <a:lumOff val="-274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Развивать мышление, воображение, коммуникативные навыки;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2016227" y="4313007"/>
        <a:ext cx="2095564" cy="1160412"/>
      </dsp:txXfrm>
    </dsp:sp>
    <dsp:sp modelId="{654D9064-FFC9-49B7-B822-6D23EEECA5A5}">
      <dsp:nvSpPr>
        <dsp:cNvPr id="0" name=""/>
        <dsp:cNvSpPr/>
      </dsp:nvSpPr>
      <dsp:spPr>
        <a:xfrm>
          <a:off x="599557" y="2733871"/>
          <a:ext cx="2376850" cy="1177448"/>
        </a:xfrm>
        <a:prstGeom prst="roundRect">
          <a:avLst/>
        </a:prstGeom>
        <a:solidFill>
          <a:schemeClr val="accent2">
            <a:hueOff val="-5462836"/>
            <a:satOff val="-6480"/>
            <a:lumOff val="-343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Совершенствовать навыки и умения в рисовании, развивать творческие способности;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599557" y="2733871"/>
        <a:ext cx="2376850" cy="1177448"/>
      </dsp:txXfrm>
    </dsp:sp>
    <dsp:sp modelId="{AEF88768-5D1E-437A-A555-E4F8F4939470}">
      <dsp:nvSpPr>
        <dsp:cNvPr id="0" name=""/>
        <dsp:cNvSpPr/>
      </dsp:nvSpPr>
      <dsp:spPr>
        <a:xfrm>
          <a:off x="864106" y="933668"/>
          <a:ext cx="2021726" cy="1148830"/>
        </a:xfrm>
        <a:prstGeom prst="roundRect">
          <a:avLst/>
        </a:prstGeom>
        <a:solidFill>
          <a:schemeClr val="accent2">
            <a:hueOff val="-6555403"/>
            <a:satOff val="-7776"/>
            <a:lumOff val="-411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Вовлечь родителей в активное сотрудничество.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864106" y="933668"/>
        <a:ext cx="2021726" cy="11488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6018E4-AB7F-4C26-94FF-2FDC1DD1F567}">
      <dsp:nvSpPr>
        <dsp:cNvPr id="0" name=""/>
        <dsp:cNvSpPr/>
      </dsp:nvSpPr>
      <dsp:spPr>
        <a:xfrm>
          <a:off x="5367" y="808068"/>
          <a:ext cx="3823481" cy="449821"/>
        </a:xfrm>
        <a:prstGeom prst="rect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DFF9C7-5572-439D-843B-025FA0668CC5}">
      <dsp:nvSpPr>
        <dsp:cNvPr id="0" name=""/>
        <dsp:cNvSpPr/>
      </dsp:nvSpPr>
      <dsp:spPr>
        <a:xfrm>
          <a:off x="888037" y="798929"/>
          <a:ext cx="280886" cy="28088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0862EF-66B4-421D-B3E4-1AB58BAC2A6E}">
      <dsp:nvSpPr>
        <dsp:cNvPr id="0" name=""/>
        <dsp:cNvSpPr/>
      </dsp:nvSpPr>
      <dsp:spPr>
        <a:xfrm>
          <a:off x="5367" y="0"/>
          <a:ext cx="3823481" cy="8080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baseline="0" dirty="0" smtClean="0">
              <a:solidFill>
                <a:schemeClr val="tx2">
                  <a:lumMod val="60000"/>
                  <a:lumOff val="40000"/>
                </a:schemeClr>
              </a:solidFill>
            </a:rPr>
            <a:t>Дети должны знать:</a:t>
          </a:r>
          <a:endParaRPr lang="ru-RU" sz="3000" kern="1200" baseline="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5367" y="0"/>
        <a:ext cx="3823481" cy="808068"/>
      </dsp:txXfrm>
    </dsp:sp>
    <dsp:sp modelId="{E65E9B3B-5953-4BE1-A869-E27B3C3065B9}">
      <dsp:nvSpPr>
        <dsp:cNvPr id="0" name=""/>
        <dsp:cNvSpPr/>
      </dsp:nvSpPr>
      <dsp:spPr>
        <a:xfrm>
          <a:off x="5367" y="1631741"/>
          <a:ext cx="280879" cy="28087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96AD49-851D-43D8-9245-1C0C0391A8D5}">
      <dsp:nvSpPr>
        <dsp:cNvPr id="0" name=""/>
        <dsp:cNvSpPr/>
      </dsp:nvSpPr>
      <dsp:spPr>
        <a:xfrm>
          <a:off x="273010" y="1444815"/>
          <a:ext cx="3555837" cy="6547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- выделять признаки весны (солнышко стало теплее светить, набухли почки на деревьях)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273010" y="1444815"/>
        <a:ext cx="3555837" cy="654731"/>
      </dsp:txXfrm>
    </dsp:sp>
    <dsp:sp modelId="{0DF16B69-DBF1-408B-9147-44E82FE6CA9D}">
      <dsp:nvSpPr>
        <dsp:cNvPr id="0" name=""/>
        <dsp:cNvSpPr/>
      </dsp:nvSpPr>
      <dsp:spPr>
        <a:xfrm>
          <a:off x="5367" y="2286473"/>
          <a:ext cx="280879" cy="28087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2C110D-E2D6-460D-9E51-3E0C7ED5D4F6}">
      <dsp:nvSpPr>
        <dsp:cNvPr id="0" name=""/>
        <dsp:cNvSpPr/>
      </dsp:nvSpPr>
      <dsp:spPr>
        <a:xfrm>
          <a:off x="288016" y="2232248"/>
          <a:ext cx="3555837" cy="6547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- формировать представления о сезонных изменениях в живой природе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288016" y="2232248"/>
        <a:ext cx="3555837" cy="654731"/>
      </dsp:txXfrm>
    </dsp:sp>
    <dsp:sp modelId="{CFE41AB8-A176-44FE-9413-214BEB97627B}">
      <dsp:nvSpPr>
        <dsp:cNvPr id="0" name=""/>
        <dsp:cNvSpPr/>
      </dsp:nvSpPr>
      <dsp:spPr>
        <a:xfrm>
          <a:off x="5367" y="2941204"/>
          <a:ext cx="280879" cy="28087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D0862F-D3B1-4F59-9FC3-ED075DAF815B}">
      <dsp:nvSpPr>
        <dsp:cNvPr id="0" name=""/>
        <dsp:cNvSpPr/>
      </dsp:nvSpPr>
      <dsp:spPr>
        <a:xfrm>
          <a:off x="288016" y="2880321"/>
          <a:ext cx="3555837" cy="6547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accent4">
                  <a:lumMod val="50000"/>
                </a:schemeClr>
              </a:solidFill>
            </a:rPr>
            <a:t>- </a:t>
          </a: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развивать умение вести сезонные наблюдение.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288016" y="2880321"/>
        <a:ext cx="3555837" cy="654731"/>
      </dsp:txXfrm>
    </dsp:sp>
    <dsp:sp modelId="{862F7C70-38A5-4BA9-8EB4-E0E5113CAC35}">
      <dsp:nvSpPr>
        <dsp:cNvPr id="0" name=""/>
        <dsp:cNvSpPr/>
      </dsp:nvSpPr>
      <dsp:spPr>
        <a:xfrm>
          <a:off x="4020023" y="808068"/>
          <a:ext cx="3823481" cy="449821"/>
        </a:xfrm>
        <a:prstGeom prst="rect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338831-7743-4E92-B07F-B317FD73D855}">
      <dsp:nvSpPr>
        <dsp:cNvPr id="0" name=""/>
        <dsp:cNvSpPr/>
      </dsp:nvSpPr>
      <dsp:spPr>
        <a:xfrm>
          <a:off x="4020023" y="977002"/>
          <a:ext cx="280886" cy="28088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99B8FB-22FF-41D6-984B-23A4CCBB1F99}">
      <dsp:nvSpPr>
        <dsp:cNvPr id="0" name=""/>
        <dsp:cNvSpPr/>
      </dsp:nvSpPr>
      <dsp:spPr>
        <a:xfrm>
          <a:off x="4020023" y="0"/>
          <a:ext cx="3823481" cy="8080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baseline="0" dirty="0" smtClean="0">
              <a:solidFill>
                <a:schemeClr val="tx2">
                  <a:lumMod val="60000"/>
                  <a:lumOff val="40000"/>
                </a:schemeClr>
              </a:solidFill>
            </a:rPr>
            <a:t>Дети должны уметь:</a:t>
          </a:r>
          <a:endParaRPr lang="ru-RU" sz="3000" kern="1200" baseline="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4020023" y="0"/>
        <a:ext cx="3823481" cy="808068"/>
      </dsp:txXfrm>
    </dsp:sp>
    <dsp:sp modelId="{4CEDB084-9722-4E11-9602-91F1A017DABB}">
      <dsp:nvSpPr>
        <dsp:cNvPr id="0" name=""/>
        <dsp:cNvSpPr/>
      </dsp:nvSpPr>
      <dsp:spPr>
        <a:xfrm>
          <a:off x="4020023" y="1631741"/>
          <a:ext cx="280879" cy="28087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49A58D-BE27-4F85-8F3B-2EF5B074650C}">
      <dsp:nvSpPr>
        <dsp:cNvPr id="0" name=""/>
        <dsp:cNvSpPr/>
      </dsp:nvSpPr>
      <dsp:spPr>
        <a:xfrm>
          <a:off x="4287666" y="1444815"/>
          <a:ext cx="3555837" cy="6547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- поддерживать речевое общение, отвечать на вопросы;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4287666" y="1444815"/>
        <a:ext cx="3555837" cy="654731"/>
      </dsp:txXfrm>
    </dsp:sp>
    <dsp:sp modelId="{30566CFC-F1D0-40DB-AA84-1F3DEA58628E}">
      <dsp:nvSpPr>
        <dsp:cNvPr id="0" name=""/>
        <dsp:cNvSpPr/>
      </dsp:nvSpPr>
      <dsp:spPr>
        <a:xfrm>
          <a:off x="4020023" y="2286473"/>
          <a:ext cx="280879" cy="28087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46D5B0-19B7-4682-BCDA-135A119F9977}">
      <dsp:nvSpPr>
        <dsp:cNvPr id="0" name=""/>
        <dsp:cNvSpPr/>
      </dsp:nvSpPr>
      <dsp:spPr>
        <a:xfrm>
          <a:off x="4287666" y="2099547"/>
          <a:ext cx="3555837" cy="6547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- сравнивать и различать различные периоды весны;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4287666" y="2099547"/>
        <a:ext cx="3555837" cy="654731"/>
      </dsp:txXfrm>
    </dsp:sp>
    <dsp:sp modelId="{7865E9DA-D776-4C51-931A-599A29021AE1}">
      <dsp:nvSpPr>
        <dsp:cNvPr id="0" name=""/>
        <dsp:cNvSpPr/>
      </dsp:nvSpPr>
      <dsp:spPr>
        <a:xfrm>
          <a:off x="4020023" y="2941204"/>
          <a:ext cx="280879" cy="28087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B09150-4D6F-4E32-A436-7A35861BB7C1}">
      <dsp:nvSpPr>
        <dsp:cNvPr id="0" name=""/>
        <dsp:cNvSpPr/>
      </dsp:nvSpPr>
      <dsp:spPr>
        <a:xfrm>
          <a:off x="4287666" y="2754278"/>
          <a:ext cx="3555837" cy="6547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4">
                  <a:lumMod val="50000"/>
                </a:schemeClr>
              </a:solidFill>
            </a:rPr>
            <a:t>- иметь представление о правилах безопасного поведения на природе.</a:t>
          </a:r>
          <a:endParaRPr lang="ru-RU" sz="16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4287666" y="2754278"/>
        <a:ext cx="3555837" cy="6547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5AEED-37B9-4FE8-B19B-1BC15B4ECCE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DC625-4450-43ED-B54C-9147E54CC4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DC625-4450-43ED-B54C-9147E54CC4C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DC625-4450-43ED-B54C-9147E54CC4C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DC625-4450-43ED-B54C-9147E54CC4C3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0800000" flipV="1">
            <a:off x="0" y="343109"/>
            <a:ext cx="92525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МБДОУ детский сад «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Алёнушка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 п. МКК  г. Рудни Смоленской области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для  младшей группы</a:t>
            </a:r>
          </a:p>
          <a:p>
            <a:pPr algn="ctr"/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«Весна</a:t>
            </a:r>
            <a:r>
              <a:rPr lang="en-US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красна»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G:\проект Весна\ФОТО\IMG_20180420_112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714488"/>
            <a:ext cx="6715172" cy="37147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08104" y="5691157"/>
            <a:ext cx="338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Воспитатель Хилкова Н. М.</a:t>
            </a:r>
            <a:endParaRPr lang="en-US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Группа «Подсолнушек»</a:t>
            </a:r>
            <a:endParaRPr lang="en-US" dirty="0" smtClean="0">
              <a:solidFill>
                <a:srgbClr val="7030A0"/>
              </a:solidFill>
            </a:endParaRPr>
          </a:p>
          <a:p>
            <a:endParaRPr lang="en-US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36010" y="6198990"/>
            <a:ext cx="6719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2018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352928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3.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Заключительный  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этап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67744" y="1484784"/>
            <a:ext cx="6297019" cy="1201954"/>
          </a:xfrm>
        </p:spPr>
        <p:txBody>
          <a:bodyPr/>
          <a:lstStyle/>
          <a:p>
            <a:pPr marL="45720" lvl="0" indent="0">
              <a:buNone/>
            </a:pP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Праздничный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утренник 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Весна-красна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!»</a:t>
            </a:r>
          </a:p>
          <a:p>
            <a:pPr marL="45720" indent="0">
              <a:buNone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9218" name="Picture 2" descr="http://ds-rudnia-alenushka.gov67.ru/files/399/img_20180306_0949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000240"/>
            <a:ext cx="2997546" cy="1798528"/>
          </a:xfrm>
          <a:prstGeom prst="rect">
            <a:avLst/>
          </a:prstGeom>
          <a:noFill/>
        </p:spPr>
      </p:pic>
      <p:pic>
        <p:nvPicPr>
          <p:cNvPr id="8194" name="Picture 2" descr="http://ds-rudnia-alenushka.gov67.ru/files/417/img_20180306_0937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6004" y="2000241"/>
            <a:ext cx="2838443" cy="1928826"/>
          </a:xfrm>
          <a:prstGeom prst="rect">
            <a:avLst/>
          </a:prstGeom>
          <a:noFill/>
        </p:spPr>
      </p:pic>
      <p:pic>
        <p:nvPicPr>
          <p:cNvPr id="8196" name="Picture 4" descr="http://ds-rudnia-alenushka.gov67.ru/files/417/img_20180306_0941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4510442"/>
            <a:ext cx="3068984" cy="2086909"/>
          </a:xfrm>
          <a:prstGeom prst="rect">
            <a:avLst/>
          </a:prstGeom>
          <a:noFill/>
        </p:spPr>
      </p:pic>
      <p:pic>
        <p:nvPicPr>
          <p:cNvPr id="8198" name="Picture 6" descr="http://ds-rudnia-alenushka.gov67.ru/files/417/img_20180306_0944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4429132"/>
            <a:ext cx="2988327" cy="1953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0867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340768"/>
            <a:ext cx="7912968" cy="2304256"/>
          </a:xfrm>
        </p:spPr>
        <p:txBody>
          <a:bodyPr/>
          <a:lstStyle/>
          <a:p>
            <a:pPr marL="628650" indent="-582613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Воспитывать эмоциональную отзывчивость на простейшие музыкальные образы.</a:t>
            </a:r>
          </a:p>
          <a:p>
            <a:pPr marL="628650" indent="-582613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Учить детей использовать свои знания о теплой и холодной цветовой гамме для передачи настроения. Формировать умение совершенствовать навыки рисование кистью.</a:t>
            </a:r>
          </a:p>
          <a:p>
            <a:pPr marL="628650" indent="-582613">
              <a:buFont typeface="Wingdings" panose="05000000000000000000" pitchFamily="2" charset="2"/>
              <a:buChar char="ü"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84887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Задачи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заключительного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этапа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194" name="Picture 2" descr="http://viki.rdf.ru/media/upload/preview/de0490920fd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76984"/>
            <a:ext cx="5079454" cy="35810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95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4957" y="116632"/>
            <a:ext cx="39148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Фотоотчёт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3811" y="1425199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1"/>
                </a:solidFill>
              </a:rPr>
              <a:t> Прогулка-событие </a:t>
            </a:r>
            <a:endParaRPr lang="ru-RU" sz="2000" b="1" dirty="0">
              <a:solidFill>
                <a:schemeClr val="accent1"/>
              </a:solidFill>
            </a:endParaRPr>
          </a:p>
          <a:p>
            <a:pPr algn="just"/>
            <a:r>
              <a:rPr lang="ru-RU" sz="2000" b="1" dirty="0">
                <a:solidFill>
                  <a:schemeClr val="accent1"/>
                </a:solidFill>
              </a:rPr>
              <a:t>Тема </a:t>
            </a:r>
            <a:r>
              <a:rPr lang="ru-RU" sz="2000" b="1" dirty="0" smtClean="0">
                <a:solidFill>
                  <a:schemeClr val="accent1"/>
                </a:solidFill>
              </a:rPr>
              <a:t>–</a:t>
            </a:r>
          </a:p>
          <a:p>
            <a:pPr algn="just"/>
            <a:r>
              <a:rPr lang="ru-RU" sz="2000" b="1" dirty="0" smtClean="0">
                <a:solidFill>
                  <a:schemeClr val="accent1"/>
                </a:solidFill>
              </a:rPr>
              <a:t> </a:t>
            </a:r>
            <a:r>
              <a:rPr lang="ru-RU" sz="2000" b="1" dirty="0">
                <a:solidFill>
                  <a:schemeClr val="accent1"/>
                </a:solidFill>
              </a:rPr>
              <a:t>«Здравствуй, Весна - красна!» </a:t>
            </a:r>
          </a:p>
          <a:p>
            <a:r>
              <a:rPr lang="ru-RU" dirty="0"/>
              <a:t> </a:t>
            </a:r>
          </a:p>
        </p:txBody>
      </p:sp>
      <p:pic>
        <p:nvPicPr>
          <p:cNvPr id="7169" name="Picture 1" descr="G:\проект Весна\ФОТО\IMG_20180420_11193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14437"/>
            <a:ext cx="3240360" cy="2509838"/>
          </a:xfrm>
          <a:prstGeom prst="rect">
            <a:avLst/>
          </a:prstGeom>
          <a:noFill/>
        </p:spPr>
      </p:pic>
      <p:pic>
        <p:nvPicPr>
          <p:cNvPr id="7170" name="Picture 2" descr="G:\проект Весна\ФОТО\IMG_20180420_112014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149080"/>
            <a:ext cx="3240359" cy="2520280"/>
          </a:xfrm>
          <a:prstGeom prst="rect">
            <a:avLst/>
          </a:prstGeom>
          <a:noFill/>
        </p:spPr>
      </p:pic>
      <p:pic>
        <p:nvPicPr>
          <p:cNvPr id="7172" name="Picture 4" descr="G:\проект Весна\ФОТО\IMG_20180420_112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077072"/>
            <a:ext cx="3744416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6687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620688"/>
            <a:ext cx="457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Рыхлый снег на солнце тает,</a:t>
            </a:r>
          </a:p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Ветерок в ветвях играет,</a:t>
            </a:r>
          </a:p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Звонче птичьи голоса</a:t>
            </a:r>
          </a:p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Значит, к нам пришла Весна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Picture 3" descr="G:\проект Весна\ФОТО\IMG_20180420_11221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386663"/>
            <a:ext cx="3168352" cy="2376264"/>
          </a:xfrm>
          <a:prstGeom prst="rect">
            <a:avLst/>
          </a:prstGeom>
          <a:noFill/>
        </p:spPr>
      </p:pic>
      <p:pic>
        <p:nvPicPr>
          <p:cNvPr id="6146" name="Picture 2" descr="G:\проект Весна\ФОТО\IMG_20180420_1121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89040"/>
            <a:ext cx="3312368" cy="2664296"/>
          </a:xfrm>
          <a:prstGeom prst="rect">
            <a:avLst/>
          </a:prstGeom>
          <a:noFill/>
        </p:spPr>
      </p:pic>
      <p:pic>
        <p:nvPicPr>
          <p:cNvPr id="6147" name="Picture 3" descr="G:\проект Весна\ФОТО\IMG_20180420_11200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789040"/>
            <a:ext cx="4392488" cy="26642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0499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проект Весна\ФОТО\Птичка4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3168352" cy="3203118"/>
          </a:xfrm>
          <a:prstGeom prst="rect">
            <a:avLst/>
          </a:prstGeom>
          <a:noFill/>
        </p:spPr>
      </p:pic>
      <p:pic>
        <p:nvPicPr>
          <p:cNvPr id="5123" name="Picture 3" descr="G:\проект Весна\ФОТО\Птичка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89040"/>
            <a:ext cx="3108730" cy="2808312"/>
          </a:xfrm>
          <a:prstGeom prst="rect">
            <a:avLst/>
          </a:prstGeom>
          <a:noFill/>
        </p:spPr>
      </p:pic>
      <p:pic>
        <p:nvPicPr>
          <p:cNvPr id="5124" name="Picture 4" descr="G:\проект Весна\ФОТО\Птичка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789040"/>
            <a:ext cx="2772816" cy="2852936"/>
          </a:xfrm>
          <a:prstGeom prst="rect">
            <a:avLst/>
          </a:prstGeom>
          <a:noFill/>
        </p:spPr>
      </p:pic>
      <p:pic>
        <p:nvPicPr>
          <p:cNvPr id="5125" name="Picture 5" descr="G:\проект Весна\ФОТО\Птичка35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88640"/>
            <a:ext cx="2844824" cy="3240360"/>
          </a:xfrm>
          <a:prstGeom prst="rect">
            <a:avLst/>
          </a:prstGeom>
          <a:noFill/>
        </p:spPr>
      </p:pic>
      <p:pic>
        <p:nvPicPr>
          <p:cNvPr id="5126" name="Picture 6" descr="G:\проект Весна\ФОТО\IMG_20180424_1428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3789040"/>
            <a:ext cx="2376264" cy="2880320"/>
          </a:xfrm>
          <a:prstGeom prst="rect">
            <a:avLst/>
          </a:prstGeom>
          <a:noFill/>
        </p:spPr>
      </p:pic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3275856" y="425263"/>
            <a:ext cx="27363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НОД по аппликации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Весёлые птички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2800" b="0" i="0" u="none" strike="noStrike" cap="none" normalizeH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151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31640" y="620688"/>
            <a:ext cx="6696744" cy="70788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Спасибо за внимание!</a:t>
            </a:r>
            <a:endParaRPr lang="ru-RU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5" name="Picture 3" descr="C:\Users\Женя\Documents\мать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844824"/>
            <a:ext cx="5688632" cy="40324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4310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elapopa.ru/phh/36/oduvanchik_puh_cvetok_stebel_1920x10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616" y="4915996"/>
            <a:ext cx="3456384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731520"/>
            <a:ext cx="8424936" cy="478571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Актуальность:</a:t>
            </a:r>
          </a:p>
          <a:p>
            <a:pPr marL="45720" indent="0" algn="ctr">
              <a:buNone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омочь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детям получить знания о природе, сформировать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умение чувствовать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ответственность за всю живую природу, которая окружает его. Научить беречь, любить природу с малых лет.</a:t>
            </a:r>
          </a:p>
          <a:p>
            <a:pPr marL="45720" indent="0" algn="ctr">
              <a:buNone/>
            </a:pP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Цель</a:t>
            </a:r>
            <a:r>
              <a:rPr lang="ru-RU" sz="3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</a:t>
            </a:r>
          </a:p>
          <a:p>
            <a:pPr marL="45720" indent="0" algn="ctr">
              <a:buNone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р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асширять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и обогащать знания о весеннем изменении в живой и не живой природе, развивать умение сравнивать различные периоды весны, воспитывать радостное, заботливое отношение к пробуждающей природе.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5" name="Picture 2" descr="C:\Users\Женя\Documents\весна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5652120" y="4941168"/>
            <a:ext cx="3384376" cy="18227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6730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779912" y="188640"/>
            <a:ext cx="1944216" cy="864096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ru-RU" sz="3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Задачи</a:t>
            </a: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:</a:t>
            </a:r>
          </a:p>
          <a:p>
            <a:pPr marL="45720" indent="0">
              <a:buNone/>
            </a:pPr>
            <a:endParaRPr lang="ru-RU" sz="3600" b="1" dirty="0">
              <a:solidFill>
                <a:srgbClr val="00B050"/>
              </a:solidFill>
            </a:endParaRPr>
          </a:p>
          <a:p>
            <a:pPr marL="45720" indent="0">
              <a:buNone/>
            </a:pPr>
            <a:endParaRPr lang="ru-RU" sz="3600" b="1" dirty="0">
              <a:solidFill>
                <a:srgbClr val="00B05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4033750693"/>
              </p:ext>
            </p:extLst>
          </p:nvPr>
        </p:nvGraphicFramePr>
        <p:xfrm>
          <a:off x="395536" y="1124744"/>
          <a:ext cx="813690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9589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Ожидаемые результаты</a:t>
            </a:r>
            <a:r>
              <a:rPr lang="ru-RU" sz="3600" dirty="0">
                <a:solidFill>
                  <a:srgbClr val="00B050"/>
                </a:solidFill>
                <a:effectLst/>
              </a:rPr>
              <a:t/>
            </a:r>
            <a:br>
              <a:rPr lang="ru-RU" sz="3600" dirty="0">
                <a:solidFill>
                  <a:srgbClr val="00B050"/>
                </a:solidFill>
                <a:effectLst/>
              </a:rPr>
            </a:br>
            <a:endParaRPr lang="ru-RU" sz="3600" dirty="0">
              <a:solidFill>
                <a:srgbClr val="00B05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506589737"/>
              </p:ext>
            </p:extLst>
          </p:nvPr>
        </p:nvGraphicFramePr>
        <p:xfrm>
          <a:off x="683568" y="1772816"/>
          <a:ext cx="7848872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32547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Этапы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реализации:</a:t>
            </a:r>
            <a:r>
              <a:rPr lang="ru-RU" sz="3600" dirty="0">
                <a:solidFill>
                  <a:srgbClr val="00B050"/>
                </a:solidFill>
                <a:effectLst/>
              </a:rPr>
              <a:t/>
            </a:r>
            <a:br>
              <a:rPr lang="ru-RU" sz="3600" dirty="0">
                <a:solidFill>
                  <a:srgbClr val="00B050"/>
                </a:solidFill>
                <a:effectLst/>
              </a:rPr>
            </a:b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1556792"/>
            <a:ext cx="6553572" cy="1944216"/>
          </a:xfrm>
        </p:spPr>
        <p:txBody>
          <a:bodyPr>
            <a:noAutofit/>
          </a:bodyPr>
          <a:lstStyle/>
          <a:p>
            <a:pPr marL="502920" indent="-457200" algn="ctr">
              <a:buFont typeface="+mj-lt"/>
              <a:buAutoNum type="arabicPeriod"/>
            </a:pP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Подготовительный этап</a:t>
            </a:r>
          </a:p>
          <a:p>
            <a:pPr marL="502920" indent="-457200" algn="ctr">
              <a:buFont typeface="+mj-lt"/>
              <a:buAutoNum type="arabicPeriod"/>
            </a:pPr>
            <a: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Основной   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этап</a:t>
            </a:r>
          </a:p>
          <a:p>
            <a:pPr marL="502920" indent="-457200" algn="ctr">
              <a:buFont typeface="+mj-lt"/>
              <a:buAutoNum type="arabicPeriod"/>
            </a:pPr>
            <a: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Заключительный 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этап</a:t>
            </a:r>
          </a:p>
        </p:txBody>
      </p:sp>
      <p:pic>
        <p:nvPicPr>
          <p:cNvPr id="14338" name="Picture 2" descr="http://cdn-nus-1.pinme.ru/tumb/600/photo/26/c5/26c56950c521acb1f0ade7df8167c4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429000"/>
            <a:ext cx="4861048" cy="32406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1900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1.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Подготовительный этап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412776"/>
            <a:ext cx="9036496" cy="504056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1.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Беседы: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«Весна», «Весенние радости», «Солнечная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капель».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" indent="0">
              <a:buNone/>
            </a:pP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2.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Подвижные игры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«Солнышко и дождик», «Перелет птиц»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3.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Пальчиковые игры: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</a:t>
            </a:r>
            <a:r>
              <a:rPr lang="ru-RU" sz="2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Деревья</a:t>
            </a:r>
            <a:r>
              <a:rPr lang="ru-RU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»,«</a:t>
            </a:r>
            <a:r>
              <a:rPr lang="ru-RU" sz="2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Ранняя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весна»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4.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Чтение художественной литературы: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стихотворение о весне из новогодней сказки «Двенадцать месяцев» С. Маршак, рассказ «Подснежники» С. </a:t>
            </a:r>
            <a:r>
              <a:rPr lang="ru-RU" sz="2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Вангели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стихотворение «Салют весне» З. Александровой</a:t>
            </a:r>
          </a:p>
          <a:p>
            <a:pPr marL="45720" indent="0">
              <a:buNone/>
            </a:pPr>
            <a:endParaRPr lang="ru-RU" sz="2400" dirty="0"/>
          </a:p>
        </p:txBody>
      </p:sp>
      <p:pic>
        <p:nvPicPr>
          <p:cNvPr id="3074" name="Picture 2" descr="https://encrypted-tbn3.gstatic.com/images?q=tbn:ANd9GcR5r5unCc_K_EZ3Ea6qRrQKROZPqp5Nd2W5TXyd9LnTYTQA1s-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9794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581128"/>
            <a:ext cx="2884030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0202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696522" cy="125713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Задачи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подготовительного этапа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67819" y="1556792"/>
            <a:ext cx="6434873" cy="4482832"/>
          </a:xfrm>
        </p:spPr>
        <p:txBody>
          <a:bodyPr>
            <a:normAutofit/>
          </a:bodyPr>
          <a:lstStyle/>
          <a:p>
            <a:pPr marL="361950" indent="-315913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Развивать связную речь, активизировать словарь детей. Воспитывать радостное, заботливое отношение детей к пробуждающейся природе.</a:t>
            </a:r>
          </a:p>
          <a:p>
            <a:pPr marL="361950" indent="-315913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Развивать физические качества через подвижные игры.</a:t>
            </a:r>
          </a:p>
          <a:p>
            <a:pPr marL="361950" indent="-315913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Развивать глазомер, мелкую моторику рук.</a:t>
            </a:r>
          </a:p>
          <a:p>
            <a:pPr marL="361950" indent="-315913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Развивать интерес и потребность в чтении, приобщать к словесному искусству, художественному восприятию и эстетическому вкусу.</a:t>
            </a:r>
          </a:p>
          <a:p>
            <a:pPr marL="502920" indent="-457200">
              <a:buFont typeface="+mj-lt"/>
              <a:buAutoNum type="arabicPeriod"/>
            </a:pPr>
            <a:endParaRPr lang="ru-RU" dirty="0"/>
          </a:p>
        </p:txBody>
      </p:sp>
      <p:pic>
        <p:nvPicPr>
          <p:cNvPr id="12290" name="Picture 2" descr="https://lifeo.ru/wp-content/uploads/vesna-dlya-detey-detsada-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128"/>
            <a:ext cx="3059832" cy="21839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2321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2.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Основной   этап</a:t>
            </a:r>
            <a:b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</a:b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340768"/>
            <a:ext cx="8136904" cy="4482832"/>
          </a:xfrm>
        </p:spPr>
        <p:txBody>
          <a:bodyPr/>
          <a:lstStyle/>
          <a:p>
            <a:pPr marL="45720" indent="0">
              <a:buNone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1.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Оформление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тематической папки на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тему: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«Весна»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2.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Экскурсии по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участку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детского сада: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наблюдение за изменением в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природе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 за перелетными птицами.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3.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Консультация и рекомендация для родителей: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«Одень по сезону"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4.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Дидактические игры: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«Когда это бывает?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»,</a:t>
            </a:r>
          </a:p>
          <a:p>
            <a:pPr marL="45720" indent="0">
              <a:buNone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«Что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сначала,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что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потом»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1266" name="Picture 2" descr="https://2.bp.blogspot.com/-SePj2zreSEU/WnS3WsdOj3I/AAAAAAAAC_c/VvR96WUm_aUrtwbH47bmjOetsFSgd_LBgCLcBGAs/s1600/27459377_2037345796541641_441354651159393878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149080"/>
            <a:ext cx="5472608" cy="25724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0232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Задачи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основного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этапа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412776"/>
            <a:ext cx="6480720" cy="3546728"/>
          </a:xfrm>
        </p:spPr>
        <p:txBody>
          <a:bodyPr/>
          <a:lstStyle/>
          <a:p>
            <a:pPr marL="533400" indent="-487363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Учить детей наблюдать за изменением в природе, за поведением перелетных птиц .</a:t>
            </a:r>
          </a:p>
          <a:p>
            <a:pPr marL="533400" indent="-487363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Актуализировать знания детей о частях суток, формировать умение сравнивать и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сопоставлять,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делать выводы. Уточнить и углублять знания детей о временах года.</a:t>
            </a:r>
          </a:p>
          <a:p>
            <a:pPr marL="45720" indent="0">
              <a:buNone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42" name="Picture 2" descr="http://www.refs.in.ua/uroku-z-predmetu-ya-i-ukrayina-sho-z-vesnoyu-nastaye/11186_html_353a5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564904"/>
            <a:ext cx="2492084" cy="39991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8830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353</TotalTime>
  <Words>568</Words>
  <Application>Microsoft Office PowerPoint</Application>
  <PresentationFormat>Экран (4:3)</PresentationFormat>
  <Paragraphs>70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Слайд 1</vt:lpstr>
      <vt:lpstr>Слайд 2</vt:lpstr>
      <vt:lpstr>Слайд 3</vt:lpstr>
      <vt:lpstr>Ожидаемые результаты </vt:lpstr>
      <vt:lpstr>Этапы реализации: </vt:lpstr>
      <vt:lpstr>1. Подготовительный этап</vt:lpstr>
      <vt:lpstr>Задачи подготовительного этапа</vt:lpstr>
      <vt:lpstr>2. Основной   этап </vt:lpstr>
      <vt:lpstr>Задачи основного этапа</vt:lpstr>
      <vt:lpstr>3. Заключительный   этап</vt:lpstr>
      <vt:lpstr>Задачи заключительного этапа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Краткосрочный  творческий  проект во второй младшей  группе  «Весна-красна» </dc:title>
  <dc:creator>Альбина</dc:creator>
  <cp:lastModifiedBy>Наталья</cp:lastModifiedBy>
  <cp:revision>26</cp:revision>
  <dcterms:created xsi:type="dcterms:W3CDTF">2016-01-31T15:50:46Z</dcterms:created>
  <dcterms:modified xsi:type="dcterms:W3CDTF">2022-05-16T19:02:27Z</dcterms:modified>
</cp:coreProperties>
</file>