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5" r:id="rId13"/>
  </p:sldIdLst>
  <p:sldSz cx="18288000" cy="10287000"/>
  <p:notesSz cx="6858000" cy="9144000"/>
  <p:embeddedFontLst>
    <p:embeddedFont>
      <p:font typeface="Montserrat Semi-Bold" charset="-52"/>
      <p:regular r:id="rId14"/>
    </p:embeddedFont>
    <p:embeddedFont>
      <p:font typeface="Montserrat Semi-Bold Bold" charset="-5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atarlar.info/o-tatarah1/tatarskie-tradiczii/" TargetMode="External"/><Relationship Id="rId2" Type="http://schemas.openxmlformats.org/officeDocument/2006/relationships/hyperlink" Target="https://weproject.media/articles/detail/8-traditsiy-tatarskogo-naroda-kotorye-soblyudayutsya-po-sey-den-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01743" y="2206802"/>
            <a:ext cx="5873396" cy="5873396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43B3B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144000" y="3631879"/>
            <a:ext cx="6560552" cy="546315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32537" y="822100"/>
            <a:ext cx="8749169" cy="3241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79"/>
              </a:lnSpc>
            </a:pPr>
            <a:r>
              <a:rPr lang="en-US" sz="6599" spc="65" dirty="0" err="1">
                <a:solidFill>
                  <a:srgbClr val="000000"/>
                </a:solidFill>
                <a:latin typeface="Montserrat Semi-Bold"/>
              </a:rPr>
              <a:t>Традиции</a:t>
            </a:r>
            <a:r>
              <a:rPr lang="en-US" sz="6599" spc="65" dirty="0">
                <a:solidFill>
                  <a:srgbClr val="000000"/>
                </a:solidFill>
                <a:latin typeface="Montserrat Semi-Bold"/>
              </a:rPr>
              <a:t> и </a:t>
            </a:r>
            <a:r>
              <a:rPr lang="en-US" sz="6599" spc="65" dirty="0" err="1">
                <a:solidFill>
                  <a:srgbClr val="000000"/>
                </a:solidFill>
                <a:latin typeface="Montserrat Semi-Bold"/>
              </a:rPr>
              <a:t>праздники</a:t>
            </a:r>
            <a:r>
              <a:rPr lang="en-US" sz="6599" spc="65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599" spc="65" dirty="0" err="1">
                <a:solidFill>
                  <a:srgbClr val="000000"/>
                </a:solidFill>
                <a:latin typeface="Montserrat Semi-Bold"/>
              </a:rPr>
              <a:t>народов</a:t>
            </a:r>
            <a:r>
              <a:rPr lang="en-US" sz="6599" spc="65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599" spc="65" dirty="0" err="1" smtClean="0">
                <a:solidFill>
                  <a:srgbClr val="000000"/>
                </a:solidFill>
                <a:latin typeface="Montserrat Semi-Bold"/>
              </a:rPr>
              <a:t>Росси</a:t>
            </a:r>
            <a:r>
              <a:rPr lang="ru-RU" sz="6599" spc="65" dirty="0" smtClean="0">
                <a:solidFill>
                  <a:srgbClr val="000000"/>
                </a:solidFill>
                <a:latin typeface="Montserrat Semi-Bold"/>
              </a:rPr>
              <a:t>и</a:t>
            </a:r>
            <a:endParaRPr lang="en-US" sz="6599" spc="65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2537" y="6650280"/>
            <a:ext cx="7511317" cy="386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9"/>
              </a:lnSpc>
            </a:pPr>
            <a:endParaRPr lang="en-US" sz="2499" spc="24" dirty="0">
              <a:solidFill>
                <a:srgbClr val="000000"/>
              </a:solidFill>
              <a:latin typeface="Montserrat Semi-Bold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82200" y="800100"/>
            <a:ext cx="7696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Уважение к старшим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Глава семьи у татар – это самый старший мужчина -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Бабай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после него – самая старшая женщина – как правило его супруга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Абыстай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58400" y="4681835"/>
            <a:ext cx="7239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Всегда образование было обязательным для каждого татарина. Необразованные татары подвергались насмешкам и всегда были изгоями в татарских общинах.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AutoShape 2" descr="Глава семьи в Татарста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Глава семьи в Татарста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Глава семьи в Татарста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4" name="AutoShape 8" descr="Глава семьи в Татарста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5" name="Picture 9" descr="C:\Users\1\Desktop\interesnye-tradicii-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714500"/>
            <a:ext cx="8077200" cy="716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5571" y="606335"/>
            <a:ext cx="17146212" cy="0"/>
          </a:xfrm>
          <a:prstGeom prst="line">
            <a:avLst/>
          </a:prstGeom>
          <a:ln w="209550" cap="rnd">
            <a:solidFill>
              <a:srgbClr val="F1E5D7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11873" y="952500"/>
            <a:ext cx="12615203" cy="883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09"/>
              </a:lnSpc>
              <a:spcBef>
                <a:spcPct val="0"/>
              </a:spcBef>
            </a:pP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Все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народы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важны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и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уникальны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по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ru-RU" sz="6699" spc="66" dirty="0" smtClean="0">
                <a:solidFill>
                  <a:srgbClr val="F1E5D7"/>
                </a:solidFill>
                <a:latin typeface="Montserrat Semi-Bold Bold"/>
              </a:rPr>
              <a:t>-</a:t>
            </a:r>
            <a:r>
              <a:rPr lang="en-US" sz="6699" spc="66" dirty="0" err="1" smtClean="0">
                <a:solidFill>
                  <a:srgbClr val="F1E5D7"/>
                </a:solidFill>
                <a:latin typeface="Montserrat Semi-Bold Bold"/>
              </a:rPr>
              <a:t>своему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!</a:t>
            </a:r>
          </a:p>
          <a:p>
            <a:pPr algn="ctr">
              <a:lnSpc>
                <a:spcPts val="8709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8709"/>
              </a:lnSpc>
              <a:spcBef>
                <a:spcPct val="0"/>
              </a:spcBef>
            </a:pP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Давайте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будем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 smtClean="0">
                <a:solidFill>
                  <a:srgbClr val="F1E5D7"/>
                </a:solidFill>
                <a:latin typeface="Montserrat Semi-Bold Bold"/>
              </a:rPr>
              <a:t>ценить</a:t>
            </a:r>
            <a:r>
              <a:rPr lang="en-US" sz="6699" spc="66" dirty="0" smtClean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и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уважительно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относиться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к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своей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стране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и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другим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6699" spc="66" dirty="0" err="1">
                <a:solidFill>
                  <a:srgbClr val="F1E5D7"/>
                </a:solidFill>
                <a:latin typeface="Montserrat Semi-Bold Bold"/>
              </a:rPr>
              <a:t>странам</a:t>
            </a:r>
            <a:r>
              <a:rPr lang="en-US" sz="6699" spc="66" dirty="0">
                <a:solidFill>
                  <a:srgbClr val="F1E5D7"/>
                </a:solidFill>
                <a:latin typeface="Montserrat Semi-Bold Bold"/>
              </a:rPr>
              <a:t>! </a:t>
            </a:r>
          </a:p>
          <a:p>
            <a:pPr algn="ctr">
              <a:lnSpc>
                <a:spcPts val="8709"/>
              </a:lnSpc>
              <a:spcBef>
                <a:spcPct val="0"/>
              </a:spcBef>
            </a:pPr>
            <a:endParaRPr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027076" y="5852682"/>
            <a:ext cx="4069758" cy="348473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 rot="5429244">
            <a:off x="-4163646" y="5286463"/>
            <a:ext cx="9151037" cy="0"/>
          </a:xfrm>
          <a:prstGeom prst="line">
            <a:avLst/>
          </a:prstGeom>
          <a:ln w="209550" cap="rnd">
            <a:solidFill>
              <a:srgbClr val="F1E5D7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TextBox 6"/>
          <p:cNvSpPr txBox="1"/>
          <p:nvPr/>
        </p:nvSpPr>
        <p:spPr>
          <a:xfrm>
            <a:off x="17259300" y="9007851"/>
            <a:ext cx="566291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F1E5D7"/>
                </a:solidFill>
                <a:latin typeface="Montserrat Semi-Bold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38200" y="408132"/>
            <a:ext cx="16840200" cy="73096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19"/>
              </a:lnSpc>
              <a:spcBef>
                <a:spcPct val="0"/>
              </a:spcBef>
            </a:pPr>
            <a:r>
              <a:rPr lang="en-US" sz="4399" spc="43" dirty="0" err="1">
                <a:solidFill>
                  <a:srgbClr val="000000"/>
                </a:solidFill>
                <a:latin typeface="Montserrat Semi-Bold"/>
              </a:rPr>
              <a:t>Список</a:t>
            </a:r>
            <a:r>
              <a:rPr lang="en-US" sz="4399" spc="43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4399" spc="43" dirty="0" err="1" smtClean="0">
                <a:solidFill>
                  <a:srgbClr val="000000"/>
                </a:solidFill>
                <a:latin typeface="Montserrat Semi-Bold"/>
              </a:rPr>
              <a:t>сайтов-литературы</a:t>
            </a:r>
            <a:r>
              <a:rPr lang="en-US" sz="4399" spc="43" dirty="0" smtClean="0">
                <a:solidFill>
                  <a:srgbClr val="000000"/>
                </a:solidFill>
                <a:latin typeface="Montserrat Semi-Bold"/>
              </a:rPr>
              <a:t>:</a:t>
            </a: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algn="ctr">
              <a:lnSpc>
                <a:spcPts val="5719"/>
              </a:lnSpc>
              <a:spcBef>
                <a:spcPct val="0"/>
              </a:spcBef>
            </a:pP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algn="ctr">
              <a:lnSpc>
                <a:spcPts val="5719"/>
              </a:lnSpc>
              <a:spcBef>
                <a:spcPct val="0"/>
              </a:spcBef>
            </a:pP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marL="742950" indent="-742950" algn="ctr">
              <a:lnSpc>
                <a:spcPts val="5719"/>
              </a:lnSpc>
              <a:spcBef>
                <a:spcPct val="0"/>
              </a:spcBef>
              <a:buAutoNum type="arabicPeriod"/>
            </a:pPr>
            <a:r>
              <a:rPr lang="en-US" sz="4399" spc="43" dirty="0" smtClean="0">
                <a:solidFill>
                  <a:srgbClr val="000000"/>
                </a:solidFill>
                <a:latin typeface="Montserrat Semi-Bold"/>
                <a:hlinkClick r:id="rId2"/>
              </a:rPr>
              <a:t>https://weproject.media/articles/detail/8-traditsiy-tatarskogo-naroda-kotorye-soblyudayutsya-po-sey-den-/</a:t>
            </a: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marL="742950" indent="-742950" algn="ctr">
              <a:lnSpc>
                <a:spcPts val="5719"/>
              </a:lnSpc>
              <a:spcBef>
                <a:spcPct val="0"/>
              </a:spcBef>
              <a:buAutoNum type="arabicPeriod"/>
            </a:pPr>
            <a:r>
              <a:rPr lang="en-US" sz="4399" spc="43" dirty="0" smtClean="0">
                <a:solidFill>
                  <a:srgbClr val="000000"/>
                </a:solidFill>
                <a:latin typeface="Montserrat Semi-Bold"/>
                <a:hlinkClick r:id="rId3"/>
              </a:rPr>
              <a:t>http://tatarlar.info/o-tatarah1/tatarskie-tradiczii/</a:t>
            </a: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marL="742950" indent="-742950" algn="ctr">
              <a:lnSpc>
                <a:spcPts val="5719"/>
              </a:lnSpc>
              <a:spcBef>
                <a:spcPct val="0"/>
              </a:spcBef>
              <a:buAutoNum type="arabicPeriod"/>
            </a:pPr>
            <a:endParaRPr lang="ru-RU" sz="4399" spc="43" dirty="0" smtClean="0">
              <a:solidFill>
                <a:srgbClr val="000000"/>
              </a:solidFill>
              <a:latin typeface="Montserrat Semi-Bold"/>
            </a:endParaRPr>
          </a:p>
          <a:p>
            <a:pPr marL="742950" indent="-742950" algn="ctr">
              <a:lnSpc>
                <a:spcPts val="5719"/>
              </a:lnSpc>
              <a:spcBef>
                <a:spcPct val="0"/>
              </a:spcBef>
              <a:buAutoNum type="arabicPeriod"/>
            </a:pPr>
            <a:r>
              <a:rPr lang="en-US" sz="4399" spc="43" dirty="0" smtClean="0">
                <a:solidFill>
                  <a:srgbClr val="000000"/>
                </a:solidFill>
                <a:latin typeface="Montserrat Semi-Bold"/>
              </a:rPr>
              <a:t>https://qwizz.ru/</a:t>
            </a:r>
            <a:r>
              <a:rPr lang="ru-RU" sz="4399" spc="43" dirty="0" err="1" smtClean="0">
                <a:solidFill>
                  <a:srgbClr val="000000"/>
                </a:solidFill>
                <a:latin typeface="Montserrat Semi-Bold"/>
              </a:rPr>
              <a:t>интересные-традиции-татар</a:t>
            </a:r>
            <a:r>
              <a:rPr lang="ru-RU" sz="4399" spc="43" dirty="0" smtClean="0">
                <a:solidFill>
                  <a:srgbClr val="000000"/>
                </a:solidFill>
                <a:latin typeface="Montserrat Semi-Bold"/>
              </a:rPr>
              <a:t>/</a:t>
            </a:r>
          </a:p>
          <a:p>
            <a:pPr marL="742950" indent="-742950" algn="ctr">
              <a:lnSpc>
                <a:spcPts val="5719"/>
              </a:lnSpc>
              <a:spcBef>
                <a:spcPct val="0"/>
              </a:spcBef>
              <a:buAutoNum type="arabicPeriod"/>
            </a:pPr>
            <a:endParaRPr lang="en-US" sz="4399" spc="43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352059" y="9866314"/>
            <a:ext cx="17562909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7365495" y="8659812"/>
            <a:ext cx="549473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950783" y="106313"/>
            <a:ext cx="3490853" cy="615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0"/>
              </a:lnSpc>
              <a:spcBef>
                <a:spcPct val="0"/>
              </a:spcBef>
            </a:pPr>
            <a:r>
              <a:rPr lang="en-US" sz="3800" spc="38">
                <a:solidFill>
                  <a:srgbClr val="000000"/>
                </a:solidFill>
                <a:latin typeface="Montserrat Semi-Bold"/>
              </a:rPr>
              <a:t>Содержание: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-694628" y="1000125"/>
            <a:ext cx="7645411" cy="957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53"/>
              </a:lnSpc>
            </a:pPr>
            <a:r>
              <a:rPr lang="en-US" sz="2963" spc="29">
                <a:solidFill>
                  <a:srgbClr val="000000"/>
                </a:solidFill>
                <a:latin typeface="Montserrat Semi-Bold"/>
              </a:rPr>
              <a:t>Россия-многонациональное</a:t>
            </a:r>
          </a:p>
          <a:p>
            <a:pPr algn="ctr">
              <a:lnSpc>
                <a:spcPts val="3853"/>
              </a:lnSpc>
              <a:spcBef>
                <a:spcPct val="0"/>
              </a:spcBef>
            </a:pPr>
            <a:r>
              <a:rPr lang="en-US" sz="2963" spc="29">
                <a:solidFill>
                  <a:srgbClr val="000000"/>
                </a:solidFill>
                <a:latin typeface="Montserrat Semi-Bold"/>
              </a:rPr>
              <a:t>государство</a:t>
            </a:r>
          </a:p>
        </p:txBody>
      </p:sp>
      <p:sp>
        <p:nvSpPr>
          <p:cNvPr id="4" name="AutoShape 4"/>
          <p:cNvSpPr/>
          <p:nvPr/>
        </p:nvSpPr>
        <p:spPr>
          <a:xfrm>
            <a:off x="5346554" y="1785484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15879768" y="655184"/>
            <a:ext cx="347662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10826" y="2391718"/>
            <a:ext cx="5124301" cy="897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2799" spc="27">
                <a:solidFill>
                  <a:srgbClr val="000000"/>
                </a:solidFill>
                <a:latin typeface="Montserrat Semi-Bold"/>
              </a:rPr>
              <a:t>Традиционные народные </a:t>
            </a:r>
          </a:p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2799" spc="27">
                <a:solidFill>
                  <a:srgbClr val="000000"/>
                </a:solidFill>
                <a:latin typeface="Montserrat Semi-Bold"/>
              </a:rPr>
              <a:t>праздники</a:t>
            </a:r>
          </a:p>
        </p:txBody>
      </p:sp>
      <p:sp>
        <p:nvSpPr>
          <p:cNvPr id="7" name="AutoShape 7"/>
          <p:cNvSpPr/>
          <p:nvPr/>
        </p:nvSpPr>
        <p:spPr>
          <a:xfrm>
            <a:off x="5335128" y="3241983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15879768" y="2344093"/>
            <a:ext cx="526405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-266404" y="3754242"/>
            <a:ext cx="6078762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83"/>
              </a:lnSpc>
              <a:spcBef>
                <a:spcPct val="0"/>
              </a:spcBef>
            </a:pPr>
            <a:r>
              <a:rPr lang="en-US" sz="2910" spc="29" dirty="0" err="1">
                <a:solidFill>
                  <a:srgbClr val="000000"/>
                </a:solidFill>
                <a:latin typeface="Montserrat Semi-Bold"/>
              </a:rPr>
              <a:t>Традиции</a:t>
            </a:r>
            <a:r>
              <a:rPr lang="en-US" sz="2910" spc="29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2910" spc="29" dirty="0" err="1">
                <a:solidFill>
                  <a:srgbClr val="000000"/>
                </a:solidFill>
                <a:latin typeface="Montserrat Semi-Bold"/>
              </a:rPr>
              <a:t>народа</a:t>
            </a:r>
            <a:r>
              <a:rPr lang="en-US" sz="2910" spc="29" dirty="0">
                <a:solidFill>
                  <a:srgbClr val="000000"/>
                </a:solidFill>
                <a:latin typeface="Montserrat Semi-Bold"/>
              </a:rPr>
              <a:t> </a:t>
            </a:r>
          </a:p>
          <a:p>
            <a:pPr algn="ctr">
              <a:lnSpc>
                <a:spcPts val="3783"/>
              </a:lnSpc>
              <a:spcBef>
                <a:spcPct val="0"/>
              </a:spcBef>
            </a:pPr>
            <a:r>
              <a:rPr lang="en-US" sz="2910" spc="29" dirty="0" err="1" smtClean="0">
                <a:solidFill>
                  <a:srgbClr val="000000"/>
                </a:solidFill>
                <a:latin typeface="Montserrat Semi-Bold"/>
              </a:rPr>
              <a:t>татар</a:t>
            </a:r>
            <a:endParaRPr lang="en-US" sz="2910" spc="29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5346554" y="4714216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15964228" y="3631540"/>
            <a:ext cx="526405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92050" y="5344630"/>
            <a:ext cx="3161854" cy="934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0"/>
              </a:lnSpc>
              <a:spcBef>
                <a:spcPct val="0"/>
              </a:spcBef>
            </a:pPr>
            <a:r>
              <a:rPr lang="en-US" sz="2900" spc="29">
                <a:solidFill>
                  <a:srgbClr val="000000"/>
                </a:solidFill>
                <a:latin typeface="Montserrat Semi-Bold"/>
              </a:rPr>
              <a:t>Традиционные </a:t>
            </a:r>
          </a:p>
          <a:p>
            <a:pPr algn="ctr">
              <a:lnSpc>
                <a:spcPts val="3770"/>
              </a:lnSpc>
              <a:spcBef>
                <a:spcPct val="0"/>
              </a:spcBef>
            </a:pPr>
            <a:r>
              <a:rPr lang="en-US" sz="2900" spc="29">
                <a:solidFill>
                  <a:srgbClr val="000000"/>
                </a:solidFill>
                <a:latin typeface="Montserrat Semi-Bold"/>
              </a:rPr>
              <a:t>блюда</a:t>
            </a:r>
          </a:p>
        </p:txBody>
      </p:sp>
      <p:sp>
        <p:nvSpPr>
          <p:cNvPr id="13" name="AutoShape 13"/>
          <p:cNvSpPr/>
          <p:nvPr/>
        </p:nvSpPr>
        <p:spPr>
          <a:xfrm>
            <a:off x="5346554" y="6014836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15921142" y="4884536"/>
            <a:ext cx="612577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76372" y="6884561"/>
            <a:ext cx="4993210" cy="888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61"/>
              </a:lnSpc>
              <a:spcBef>
                <a:spcPct val="0"/>
              </a:spcBef>
            </a:pPr>
            <a:r>
              <a:rPr lang="en-US" sz="2739" spc="27">
                <a:solidFill>
                  <a:srgbClr val="000000"/>
                </a:solidFill>
                <a:latin typeface="Montserrat Semi-Bold"/>
              </a:rPr>
              <a:t>Татарские национальные </a:t>
            </a:r>
          </a:p>
          <a:p>
            <a:pPr algn="ctr">
              <a:lnSpc>
                <a:spcPts val="3561"/>
              </a:lnSpc>
              <a:spcBef>
                <a:spcPct val="0"/>
              </a:spcBef>
            </a:pPr>
            <a:r>
              <a:rPr lang="en-US" sz="2739" spc="27">
                <a:solidFill>
                  <a:srgbClr val="000000"/>
                </a:solidFill>
                <a:latin typeface="Montserrat Semi-Bold"/>
              </a:rPr>
              <a:t>костюмы</a:t>
            </a:r>
          </a:p>
        </p:txBody>
      </p:sp>
      <p:sp>
        <p:nvSpPr>
          <p:cNvPr id="16" name="AutoShape 16"/>
          <p:cNvSpPr/>
          <p:nvPr/>
        </p:nvSpPr>
        <p:spPr>
          <a:xfrm>
            <a:off x="5335128" y="7444949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5982385" y="6314649"/>
            <a:ext cx="528191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39255" y="8350598"/>
            <a:ext cx="2362425" cy="441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61"/>
              </a:lnSpc>
              <a:spcBef>
                <a:spcPct val="0"/>
              </a:spcBef>
            </a:pPr>
            <a:r>
              <a:rPr lang="en-US" sz="2739" spc="27">
                <a:solidFill>
                  <a:srgbClr val="000000"/>
                </a:solidFill>
                <a:latin typeface="Montserrat Semi-Bold"/>
              </a:rPr>
              <a:t>Заключение</a:t>
            </a:r>
          </a:p>
        </p:txBody>
      </p:sp>
      <p:sp>
        <p:nvSpPr>
          <p:cNvPr id="19" name="AutoShape 19"/>
          <p:cNvSpPr/>
          <p:nvPr/>
        </p:nvSpPr>
        <p:spPr>
          <a:xfrm>
            <a:off x="5335128" y="8704686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20" name="TextBox 20"/>
          <p:cNvSpPr txBox="1"/>
          <p:nvPr/>
        </p:nvSpPr>
        <p:spPr>
          <a:xfrm>
            <a:off x="15921142" y="7574386"/>
            <a:ext cx="566291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6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10826" y="9374332"/>
            <a:ext cx="5037189" cy="415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5"/>
              </a:lnSpc>
              <a:spcBef>
                <a:spcPct val="0"/>
              </a:spcBef>
            </a:pPr>
            <a:r>
              <a:rPr lang="en-US" sz="2612" spc="26" dirty="0" err="1">
                <a:solidFill>
                  <a:srgbClr val="000000"/>
                </a:solidFill>
                <a:latin typeface="Montserrat Semi-Bold"/>
              </a:rPr>
              <a:t>Список</a:t>
            </a:r>
            <a:r>
              <a:rPr lang="en-US" sz="2612" spc="2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2612" spc="26" dirty="0" err="1" smtClean="0">
                <a:solidFill>
                  <a:srgbClr val="000000"/>
                </a:solidFill>
                <a:latin typeface="Montserrat Semi-Bold"/>
              </a:rPr>
              <a:t>литературы</a:t>
            </a:r>
            <a:r>
              <a:rPr lang="en-US" sz="2612" spc="26" dirty="0">
                <a:solidFill>
                  <a:srgbClr val="000000"/>
                </a:solidFill>
                <a:latin typeface="Montserrat Semi-Bold"/>
              </a:rPr>
              <a:t>:</a:t>
            </a:r>
          </a:p>
        </p:txBody>
      </p:sp>
      <p:sp>
        <p:nvSpPr>
          <p:cNvPr id="22" name="AutoShape 22"/>
          <p:cNvSpPr/>
          <p:nvPr/>
        </p:nvSpPr>
        <p:spPr>
          <a:xfrm>
            <a:off x="5346554" y="9742678"/>
            <a:ext cx="1008181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23" name="TextBox 23"/>
          <p:cNvSpPr txBox="1"/>
          <p:nvPr/>
        </p:nvSpPr>
        <p:spPr>
          <a:xfrm>
            <a:off x="15984245" y="8794895"/>
            <a:ext cx="549473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7</a:t>
            </a:r>
          </a:p>
        </p:txBody>
      </p:sp>
      <p:sp>
        <p:nvSpPr>
          <p:cNvPr id="24" name="AutoShape 24"/>
          <p:cNvSpPr/>
          <p:nvPr/>
        </p:nvSpPr>
        <p:spPr>
          <a:xfrm rot="5390798">
            <a:off x="12846755" y="5453135"/>
            <a:ext cx="8896527" cy="0"/>
          </a:xfrm>
          <a:prstGeom prst="line">
            <a:avLst/>
          </a:prstGeom>
          <a:ln w="47625" cap="flat">
            <a:solidFill>
              <a:srgbClr val="000000"/>
            </a:solidFill>
            <a:prstDash val="sysDot"/>
            <a:headEnd type="triangle" w="lg" len="med"/>
            <a:tailEnd type="triangle" w="lg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51359" y="2871597"/>
            <a:ext cx="5246324" cy="4543806"/>
            <a:chOff x="0" y="0"/>
            <a:chExt cx="6202680" cy="5372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02680" cy="5372100"/>
            </a:xfrm>
            <a:custGeom>
              <a:avLst/>
              <a:gdLst/>
              <a:ahLst/>
              <a:cxnLst/>
              <a:rect l="l" t="t" r="r" b="b"/>
              <a:pathLst>
                <a:path w="6202680" h="5372100">
                  <a:moveTo>
                    <a:pt x="4652010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4652010" y="5372100"/>
                  </a:lnTo>
                  <a:lnTo>
                    <a:pt x="6202680" y="2686050"/>
                  </a:lnTo>
                  <a:lnTo>
                    <a:pt x="4652010" y="0"/>
                  </a:lnTo>
                  <a:close/>
                </a:path>
              </a:pathLst>
            </a:custGeom>
            <a:solidFill>
              <a:srgbClr val="F1E5D7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921834" y="4276891"/>
            <a:ext cx="5869047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6370" y="233270"/>
            <a:ext cx="9478187" cy="4043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35"/>
              </a:lnSpc>
              <a:spcBef>
                <a:spcPct val="0"/>
              </a:spcBef>
            </a:pPr>
            <a:r>
              <a:rPr lang="en-US" sz="4104" spc="41">
                <a:solidFill>
                  <a:srgbClr val="F1E5D7"/>
                </a:solidFill>
                <a:latin typeface="Montserrat Semi-Bold"/>
              </a:rPr>
              <a:t>Россия является многонациональным государством, что отражено в её Конституции. На территории России проживает более 190 народов.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59300" y="8878169"/>
            <a:ext cx="347662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F1E5D7"/>
                </a:solidFill>
                <a:latin typeface="Montserrat Semi-Bold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700000">
            <a:off x="1230719" y="3209786"/>
            <a:ext cx="3867427" cy="3867427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C43B3B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301270" y="3738042"/>
            <a:ext cx="11622877" cy="3240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80"/>
              </a:lnSpc>
              <a:spcBef>
                <a:spcPct val="0"/>
              </a:spcBef>
            </a:pP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Я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расскажу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вам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про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традиции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и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праздники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600" spc="66" dirty="0" err="1">
                <a:solidFill>
                  <a:srgbClr val="000000"/>
                </a:solidFill>
                <a:latin typeface="Montserrat Semi-Bold"/>
              </a:rPr>
              <a:t>народа</a:t>
            </a:r>
            <a:r>
              <a:rPr lang="en-US" sz="6600" spc="66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6600" spc="66" dirty="0" err="1" smtClean="0">
                <a:solidFill>
                  <a:srgbClr val="000000"/>
                </a:solidFill>
                <a:latin typeface="Montserrat Semi-Bold"/>
              </a:rPr>
              <a:t>татар</a:t>
            </a:r>
            <a:r>
              <a:rPr lang="en-US" sz="6600" spc="66" dirty="0" smtClean="0">
                <a:solidFill>
                  <a:srgbClr val="000000"/>
                </a:solidFill>
                <a:latin typeface="Montserrat Semi-Bold"/>
              </a:rPr>
              <a:t> </a:t>
            </a:r>
            <a:endParaRPr lang="en-US" sz="6600" spc="66" dirty="0">
              <a:solidFill>
                <a:srgbClr val="000000"/>
              </a:solidFill>
              <a:latin typeface="Montserrat Semi-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551868" y="3106002"/>
            <a:ext cx="4060693" cy="4772182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7235655" y="7404289"/>
            <a:ext cx="9670267" cy="0"/>
          </a:xfrm>
          <a:prstGeom prst="line">
            <a:avLst/>
          </a:prstGeom>
          <a:ln w="76200" cap="rnd">
            <a:solidFill>
              <a:srgbClr val="C43B3B"/>
            </a:solidFill>
            <a:prstDash val="sysDot"/>
            <a:headEnd type="none" w="sm" len="sm"/>
            <a:tailEnd type="none" w="sm" len="sm"/>
          </a:ln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612561" y="280390"/>
            <a:ext cx="10470658" cy="3193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3853" y="117601"/>
            <a:ext cx="18056457" cy="4260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6000" spc="60">
                <a:solidFill>
                  <a:srgbClr val="F1E5D7"/>
                </a:solidFill>
                <a:latin typeface="Montserrat Semi-Bold"/>
              </a:rPr>
              <a:t>ТРАДИЦИОННЫЕ НАРОДНЫЕ ПРАЗДНИКИ</a:t>
            </a:r>
          </a:p>
          <a:p>
            <a:pPr algn="ctr">
              <a:lnSpc>
                <a:spcPts val="9099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9099"/>
              </a:lnSpc>
              <a:spcBef>
                <a:spcPct val="0"/>
              </a:spcBef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03555">
            <a:off x="-1462391" y="334389"/>
            <a:ext cx="4982182" cy="138862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999361">
            <a:off x="15667952" y="400083"/>
            <a:ext cx="4510782" cy="125723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314338" y="3633883"/>
            <a:ext cx="13890867" cy="3686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0"/>
              </a:lnSpc>
              <a:spcBef>
                <a:spcPct val="0"/>
              </a:spcBef>
            </a:pP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САЛАМАТ (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Праздник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благодарности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земле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) –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осенний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старинный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семейный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праздник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сибирских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татар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,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посвящённый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окончанию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сбора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урожая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.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Торжество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проводится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после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сбора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урожая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.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Главное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угощение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торжественного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 smtClean="0">
                <a:solidFill>
                  <a:srgbClr val="F1E5D7"/>
                </a:solidFill>
                <a:latin typeface="Montserrat Semi-Bold Bold"/>
              </a:rPr>
              <a:t>стола</a:t>
            </a:r>
            <a:r>
              <a:rPr lang="ru-RU" sz="2200" spc="22" dirty="0" smtClean="0">
                <a:solidFill>
                  <a:srgbClr val="F1E5D7"/>
                </a:solidFill>
                <a:latin typeface="Montserrat Semi-Bold Bold"/>
              </a:rPr>
              <a:t>-</a:t>
            </a:r>
            <a:r>
              <a:rPr lang="en-US" sz="2200" spc="22" dirty="0" smtClean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это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 smtClean="0">
                <a:solidFill>
                  <a:srgbClr val="F1E5D7"/>
                </a:solidFill>
                <a:latin typeface="Montserrat Semi-Bold Bold"/>
              </a:rPr>
              <a:t>каша</a:t>
            </a:r>
            <a:r>
              <a:rPr lang="ru-RU" sz="2200" spc="22" dirty="0" smtClean="0">
                <a:solidFill>
                  <a:srgbClr val="F1E5D7"/>
                </a:solidFill>
                <a:latin typeface="Montserrat Semi-Bold Bold"/>
              </a:rPr>
              <a:t>.</a:t>
            </a:r>
            <a:r>
              <a:rPr lang="en-US" sz="2200" spc="22" dirty="0" smtClean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Саламат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–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мучная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жидкая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каша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из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ржаной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,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ячменной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пшеничной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прожаренной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муки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,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заваренной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кипятком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горячим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молоком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и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распаренной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в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печи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с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добавлением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масла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сала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жира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.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Блюдо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традиционно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готовили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женщины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, а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мужчины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приглашали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в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гости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родственников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и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друзей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.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Все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собирались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за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праздничным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столом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,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где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кроме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каши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обязательно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присутствовали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блюда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из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собранного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урожая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 и </a:t>
            </a:r>
            <a:r>
              <a:rPr lang="en-US" sz="2200" spc="22" dirty="0" err="1">
                <a:solidFill>
                  <a:srgbClr val="F1E5D7"/>
                </a:solidFill>
                <a:latin typeface="Montserrat Semi-Bold Bold"/>
              </a:rPr>
              <a:t>лакомства</a:t>
            </a:r>
            <a:r>
              <a:rPr lang="en-US" sz="2200" spc="22" dirty="0">
                <a:solidFill>
                  <a:srgbClr val="F1E5D7"/>
                </a:solidFill>
                <a:latin typeface="Montserrat Semi-Bold Bold"/>
              </a:rPr>
              <a:t>.</a:t>
            </a:r>
          </a:p>
          <a:p>
            <a:pPr algn="ctr">
              <a:lnSpc>
                <a:spcPts val="2860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2860"/>
              </a:lnSpc>
              <a:spcBef>
                <a:spcPct val="0"/>
              </a:spcBef>
            </a:pPr>
            <a:endParaRPr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389499" y="8329812"/>
            <a:ext cx="2836399" cy="280942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223064" y="6668135"/>
            <a:ext cx="16700278" cy="259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9"/>
              </a:lnSpc>
              <a:spcBef>
                <a:spcPct val="0"/>
              </a:spcBef>
            </a:pPr>
            <a:r>
              <a:rPr lang="en-US" sz="2299" spc="22">
                <a:solidFill>
                  <a:srgbClr val="F1E5D7"/>
                </a:solidFill>
                <a:latin typeface="Montserrat Semi-Bold Bold"/>
              </a:rPr>
              <a:t>СОМБЭЛЭ БАЙРАМ (Праздник урожая) – татарский народный праздник труда, празднование окончания осенних сельскохозяйственных работ. На празднике в образной форме отображается труд сельчан, связь народа с родной землей, любовь к Родине, к труду, связь старшего и младшего поколений, любовь к родной культуре. В наши дни в рамках празднований проходит чествование передовиков сельского хозяйства.</a:t>
            </a:r>
          </a:p>
          <a:p>
            <a:pPr algn="ctr">
              <a:lnSpc>
                <a:spcPts val="2989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2989"/>
              </a:lnSpc>
              <a:spcBef>
                <a:spcPct val="0"/>
              </a:spcBef>
            </a:pPr>
            <a:endParaRPr/>
          </a:p>
        </p:txBody>
      </p:sp>
      <p:sp>
        <p:nvSpPr>
          <p:cNvPr id="8" name="TextBox 8"/>
          <p:cNvSpPr txBox="1"/>
          <p:nvPr/>
        </p:nvSpPr>
        <p:spPr>
          <a:xfrm>
            <a:off x="2046095" y="2257551"/>
            <a:ext cx="15213205" cy="1885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6"/>
              </a:lnSpc>
              <a:spcBef>
                <a:spcPct val="0"/>
              </a:spcBef>
            </a:pPr>
            <a:r>
              <a:rPr lang="en-US" sz="2297" spc="22">
                <a:solidFill>
                  <a:srgbClr val="F1E5D7"/>
                </a:solidFill>
                <a:latin typeface="Montserrat Semi-Bold Bold"/>
              </a:rPr>
              <a:t>ЖИМЧЭЧЭК (Праздник цветочного сока) – старинный татарский молодёжный весенний праздник. В дни весеннего паводка и появления первых цветов на берегу реки молодежь наряжалась и устраивала весёлые совместные игры, водила хороводы, пела песни.</a:t>
            </a:r>
          </a:p>
          <a:p>
            <a:pPr algn="ctr">
              <a:lnSpc>
                <a:spcPts val="2986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3129"/>
              </a:lnSpc>
              <a:spcBef>
                <a:spcPct val="0"/>
              </a:spcBef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17259300" y="8795476"/>
            <a:ext cx="526405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F1E5D7"/>
                </a:solidFill>
                <a:latin typeface="Montserrat Semi-Bold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8849" y="221761"/>
            <a:ext cx="3395086" cy="32098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045538" y="4513477"/>
            <a:ext cx="5097162" cy="41148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152415" y="136036"/>
            <a:ext cx="11983169" cy="2691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01"/>
              </a:lnSpc>
              <a:spcBef>
                <a:spcPct val="0"/>
              </a:spcBef>
            </a:pPr>
            <a:r>
              <a:rPr lang="en-US" sz="8232" spc="82" dirty="0" err="1">
                <a:solidFill>
                  <a:srgbClr val="000000"/>
                </a:solidFill>
                <a:latin typeface="Montserrat Semi-Bold"/>
              </a:rPr>
              <a:t>Традиции</a:t>
            </a:r>
            <a:r>
              <a:rPr lang="en-US" sz="8232" spc="82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8232" spc="82" dirty="0" err="1">
                <a:solidFill>
                  <a:srgbClr val="000000"/>
                </a:solidFill>
                <a:latin typeface="Montserrat Semi-Bold"/>
              </a:rPr>
              <a:t>народа</a:t>
            </a:r>
            <a:r>
              <a:rPr lang="en-US" sz="8232" spc="82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8232" spc="82" dirty="0" err="1" smtClean="0">
                <a:solidFill>
                  <a:srgbClr val="000000"/>
                </a:solidFill>
                <a:latin typeface="Montserrat Semi-Bold"/>
              </a:rPr>
              <a:t>татар</a:t>
            </a:r>
            <a:endParaRPr lang="en-US" sz="8232" spc="82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4122" y="3551858"/>
            <a:ext cx="10772811" cy="2788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61"/>
              </a:lnSpc>
              <a:spcBef>
                <a:spcPct val="0"/>
              </a:spcBef>
            </a:pPr>
            <a:r>
              <a:rPr lang="en-US" sz="2431" spc="24">
                <a:solidFill>
                  <a:srgbClr val="000000"/>
                </a:solidFill>
                <a:latin typeface="Montserrat Semi-Bold Bold"/>
              </a:rPr>
              <a:t>Татарские дома мало чем отличались от привычных русских. Но имелась одна особенность, которая не встречается у православных — деление дома на две части. Одна из них считается мужской, а другая – женской. Чтобы разграничить эти территории, использовали специальную штору – «чаршау», а в редких случаях – деревянную перегородку.</a:t>
            </a:r>
          </a:p>
          <a:p>
            <a:pPr algn="ctr">
              <a:lnSpc>
                <a:spcPts val="3161"/>
              </a:lnSpc>
              <a:spcBef>
                <a:spcPct val="0"/>
              </a:spcBef>
            </a:pPr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148849" y="6321325"/>
            <a:ext cx="12515970" cy="3503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0"/>
              </a:lnSpc>
              <a:spcBef>
                <a:spcPct val="0"/>
              </a:spcBef>
            </a:pPr>
            <a:r>
              <a:rPr lang="en-US" sz="2400" spc="24">
                <a:solidFill>
                  <a:srgbClr val="000000"/>
                </a:solidFill>
                <a:latin typeface="Montserrat Semi-Bold Bold"/>
              </a:rPr>
              <a:t>В каждом доме можно было увидеть яркие сундуки красного или зелёного цвета. Они необходимы были для того, чтобы собирать приданое для будущей невесты. Чем больше в семье подрастало девочек, тем больше изготавливали таких сундуков, служивших предметом гордости. На видном месте располагали «шамаиль» — оберег с пожеланиями счастья и удачи. Он представлял собой кусочек текста из священной книги Коран, которая является предметом почитания татар.</a:t>
            </a:r>
          </a:p>
          <a:p>
            <a:pPr algn="ctr">
              <a:lnSpc>
                <a:spcPts val="3120"/>
              </a:lnSpc>
              <a:spcBef>
                <a:spcPct val="0"/>
              </a:spcBef>
            </a:pPr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17302386" y="9027018"/>
            <a:ext cx="526405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535135">
            <a:off x="11784889" y="5779110"/>
            <a:ext cx="6100426" cy="3133674"/>
            <a:chOff x="0" y="0"/>
            <a:chExt cx="3272319" cy="16809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72319" cy="1680929"/>
            </a:xfrm>
            <a:custGeom>
              <a:avLst/>
              <a:gdLst/>
              <a:ahLst/>
              <a:cxnLst/>
              <a:rect l="l" t="t" r="r" b="b"/>
              <a:pathLst>
                <a:path w="3272319" h="1680929">
                  <a:moveTo>
                    <a:pt x="0" y="0"/>
                  </a:moveTo>
                  <a:lnTo>
                    <a:pt x="3272319" y="0"/>
                  </a:lnTo>
                  <a:lnTo>
                    <a:pt x="3272319" y="1680929"/>
                  </a:lnTo>
                  <a:lnTo>
                    <a:pt x="0" y="1680929"/>
                  </a:lnTo>
                  <a:close/>
                </a:path>
              </a:pathLst>
            </a:custGeom>
            <a:solidFill>
              <a:srgbClr val="F1E5D7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 t="7415" b="19297"/>
          <a:stretch>
            <a:fillRect/>
          </a:stretch>
        </p:blipFill>
        <p:spPr>
          <a:xfrm>
            <a:off x="7217346" y="1902613"/>
            <a:ext cx="3853308" cy="2823958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880663" y="4932010"/>
            <a:ext cx="4526674" cy="0"/>
          </a:xfrm>
          <a:prstGeom prst="line">
            <a:avLst/>
          </a:prstGeom>
          <a:ln w="47625" cap="rnd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 l="1091" r="10186"/>
          <a:stretch>
            <a:fillRect/>
          </a:stretch>
        </p:blipFill>
        <p:spPr>
          <a:xfrm>
            <a:off x="7185819" y="5373765"/>
            <a:ext cx="3916362" cy="2942782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6880663" y="8682694"/>
            <a:ext cx="4526674" cy="0"/>
          </a:xfrm>
          <a:prstGeom prst="line">
            <a:avLst/>
          </a:prstGeom>
          <a:ln w="47625" cap="rnd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8660521">
            <a:off x="13361905" y="4550682"/>
            <a:ext cx="2570254" cy="375905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415426" y="430212"/>
            <a:ext cx="10777091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F1E5D7"/>
                </a:solidFill>
                <a:latin typeface="Montserrat Semi-Bold"/>
              </a:rPr>
              <a:t>Традиционные блюда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1854988"/>
            <a:ext cx="4994374" cy="900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  <a:spcBef>
                <a:spcPct val="0"/>
              </a:spcBef>
            </a:pPr>
            <a:r>
              <a:rPr lang="en-US" sz="5600" spc="56">
                <a:solidFill>
                  <a:srgbClr val="F1E5D7"/>
                </a:solidFill>
                <a:latin typeface="Montserrat Semi-Bold"/>
              </a:rPr>
              <a:t>1. Эчпочмаки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2854293"/>
            <a:ext cx="4773452" cy="2519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20"/>
              </a:lnSpc>
              <a:spcBef>
                <a:spcPct val="0"/>
              </a:spcBef>
            </a:pPr>
            <a:r>
              <a:rPr lang="en-US" sz="2554" spc="25">
                <a:solidFill>
                  <a:srgbClr val="F1E5D7"/>
                </a:solidFill>
                <a:latin typeface="Montserrat Semi-Bold"/>
              </a:rPr>
              <a:t>Треугольные пирожки делают со всеми возможными начинками! Общее остается одно: начинка всегда кладется внутрь сырой.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5521592"/>
            <a:ext cx="4773452" cy="1824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  <a:spcBef>
                <a:spcPct val="0"/>
              </a:spcBef>
            </a:pPr>
            <a:r>
              <a:rPr lang="en-US" sz="5600" spc="56">
                <a:solidFill>
                  <a:srgbClr val="F1E5D7"/>
                </a:solidFill>
                <a:latin typeface="Montserrat Semi-Bold"/>
              </a:rPr>
              <a:t>2.Талкыш калеве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7317372"/>
            <a:ext cx="5358518" cy="1784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96"/>
              </a:lnSpc>
              <a:spcBef>
                <a:spcPct val="0"/>
              </a:spcBef>
            </a:pPr>
            <a:r>
              <a:rPr lang="en-US" sz="2766" spc="27">
                <a:solidFill>
                  <a:srgbClr val="F1E5D7"/>
                </a:solidFill>
                <a:latin typeface="Montserrat Semi-Bold"/>
              </a:rPr>
              <a:t>Для приготовления этих татарских сладостей не нужно ничего, кроме муки, масла, сахара и меда.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217107" y="8946104"/>
            <a:ext cx="612577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F1E5D7"/>
                </a:solidFill>
                <a:latin typeface="Montserrat Semi-Bold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800428" y="1453126"/>
            <a:ext cx="4849338" cy="727400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37105" y="85040"/>
            <a:ext cx="2814306" cy="214399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637857" y="221051"/>
            <a:ext cx="13012285" cy="1824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95"/>
              </a:lnSpc>
              <a:spcBef>
                <a:spcPct val="0"/>
              </a:spcBef>
            </a:pPr>
            <a:r>
              <a:rPr lang="en-US" sz="5611" spc="56">
                <a:solidFill>
                  <a:srgbClr val="000000"/>
                </a:solidFill>
                <a:latin typeface="Montserrat Semi-Bold"/>
              </a:rPr>
              <a:t>Татарские национальные костюмы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8998" y="2446865"/>
            <a:ext cx="12239470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11"/>
              </a:lnSpc>
              <a:spcBef>
                <a:spcPct val="0"/>
              </a:spcBef>
            </a:pP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Татарская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национальная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праздничная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одежда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выглядит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дорого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и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роскошно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.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Настоящий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торжественный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костюм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–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это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изобилие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декоративных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элементов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,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лучший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по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качеству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3239" spc="32" dirty="0" err="1">
                <a:solidFill>
                  <a:srgbClr val="000000"/>
                </a:solidFill>
                <a:latin typeface="Montserrat Semi-Bold Bold"/>
              </a:rPr>
              <a:t>материал</a:t>
            </a:r>
            <a:r>
              <a:rPr lang="en-US" sz="3239" spc="32" dirty="0">
                <a:solidFill>
                  <a:srgbClr val="000000"/>
                </a:solidFill>
                <a:latin typeface="Montserrat Semi-Bold Bold"/>
              </a:rPr>
              <a:t> и </a:t>
            </a:r>
            <a:r>
              <a:rPr lang="en-US" sz="3239" spc="32" dirty="0" err="1" smtClean="0">
                <a:solidFill>
                  <a:srgbClr val="000000"/>
                </a:solidFill>
                <a:latin typeface="Montserrat Semi-Bold Bold"/>
              </a:rPr>
              <a:t>пошив</a:t>
            </a:r>
            <a:r>
              <a:rPr lang="en-US" sz="3239" spc="32" dirty="0" smtClean="0">
                <a:solidFill>
                  <a:srgbClr val="000000"/>
                </a:solidFill>
                <a:latin typeface="Montserrat Semi-Bold Bold"/>
              </a:rPr>
              <a:t>.</a:t>
            </a:r>
            <a:endParaRPr lang="en-US" sz="3239" spc="32" dirty="0">
              <a:solidFill>
                <a:srgbClr val="000000"/>
              </a:solidFill>
              <a:latin typeface="Montserrat Semi-Bol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7105" y="5364480"/>
            <a:ext cx="6243803" cy="3897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Для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женщин</a:t>
            </a:r>
            <a:endParaRPr lang="en-US" sz="2602" spc="26" dirty="0">
              <a:solidFill>
                <a:srgbClr val="000000"/>
              </a:solidFill>
              <a:latin typeface="Montserrat Semi-Bold Bold"/>
            </a:endParaRPr>
          </a:p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Свадебный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вариант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платья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выполнялся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из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ткани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различных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цветов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:</a:t>
            </a:r>
          </a:p>
          <a:p>
            <a:pPr algn="ctr">
              <a:lnSpc>
                <a:spcPts val="3383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белого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;</a:t>
            </a:r>
          </a:p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вишневого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;</a:t>
            </a:r>
          </a:p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зеленого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в </a:t>
            </a:r>
            <a:r>
              <a:rPr lang="en-US" sz="2602" spc="26" dirty="0" err="1" smtClean="0">
                <a:solidFill>
                  <a:srgbClr val="000000"/>
                </a:solidFill>
                <a:latin typeface="Montserrat Semi-Bold Bold"/>
              </a:rPr>
              <a:t>сочетани</a:t>
            </a:r>
            <a:r>
              <a:rPr lang="ru-RU" sz="2602" spc="26" dirty="0" smtClean="0">
                <a:solidFill>
                  <a:srgbClr val="000000"/>
                </a:solidFill>
                <a:latin typeface="Montserrat Semi-Bold Bold"/>
              </a:rPr>
              <a:t>и</a:t>
            </a:r>
            <a:r>
              <a:rPr lang="en-US" sz="2602" spc="26" dirty="0" smtClean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с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голубым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;</a:t>
            </a:r>
          </a:p>
          <a:p>
            <a:pPr algn="ctr">
              <a:lnSpc>
                <a:spcPts val="3383"/>
              </a:lnSpc>
              <a:spcBef>
                <a:spcPct val="0"/>
              </a:spcBef>
            </a:pP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морской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 </a:t>
            </a:r>
            <a:r>
              <a:rPr lang="en-US" sz="2602" spc="26" dirty="0" err="1">
                <a:solidFill>
                  <a:srgbClr val="000000"/>
                </a:solidFill>
                <a:latin typeface="Montserrat Semi-Bold Bold"/>
              </a:rPr>
              <a:t>волны</a:t>
            </a:r>
            <a:r>
              <a:rPr lang="en-US" sz="2602" spc="26" dirty="0">
                <a:solidFill>
                  <a:srgbClr val="000000"/>
                </a:solidFill>
                <a:latin typeface="Montserrat Semi-Bold Bold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145075" y="5346140"/>
            <a:ext cx="5203393" cy="408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0"/>
              </a:lnSpc>
              <a:spcBef>
                <a:spcPct val="0"/>
              </a:spcBef>
            </a:pPr>
            <a:r>
              <a:rPr lang="en-US" sz="2500" spc="25">
                <a:solidFill>
                  <a:srgbClr val="000000"/>
                </a:solidFill>
                <a:latin typeface="Montserrat Semi-Bold Bold"/>
              </a:rPr>
              <a:t>Для мужчин</a:t>
            </a:r>
          </a:p>
          <a:p>
            <a:pPr algn="ctr">
              <a:lnSpc>
                <a:spcPts val="3250"/>
              </a:lnSpc>
              <a:spcBef>
                <a:spcPct val="0"/>
              </a:spcBef>
            </a:pPr>
            <a:r>
              <a:rPr lang="en-US" sz="2500" spc="25">
                <a:solidFill>
                  <a:srgbClr val="000000"/>
                </a:solidFill>
                <a:latin typeface="Montserrat Semi-Bold Bold"/>
              </a:rPr>
              <a:t>Особенный праздник подчеркивался костюмом насыщенного синего цвета с традиционным народным узором в качестве украшения. Жених должен был выглядеть богато, чтобы о нем сложилось положительное мнение.</a:t>
            </a:r>
          </a:p>
        </p:txBody>
      </p:sp>
      <p:sp>
        <p:nvSpPr>
          <p:cNvPr id="8" name="AutoShape 8"/>
          <p:cNvSpPr/>
          <p:nvPr/>
        </p:nvSpPr>
        <p:spPr>
          <a:xfrm rot="5388746">
            <a:off x="14299979" y="5066395"/>
            <a:ext cx="7274046" cy="0"/>
          </a:xfrm>
          <a:prstGeom prst="line">
            <a:avLst/>
          </a:prstGeom>
          <a:ln w="47625" cap="rnd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15827">
            <a:off x="12764791" y="9027627"/>
            <a:ext cx="5172129" cy="0"/>
          </a:xfrm>
          <a:prstGeom prst="line">
            <a:avLst/>
          </a:prstGeom>
          <a:ln w="47625" cap="rnd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17425480" y="9156700"/>
            <a:ext cx="528191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999" spc="69">
                <a:solidFill>
                  <a:srgbClr val="000000"/>
                </a:solidFill>
                <a:latin typeface="Montserrat Semi-Bold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29800" y="419100"/>
            <a:ext cx="7391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Гостеприимство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Татарский народ издревле славится своим гостеприимством, поэтому современные</a:t>
            </a:r>
            <a:r>
              <a:rPr lang="ru-RU" sz="3600" dirty="0" smtClean="0"/>
              <a:t> татары также выделяют его как традицию и обычай, сохранившийся до наших дней..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829800" y="4404836"/>
            <a:ext cx="7239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Особое воспитание для девочек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традиционных татарских семьях девочек до сих пор с самого раннего детства учат вести хозяйство, приобщают к приготовлению национальных блюд, подготавливают к вступлению в брак.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Рисунок, национальные танцы тат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85900"/>
            <a:ext cx="9286875" cy="675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621</Words>
  <Application>Microsoft Office PowerPoint</Application>
  <PresentationFormat>Произвольный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Montserrat Semi-Bold</vt:lpstr>
      <vt:lpstr>Montserrat Semi-Bold Bold</vt:lpstr>
      <vt:lpstr>Calibri</vt:lpstr>
      <vt:lpstr>Times New Roman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и праздники народов Росси</dc:title>
  <dc:creator>1</dc:creator>
  <cp:lastModifiedBy>1</cp:lastModifiedBy>
  <cp:revision>8</cp:revision>
  <dcterms:created xsi:type="dcterms:W3CDTF">2006-08-16T00:00:00Z</dcterms:created>
  <dcterms:modified xsi:type="dcterms:W3CDTF">2022-05-16T19:08:15Z</dcterms:modified>
  <dc:identifier>DAE7-nOUVCM</dc:identifier>
</cp:coreProperties>
</file>